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84" r:id="rId4"/>
    <p:sldId id="297" r:id="rId5"/>
    <p:sldId id="288" r:id="rId6"/>
    <p:sldId id="292" r:id="rId7"/>
    <p:sldId id="289" r:id="rId8"/>
    <p:sldId id="290" r:id="rId9"/>
    <p:sldId id="287" r:id="rId10"/>
    <p:sldId id="282" r:id="rId11"/>
    <p:sldId id="293" r:id="rId12"/>
    <p:sldId id="291" r:id="rId13"/>
    <p:sldId id="283" r:id="rId14"/>
    <p:sldId id="294" r:id="rId15"/>
    <p:sldId id="295" r:id="rId16"/>
    <p:sldId id="296" r:id="rId17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5" autoAdjust="0"/>
    <p:restoredTop sz="93665"/>
  </p:normalViewPr>
  <p:slideViewPr>
    <p:cSldViewPr snapToGrid="0" snapToObjects="1">
      <p:cViewPr>
        <p:scale>
          <a:sx n="81" d="100"/>
          <a:sy n="81" d="100"/>
        </p:scale>
        <p:origin x="-48" y="-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EF649-7EDF-9248-9D57-E6A540CE5BE4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54E47-D6E0-8B49-9AA3-3D63C344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3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4E47-D6E0-8B49-9AA3-3D63C34428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0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Arial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Gram and Kilogram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Gram only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27" y="1270000"/>
            <a:ext cx="4122308" cy="533958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16" y="609600"/>
            <a:ext cx="2465871" cy="235041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77334" y="1710266"/>
            <a:ext cx="5329766" cy="445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>
                <a:latin typeface="Arial" pitchFamily="34" charset="0"/>
              </a:rPr>
              <a:t>Is it 400g?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7334" y="3323989"/>
            <a:ext cx="365677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1000g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+ 400g</a:t>
            </a: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1400g</a:t>
            </a:r>
            <a:endParaRPr lang="en-US" altLang="zh-TW" sz="4400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1296" y="1681373"/>
            <a:ext cx="3626314" cy="2123658"/>
          </a:xfrm>
          <a:prstGeom prst="rect">
            <a:avLst/>
          </a:prstGeom>
          <a:ln w="38100">
            <a:solidFill>
              <a:schemeClr val="accent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If</a:t>
            </a: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1000g + 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400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g</a:t>
            </a: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1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400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g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5096" y="3330896"/>
            <a:ext cx="3312125" cy="2123658"/>
          </a:xfrm>
          <a:prstGeom prst="rect">
            <a:avLst/>
          </a:prstGeom>
          <a:ln w="38100">
            <a:solidFill>
              <a:schemeClr val="accent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Then</a:t>
            </a: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1000g + 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40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g</a:t>
            </a: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????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1296" y="4876804"/>
            <a:ext cx="2749471" cy="1200329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7200" dirty="0" smtClean="0">
                <a:solidFill>
                  <a:schemeClr val="accent1"/>
                </a:solidFill>
                <a:latin typeface="Arial" pitchFamily="34" charset="0"/>
              </a:rPr>
              <a:t>10</a:t>
            </a:r>
            <a:r>
              <a:rPr lang="en-US" altLang="zh-TW" sz="7200" dirty="0" smtClean="0">
                <a:solidFill>
                  <a:srgbClr val="FF0000"/>
                </a:solidFill>
                <a:latin typeface="Arial" pitchFamily="34" charset="0"/>
              </a:rPr>
              <a:t>40</a:t>
            </a:r>
            <a:r>
              <a:rPr lang="en-US" altLang="zh-TW" sz="7200" dirty="0" smtClean="0">
                <a:solidFill>
                  <a:schemeClr val="accent1"/>
                </a:solidFill>
                <a:latin typeface="Arial" pitchFamily="34" charset="0"/>
              </a:rPr>
              <a:t>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97096" y="455010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</a:rPr>
              <a:t>1000g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1096" y="1535010"/>
            <a:ext cx="1224000" cy="72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itchFamily="34" charset="0"/>
              </a:rPr>
              <a:t>4</a:t>
            </a:r>
            <a:r>
              <a:rPr lang="en-US" sz="2800" dirty="0" smtClean="0">
                <a:latin typeface="Arial" pitchFamily="34" charset="0"/>
              </a:rPr>
              <a:t>00g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30172" y="1535010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</a:rPr>
              <a:t>1000g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54172" y="3194476"/>
            <a:ext cx="1224000" cy="1405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</a:rPr>
              <a:t>40g</a:t>
            </a:r>
            <a:endParaRPr lang="en-US" sz="105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75" y="609600"/>
            <a:ext cx="8596668" cy="1320800"/>
          </a:xfrm>
        </p:spPr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1296" y="1410439"/>
            <a:ext cx="3626314" cy="2123658"/>
          </a:xfrm>
          <a:prstGeom prst="rect">
            <a:avLst/>
          </a:prstGeom>
          <a:ln w="38100">
            <a:solidFill>
              <a:schemeClr val="accent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If</a:t>
            </a: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1000</a:t>
            </a:r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g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+ 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400</a:t>
            </a:r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g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1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400</a:t>
            </a:r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g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82179" y="1410439"/>
            <a:ext cx="3312125" cy="2123658"/>
          </a:xfrm>
          <a:prstGeom prst="rect">
            <a:avLst/>
          </a:prstGeom>
          <a:ln w="38100">
            <a:solidFill>
              <a:schemeClr val="accent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and</a:t>
            </a: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1000</a:t>
            </a:r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g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+ 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40</a:t>
            </a:r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g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10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40</a:t>
            </a:r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g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0971" y="3686497"/>
            <a:ext cx="3028393" cy="292387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Then</a:t>
            </a: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1000g + 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4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g</a:t>
            </a:r>
          </a:p>
          <a:p>
            <a:r>
              <a:rPr lang="en-US" altLang="zh-TW" sz="9600" dirty="0" smtClean="0">
                <a:solidFill>
                  <a:schemeClr val="accent1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5752" y="5331055"/>
            <a:ext cx="2324675" cy="1015663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en-US" altLang="zh-TW" sz="6000" dirty="0" smtClean="0">
                <a:solidFill>
                  <a:schemeClr val="accent1"/>
                </a:solidFill>
                <a:latin typeface="Arial" pitchFamily="34" charset="0"/>
              </a:rPr>
              <a:t>100</a:t>
            </a:r>
            <a:r>
              <a:rPr lang="en-US" altLang="zh-TW" sz="6000" dirty="0" smtClean="0">
                <a:solidFill>
                  <a:srgbClr val="FF0000"/>
                </a:solidFill>
                <a:latin typeface="Arial" pitchFamily="34" charset="0"/>
              </a:rPr>
              <a:t>4</a:t>
            </a:r>
            <a:r>
              <a:rPr lang="en-US" altLang="zh-TW" sz="6000" dirty="0" smtClean="0">
                <a:solidFill>
                  <a:schemeClr val="accent1"/>
                </a:solidFill>
                <a:latin typeface="Arial" pitchFamily="34" charset="0"/>
              </a:rPr>
              <a:t>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01569" y="108449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</a:rPr>
              <a:t>1000g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25569" y="1188449"/>
            <a:ext cx="1224000" cy="72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itchFamily="34" charset="0"/>
              </a:rPr>
              <a:t>4</a:t>
            </a:r>
            <a:r>
              <a:rPr lang="en-US" sz="2800" dirty="0" smtClean="0">
                <a:latin typeface="Arial" pitchFamily="34" charset="0"/>
              </a:rPr>
              <a:t>00g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30983" y="108449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</a:rPr>
              <a:t>1000g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54983" y="1767915"/>
            <a:ext cx="1224000" cy="1405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</a:rPr>
              <a:t>40g</a:t>
            </a:r>
            <a:endParaRPr lang="en-US" sz="1050" dirty="0"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1296" y="4334936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</a:rPr>
              <a:t>1000g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35296" y="6098936"/>
            <a:ext cx="1224000" cy="3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>
                <a:latin typeface="Arial" pitchFamily="34" charset="0"/>
              </a:rPr>
              <a:t>4g</a:t>
            </a:r>
            <a:endParaRPr lang="en-US" sz="1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Convert (kg -&gt; g)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4989" y="1662386"/>
            <a:ext cx="4113627" cy="2123658"/>
          </a:xfrm>
          <a:prstGeom prst="rect">
            <a:avLst/>
          </a:prstGeom>
          <a:ln w="38100">
            <a:solidFill>
              <a:schemeClr val="accent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altLang="zh-TW" sz="4400" dirty="0">
                <a:solidFill>
                  <a:srgbClr val="FFFFFF"/>
                </a:solidFill>
                <a:latin typeface="Arial" pitchFamily="34" charset="0"/>
              </a:rPr>
              <a:t>= </a:t>
            </a:r>
            <a:r>
              <a:rPr lang="en-US" altLang="zh-TW" sz="4400" dirty="0" smtClean="0">
                <a:solidFill>
                  <a:srgbClr val="00B0F0"/>
                </a:solidFill>
                <a:latin typeface="Arial" pitchFamily="34" charset="0"/>
              </a:rPr>
              <a:t>1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kg   + 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400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g</a:t>
            </a: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</a:t>
            </a:r>
            <a:r>
              <a:rPr lang="en-US" altLang="zh-TW" sz="4400" dirty="0" smtClean="0">
                <a:solidFill>
                  <a:srgbClr val="00B0F0"/>
                </a:solidFill>
                <a:latin typeface="Arial" pitchFamily="34" charset="0"/>
              </a:rPr>
              <a:t>1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000g + 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400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g</a:t>
            </a: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</a:t>
            </a:r>
            <a:r>
              <a:rPr lang="en-US" altLang="zh-TW" sz="4400" dirty="0" smtClean="0">
                <a:solidFill>
                  <a:srgbClr val="00B0F0"/>
                </a:solidFill>
                <a:latin typeface="Arial" pitchFamily="34" charset="0"/>
              </a:rPr>
              <a:t>1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400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g</a:t>
            </a:r>
          </a:p>
        </p:txBody>
      </p:sp>
      <p:sp>
        <p:nvSpPr>
          <p:cNvPr id="5" name="Rectangle 4"/>
          <p:cNvSpPr/>
          <p:nvPr/>
        </p:nvSpPr>
        <p:spPr>
          <a:xfrm>
            <a:off x="834989" y="4074510"/>
            <a:ext cx="3829895" cy="2123658"/>
          </a:xfrm>
          <a:prstGeom prst="rect">
            <a:avLst/>
          </a:prstGeom>
          <a:ln w="38100">
            <a:solidFill>
              <a:schemeClr val="accent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altLang="zh-TW" sz="4400" dirty="0">
                <a:solidFill>
                  <a:srgbClr val="FFFFFF"/>
                </a:solidFill>
                <a:latin typeface="Arial" pitchFamily="34" charset="0"/>
              </a:rPr>
              <a:t>= </a:t>
            </a:r>
            <a:r>
              <a:rPr lang="en-US" altLang="zh-TW" sz="4400" dirty="0" smtClean="0">
                <a:solidFill>
                  <a:srgbClr val="00B0F0"/>
                </a:solidFill>
                <a:latin typeface="Arial" pitchFamily="34" charset="0"/>
              </a:rPr>
              <a:t>1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kg   + 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40</a:t>
            </a:r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g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</a:t>
            </a:r>
            <a:r>
              <a:rPr lang="en-US" altLang="zh-TW" sz="4400" dirty="0" smtClean="0">
                <a:solidFill>
                  <a:srgbClr val="00B0F0"/>
                </a:solidFill>
                <a:latin typeface="Arial" pitchFamily="34" charset="0"/>
              </a:rPr>
              <a:t>1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000g + 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40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g</a:t>
            </a: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</a:t>
            </a:r>
            <a:r>
              <a:rPr lang="en-US" altLang="zh-TW" sz="4400" dirty="0" smtClean="0">
                <a:solidFill>
                  <a:srgbClr val="00B0F0"/>
                </a:solidFill>
                <a:latin typeface="Arial" pitchFamily="34" charset="0"/>
              </a:rPr>
              <a:t>1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0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40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71195" y="1344953"/>
            <a:ext cx="2812242" cy="1657501"/>
            <a:chOff x="6055429" y="1662386"/>
            <a:chExt cx="2812242" cy="1657501"/>
          </a:xfrm>
        </p:grpSpPr>
        <p:sp>
          <p:nvSpPr>
            <p:cNvPr id="6" name="Rectangle 5"/>
            <p:cNvSpPr/>
            <p:nvPr/>
          </p:nvSpPr>
          <p:spPr>
            <a:xfrm>
              <a:off x="6816299" y="1662386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5400" dirty="0">
                  <a:latin typeface="Arial" pitchFamily="34" charset="0"/>
                </a:rPr>
                <a:t>1000</a:t>
              </a:r>
              <a:endParaRPr lang="en-US" sz="5400" dirty="0">
                <a:latin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180181" y="2396557"/>
              <a:ext cx="133882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5400" dirty="0">
                  <a:latin typeface="Arial" pitchFamily="34" charset="0"/>
                </a:rPr>
                <a:t>4</a:t>
              </a:r>
              <a:r>
                <a:rPr lang="en-US" altLang="zh-TW" sz="5400" dirty="0" smtClean="0">
                  <a:latin typeface="Arial" pitchFamily="34" charset="0"/>
                </a:rPr>
                <a:t>00</a:t>
              </a:r>
              <a:endParaRPr lang="en-US" sz="5400" dirty="0">
                <a:latin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75418" y="2396557"/>
              <a:ext cx="58862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5400" dirty="0" smtClean="0">
                  <a:latin typeface="Arial" pitchFamily="34" charset="0"/>
                </a:rPr>
                <a:t>+</a:t>
              </a:r>
              <a:endParaRPr lang="en-US" sz="5400" dirty="0">
                <a:latin typeface="Arial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6055429" y="3193760"/>
              <a:ext cx="281224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832065" y="2862714"/>
            <a:ext cx="17235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 smtClean="0">
                <a:latin typeface="Arial" pitchFamily="34" charset="0"/>
              </a:rPr>
              <a:t>1400</a:t>
            </a:r>
            <a:endParaRPr lang="en-US" sz="5400" dirty="0">
              <a:latin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33611" y="3937500"/>
            <a:ext cx="2812242" cy="1657501"/>
            <a:chOff x="6055429" y="1662386"/>
            <a:chExt cx="2812242" cy="1657501"/>
          </a:xfrm>
        </p:grpSpPr>
        <p:sp>
          <p:nvSpPr>
            <p:cNvPr id="14" name="Rectangle 13"/>
            <p:cNvSpPr/>
            <p:nvPr/>
          </p:nvSpPr>
          <p:spPr>
            <a:xfrm>
              <a:off x="6816299" y="1662386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5400" dirty="0">
                  <a:latin typeface="Arial" pitchFamily="34" charset="0"/>
                </a:rPr>
                <a:t>1000</a:t>
              </a:r>
              <a:endParaRPr lang="en-US" sz="5400" dirty="0">
                <a:latin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44063" y="2396557"/>
              <a:ext cx="9541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5400" dirty="0">
                  <a:latin typeface="Arial" pitchFamily="34" charset="0"/>
                </a:rPr>
                <a:t>4</a:t>
              </a:r>
              <a:r>
                <a:rPr lang="en-US" altLang="zh-TW" sz="5400" dirty="0" smtClean="0">
                  <a:latin typeface="Arial" pitchFamily="34" charset="0"/>
                </a:rPr>
                <a:t>0</a:t>
              </a:r>
              <a:endParaRPr lang="en-US" sz="5400" dirty="0"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5418" y="2396557"/>
              <a:ext cx="58862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5400" dirty="0" smtClean="0">
                  <a:latin typeface="Arial" pitchFamily="34" charset="0"/>
                </a:rPr>
                <a:t>+</a:t>
              </a:r>
              <a:endParaRPr lang="en-US" sz="5400" dirty="0">
                <a:latin typeface="Arial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6055429" y="3193760"/>
              <a:ext cx="281224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094481" y="5455261"/>
            <a:ext cx="17235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 smtClean="0">
                <a:latin typeface="Arial" pitchFamily="34" charset="0"/>
              </a:rPr>
              <a:t>1040</a:t>
            </a:r>
            <a:endParaRPr lang="en-US" sz="5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5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27" y="1270001"/>
            <a:ext cx="4122307" cy="5339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Convert (kg -&gt; g)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7334" y="1710266"/>
            <a:ext cx="5329766" cy="445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dirty="0" smtClean="0">
                <a:latin typeface="Arial" pitchFamily="34" charset="0"/>
              </a:rPr>
              <a:t>2kg + ? </a:t>
            </a:r>
            <a:r>
              <a:rPr lang="en-US" altLang="zh-TW" sz="4800" dirty="0">
                <a:latin typeface="Arial" pitchFamily="34" charset="0"/>
              </a:rPr>
              <a:t>g</a:t>
            </a:r>
            <a:endParaRPr lang="en-US" altLang="zh-TW" sz="4800" dirty="0" smtClean="0">
              <a:latin typeface="Arial" pitchFamily="34" charset="0"/>
            </a:endParaRPr>
          </a:p>
          <a:p>
            <a:r>
              <a:rPr lang="en-US" altLang="zh-TW" sz="4800" dirty="0" smtClean="0">
                <a:latin typeface="Arial" pitchFamily="34" charset="0"/>
              </a:rPr>
              <a:t>2kg </a:t>
            </a:r>
            <a:r>
              <a:rPr lang="en-US" altLang="zh-TW" sz="4800" dirty="0">
                <a:latin typeface="Arial" pitchFamily="34" charset="0"/>
              </a:rPr>
              <a:t>+ </a:t>
            </a:r>
            <a:r>
              <a:rPr lang="en-US" altLang="zh-TW" sz="4800" dirty="0" smtClean="0">
                <a:latin typeface="Arial" pitchFamily="34" charset="0"/>
              </a:rPr>
              <a:t>800g</a:t>
            </a:r>
            <a:endParaRPr lang="en-US" altLang="zh-TW" sz="4800" dirty="0">
              <a:latin typeface="Arial" pitchFamily="34" charset="0"/>
            </a:endParaRPr>
          </a:p>
          <a:p>
            <a:r>
              <a:rPr lang="en-US" altLang="zh-TW" sz="4800" dirty="0" smtClean="0">
                <a:latin typeface="Arial" pitchFamily="34" charset="0"/>
              </a:rPr>
              <a:t>2000</a:t>
            </a:r>
            <a:r>
              <a:rPr lang="en-US" altLang="zh-TW" sz="4800" dirty="0">
                <a:latin typeface="Arial" pitchFamily="34" charset="0"/>
              </a:rPr>
              <a:t>g</a:t>
            </a:r>
            <a:r>
              <a:rPr lang="en-US" altLang="zh-TW" sz="4800" dirty="0" smtClean="0">
                <a:latin typeface="Arial" pitchFamily="34" charset="0"/>
              </a:rPr>
              <a:t>   + 800g</a:t>
            </a:r>
            <a:endParaRPr lang="en-US" altLang="zh-TW" sz="4800" dirty="0">
              <a:latin typeface="Arial" pitchFamily="34" charset="0"/>
            </a:endParaRPr>
          </a:p>
          <a:p>
            <a:r>
              <a:rPr lang="en-US" altLang="zh-TW" sz="4800" dirty="0" smtClean="0">
                <a:latin typeface="Arial" pitchFamily="34" charset="0"/>
              </a:rPr>
              <a:t>2800g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13490" y="3515709"/>
            <a:ext cx="1608082" cy="693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90320" y="923055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</a:rPr>
              <a:t>1kg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84975" y="1285768"/>
            <a:ext cx="1224000" cy="14350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</a:rPr>
              <a:t>800g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6320" y="923055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</a:rPr>
              <a:t>1kg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73" y="5378451"/>
            <a:ext cx="472437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</a:rPr>
              <a:t>2kg 800g =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2800g</a:t>
            </a:r>
            <a:endParaRPr lang="en-US" sz="4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Convert (kg -&gt; g)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7334" y="1710266"/>
            <a:ext cx="5329766" cy="445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dirty="0" smtClean="0">
                <a:latin typeface="Arial" pitchFamily="34" charset="0"/>
              </a:rPr>
              <a:t>2kg </a:t>
            </a:r>
            <a:r>
              <a:rPr lang="en-US" altLang="zh-TW" sz="4800" dirty="0">
                <a:latin typeface="Arial" pitchFamily="34" charset="0"/>
              </a:rPr>
              <a:t>+ </a:t>
            </a:r>
            <a:r>
              <a:rPr lang="en-US" altLang="zh-TW" sz="4800" dirty="0" smtClean="0">
                <a:latin typeface="Arial" pitchFamily="34" charset="0"/>
              </a:rPr>
              <a:t>80g</a:t>
            </a:r>
            <a:endParaRPr lang="en-US" altLang="zh-TW" sz="4800" dirty="0">
              <a:latin typeface="Arial" pitchFamily="34" charset="0"/>
            </a:endParaRPr>
          </a:p>
          <a:p>
            <a:r>
              <a:rPr lang="en-US" altLang="zh-TW" sz="4800" dirty="0" smtClean="0">
                <a:latin typeface="Arial" pitchFamily="34" charset="0"/>
              </a:rPr>
              <a:t>2000</a:t>
            </a:r>
            <a:r>
              <a:rPr lang="en-US" altLang="zh-TW" sz="4800" dirty="0">
                <a:latin typeface="Arial" pitchFamily="34" charset="0"/>
              </a:rPr>
              <a:t>g</a:t>
            </a:r>
            <a:r>
              <a:rPr lang="en-US" altLang="zh-TW" sz="4800" dirty="0" smtClean="0">
                <a:latin typeface="Arial" pitchFamily="34" charset="0"/>
              </a:rPr>
              <a:t>   + 80g</a:t>
            </a:r>
            <a:endParaRPr lang="en-US" altLang="zh-TW" sz="4800" dirty="0">
              <a:latin typeface="Arial" pitchFamily="34" charset="0"/>
            </a:endParaRPr>
          </a:p>
          <a:p>
            <a:r>
              <a:rPr lang="en-US" altLang="zh-TW" sz="4800" dirty="0" smtClean="0">
                <a:latin typeface="Arial" pitchFamily="34" charset="0"/>
              </a:rPr>
              <a:t>2080g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13490" y="2695903"/>
            <a:ext cx="1608082" cy="662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55347" y="2410759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</a:rPr>
              <a:t>1kg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7020" y="4030759"/>
            <a:ext cx="1224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</a:rPr>
              <a:t>80g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1347" y="2410759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</a:rPr>
              <a:t>1kg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2217" y="4802723"/>
            <a:ext cx="4410182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</a:rPr>
              <a:t>2kg 80g =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2080g</a:t>
            </a:r>
            <a:endParaRPr lang="en-US" sz="4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Convert (kg -&gt; g)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7334" y="1710266"/>
            <a:ext cx="5329766" cy="445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dirty="0" smtClean="0">
                <a:latin typeface="Arial" pitchFamily="34" charset="0"/>
              </a:rPr>
              <a:t>2kg </a:t>
            </a:r>
            <a:r>
              <a:rPr lang="en-US" altLang="zh-TW" sz="4800" dirty="0">
                <a:latin typeface="Arial" pitchFamily="34" charset="0"/>
              </a:rPr>
              <a:t>+ </a:t>
            </a:r>
            <a:r>
              <a:rPr lang="en-US" altLang="zh-TW" sz="4800" dirty="0" smtClean="0">
                <a:latin typeface="Arial" pitchFamily="34" charset="0"/>
              </a:rPr>
              <a:t>8g</a:t>
            </a:r>
            <a:endParaRPr lang="en-US" altLang="zh-TW" sz="4800" dirty="0">
              <a:latin typeface="Arial" pitchFamily="34" charset="0"/>
            </a:endParaRPr>
          </a:p>
          <a:p>
            <a:r>
              <a:rPr lang="en-US" altLang="zh-TW" sz="4800" dirty="0" smtClean="0">
                <a:latin typeface="Arial" pitchFamily="34" charset="0"/>
              </a:rPr>
              <a:t>2000</a:t>
            </a:r>
            <a:r>
              <a:rPr lang="en-US" altLang="zh-TW" sz="4800" dirty="0">
                <a:latin typeface="Arial" pitchFamily="34" charset="0"/>
              </a:rPr>
              <a:t>g</a:t>
            </a:r>
            <a:r>
              <a:rPr lang="en-US" altLang="zh-TW" sz="4800" dirty="0" smtClean="0">
                <a:latin typeface="Arial" pitchFamily="34" charset="0"/>
              </a:rPr>
              <a:t>   + 8g</a:t>
            </a:r>
            <a:endParaRPr lang="en-US" altLang="zh-TW" sz="4800" dirty="0">
              <a:latin typeface="Arial" pitchFamily="34" charset="0"/>
            </a:endParaRPr>
          </a:p>
          <a:p>
            <a:r>
              <a:rPr lang="en-US" altLang="zh-TW" sz="4800" dirty="0" smtClean="0">
                <a:latin typeface="Arial" pitchFamily="34" charset="0"/>
              </a:rPr>
              <a:t>2008g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9255" y="2648606"/>
            <a:ext cx="1608082" cy="7409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55347" y="2410759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</a:rPr>
              <a:t>1kg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1347" y="2410759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</a:rPr>
              <a:t>1kg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7020" y="4130565"/>
            <a:ext cx="1224000" cy="8019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</a:rPr>
              <a:t>8g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8341" y="4802723"/>
            <a:ext cx="4095993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</a:rPr>
              <a:t>2kg 8g =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2008g</a:t>
            </a:r>
            <a:endParaRPr lang="en-US" sz="4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2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5167"/>
            <a:ext cx="5600084" cy="5363851"/>
          </a:xfrm>
        </p:spPr>
        <p:txBody>
          <a:bodyPr>
            <a:normAutofit lnSpcReduction="10000"/>
          </a:bodyPr>
          <a:lstStyle/>
          <a:p>
            <a:r>
              <a:rPr lang="en-US" altLang="zh-TW" sz="3200" dirty="0" smtClean="0"/>
              <a:t>How to read a scale?</a:t>
            </a:r>
          </a:p>
          <a:p>
            <a:r>
              <a:rPr lang="en-US" altLang="zh-TW" sz="3200" dirty="0" smtClean="0"/>
              <a:t>1.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Read the unit</a:t>
            </a:r>
          </a:p>
          <a:p>
            <a:r>
              <a:rPr lang="en-US" altLang="zh-TW" sz="3200" dirty="0" smtClean="0"/>
              <a:t>2.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How heavy an interval represents?</a:t>
            </a:r>
          </a:p>
          <a:p>
            <a:r>
              <a:rPr lang="en-US" altLang="zh-TW" sz="3200" dirty="0" smtClean="0"/>
              <a:t>3.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How many sub-intervals?</a:t>
            </a:r>
          </a:p>
          <a:p>
            <a:r>
              <a:rPr lang="en-US" altLang="zh-TW" sz="3200" dirty="0" smtClean="0"/>
              <a:t>4.</a:t>
            </a:r>
            <a:r>
              <a:rPr lang="zh-TW" altLang="en-US" sz="3200" dirty="0" smtClean="0"/>
              <a:t> </a:t>
            </a:r>
            <a:r>
              <a:rPr lang="en-US" altLang="zh-TW" sz="3200" dirty="0"/>
              <a:t>How heavy </a:t>
            </a:r>
            <a:r>
              <a:rPr lang="en-US" altLang="zh-TW" sz="3200" dirty="0" smtClean="0"/>
              <a:t>a sub-interval represents?</a:t>
            </a:r>
          </a:p>
          <a:p>
            <a:r>
              <a:rPr lang="en-US" altLang="zh-TW" sz="3200" dirty="0" smtClean="0">
                <a:solidFill>
                  <a:schemeClr val="accent1"/>
                </a:solidFill>
              </a:rPr>
              <a:t>The pointer points to the 1st sub-interval after 200g</a:t>
            </a:r>
            <a:endParaRPr lang="en-US" altLang="zh-TW" sz="3200" dirty="0">
              <a:solidFill>
                <a:schemeClr val="accent1"/>
              </a:solidFill>
            </a:endParaRPr>
          </a:p>
          <a:p>
            <a:r>
              <a:rPr lang="en-US" altLang="zh-TW" sz="3200" dirty="0" smtClean="0">
                <a:solidFill>
                  <a:schemeClr val="accent1"/>
                </a:solidFill>
              </a:rPr>
              <a:t>So, it is 200g</a:t>
            </a:r>
            <a:r>
              <a:rPr lang="zh-TW" altLang="en-US" sz="3200" dirty="0" smtClean="0">
                <a:solidFill>
                  <a:schemeClr val="accent1"/>
                </a:solidFill>
              </a:rPr>
              <a:t>＋</a:t>
            </a:r>
            <a:r>
              <a:rPr lang="en-US" altLang="zh-TW" sz="3200" dirty="0" smtClean="0">
                <a:solidFill>
                  <a:schemeClr val="accent1"/>
                </a:solidFill>
              </a:rPr>
              <a:t>50g</a:t>
            </a:r>
            <a:endParaRPr lang="en-US" altLang="zh-TW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18" y="1073362"/>
            <a:ext cx="3835439" cy="496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702" y="609600"/>
            <a:ext cx="2146300" cy="22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18" y="1073362"/>
            <a:ext cx="3835438" cy="49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Recap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413" y="1179841"/>
            <a:ext cx="1463589" cy="150111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7334" y="1455737"/>
            <a:ext cx="5600084" cy="53315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>
                <a:latin typeface="Arial" pitchFamily="34" charset="0"/>
              </a:rPr>
              <a:t>How to read a scale</a:t>
            </a:r>
            <a:r>
              <a:rPr lang="en-US" altLang="zh-TW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?</a:t>
            </a:r>
            <a:endParaRPr lang="en-US" altLang="zh-TW" sz="3200" dirty="0" smtClean="0">
              <a:latin typeface="Arial" pitchFamily="34" charset="0"/>
            </a:endParaRPr>
          </a:p>
          <a:p>
            <a:r>
              <a:rPr lang="en-US" altLang="zh-TW" sz="3200" dirty="0">
                <a:latin typeface="Arial" pitchFamily="34" charset="0"/>
                <a:cs typeface="Arial" pitchFamily="34" charset="0"/>
              </a:rPr>
              <a:t>1.</a:t>
            </a:r>
            <a:r>
              <a:rPr lang="zh-TW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3200" dirty="0">
                <a:latin typeface="Arial" pitchFamily="34" charset="0"/>
                <a:cs typeface="Arial" pitchFamily="34" charset="0"/>
              </a:rPr>
              <a:t>Read the unit</a:t>
            </a:r>
          </a:p>
          <a:p>
            <a:r>
              <a:rPr lang="en-US" altLang="zh-TW" sz="3200" dirty="0">
                <a:latin typeface="Arial" pitchFamily="34" charset="0"/>
                <a:cs typeface="Arial" pitchFamily="34" charset="0"/>
              </a:rPr>
              <a:t>2.</a:t>
            </a:r>
            <a:r>
              <a:rPr lang="zh-TW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3200" dirty="0">
                <a:latin typeface="Arial" pitchFamily="34" charset="0"/>
                <a:cs typeface="Arial" pitchFamily="34" charset="0"/>
              </a:rPr>
              <a:t>How heavy an interval represents?</a:t>
            </a:r>
          </a:p>
          <a:p>
            <a:r>
              <a:rPr lang="en-US" altLang="zh-TW" sz="3200" dirty="0">
                <a:latin typeface="Arial" pitchFamily="34" charset="0"/>
                <a:cs typeface="Arial" pitchFamily="34" charset="0"/>
              </a:rPr>
              <a:t>3.</a:t>
            </a:r>
            <a:r>
              <a:rPr lang="zh-TW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3200" dirty="0">
                <a:latin typeface="Arial" pitchFamily="34" charset="0"/>
                <a:cs typeface="Arial" pitchFamily="34" charset="0"/>
              </a:rPr>
              <a:t>How many sub-intervals?</a:t>
            </a:r>
          </a:p>
          <a:p>
            <a:r>
              <a:rPr lang="en-US" altLang="zh-TW" sz="3200" dirty="0">
                <a:latin typeface="Arial" pitchFamily="34" charset="0"/>
                <a:cs typeface="Arial" pitchFamily="34" charset="0"/>
              </a:rPr>
              <a:t>4.</a:t>
            </a:r>
            <a:r>
              <a:rPr lang="zh-TW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3200" dirty="0">
                <a:latin typeface="Arial" pitchFamily="34" charset="0"/>
                <a:cs typeface="Arial" pitchFamily="34" charset="0"/>
              </a:rPr>
              <a:t>How heavy a sub-interval represents?</a:t>
            </a:r>
          </a:p>
          <a:p>
            <a:r>
              <a:rPr lang="en-US" altLang="zh-TW" sz="3200" dirty="0" smtClean="0">
                <a:solidFill>
                  <a:schemeClr val="accent1"/>
                </a:solidFill>
                <a:latin typeface="Arial" pitchFamily="34" charset="0"/>
              </a:rPr>
              <a:t>The pointer points to the 3rd sub-interval after 100g</a:t>
            </a:r>
          </a:p>
          <a:p>
            <a:r>
              <a:rPr lang="en-US" altLang="zh-TW" sz="3200" dirty="0" smtClean="0">
                <a:solidFill>
                  <a:schemeClr val="accent1"/>
                </a:solidFill>
                <a:latin typeface="Arial" pitchFamily="34" charset="0"/>
              </a:rPr>
              <a:t>So, it is 100g</a:t>
            </a:r>
            <a:r>
              <a:rPr lang="zh-TW" altLang="en-US" sz="3200" dirty="0" smtClean="0">
                <a:solidFill>
                  <a:schemeClr val="accent1"/>
                </a:solidFill>
                <a:latin typeface="Arial" pitchFamily="34" charset="0"/>
              </a:rPr>
              <a:t>＋</a:t>
            </a:r>
            <a:r>
              <a:rPr lang="en-US" altLang="zh-TW" sz="3200" dirty="0">
                <a:solidFill>
                  <a:schemeClr val="accent1"/>
                </a:solidFill>
                <a:latin typeface="Arial" pitchFamily="34" charset="0"/>
              </a:rPr>
              <a:t>3</a:t>
            </a:r>
            <a:r>
              <a:rPr lang="en-US" altLang="zh-TW" sz="3200" dirty="0" smtClean="0">
                <a:solidFill>
                  <a:schemeClr val="accent1"/>
                </a:solidFill>
                <a:latin typeface="Arial" pitchFamily="34" charset="0"/>
              </a:rPr>
              <a:t>0g</a:t>
            </a:r>
          </a:p>
          <a:p>
            <a:endParaRPr lang="en-US" altLang="zh-TW" sz="32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Recap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7334" y="1427456"/>
            <a:ext cx="5600084" cy="5355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>
                <a:latin typeface="Arial" pitchFamily="34" charset="0"/>
              </a:rPr>
              <a:t>How to read a scale</a:t>
            </a:r>
            <a:r>
              <a:rPr lang="en-US" altLang="zh-TW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?</a:t>
            </a:r>
            <a:endParaRPr lang="en-US" altLang="zh-TW" sz="3200" dirty="0" smtClean="0">
              <a:latin typeface="Arial" pitchFamily="34" charset="0"/>
            </a:endParaRPr>
          </a:p>
          <a:p>
            <a:r>
              <a:rPr lang="en-US" altLang="zh-TW" sz="3200" dirty="0">
                <a:latin typeface="Arial" pitchFamily="34" charset="0"/>
                <a:cs typeface="Arial" pitchFamily="34" charset="0"/>
              </a:rPr>
              <a:t>1.</a:t>
            </a:r>
            <a:r>
              <a:rPr lang="zh-TW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3200" dirty="0">
                <a:latin typeface="Arial" pitchFamily="34" charset="0"/>
                <a:cs typeface="Arial" pitchFamily="34" charset="0"/>
              </a:rPr>
              <a:t>Read the unit</a:t>
            </a:r>
          </a:p>
          <a:p>
            <a:r>
              <a:rPr lang="en-US" altLang="zh-TW" sz="3200" dirty="0">
                <a:latin typeface="Arial" pitchFamily="34" charset="0"/>
                <a:cs typeface="Arial" pitchFamily="34" charset="0"/>
              </a:rPr>
              <a:t>2.</a:t>
            </a:r>
            <a:r>
              <a:rPr lang="zh-TW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3200" dirty="0">
                <a:latin typeface="Arial" pitchFamily="34" charset="0"/>
                <a:cs typeface="Arial" pitchFamily="34" charset="0"/>
              </a:rPr>
              <a:t>How heavy an interval represents?</a:t>
            </a:r>
          </a:p>
          <a:p>
            <a:r>
              <a:rPr lang="en-US" altLang="zh-TW" sz="3200" dirty="0">
                <a:latin typeface="Arial" pitchFamily="34" charset="0"/>
                <a:cs typeface="Arial" pitchFamily="34" charset="0"/>
              </a:rPr>
              <a:t>3.</a:t>
            </a:r>
            <a:r>
              <a:rPr lang="zh-TW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3200" dirty="0">
                <a:latin typeface="Arial" pitchFamily="34" charset="0"/>
                <a:cs typeface="Arial" pitchFamily="34" charset="0"/>
              </a:rPr>
              <a:t>How many sub-intervals?</a:t>
            </a:r>
          </a:p>
          <a:p>
            <a:r>
              <a:rPr lang="en-US" altLang="zh-TW" sz="3200" dirty="0">
                <a:latin typeface="Arial" pitchFamily="34" charset="0"/>
                <a:cs typeface="Arial" pitchFamily="34" charset="0"/>
              </a:rPr>
              <a:t>4.</a:t>
            </a:r>
            <a:r>
              <a:rPr lang="zh-TW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3200" dirty="0">
                <a:latin typeface="Arial" pitchFamily="34" charset="0"/>
                <a:cs typeface="Arial" pitchFamily="34" charset="0"/>
              </a:rPr>
              <a:t>How heavy a sub-interval represents?</a:t>
            </a:r>
          </a:p>
          <a:p>
            <a:r>
              <a:rPr lang="en-US" altLang="zh-TW" sz="3200" dirty="0" smtClean="0">
                <a:solidFill>
                  <a:schemeClr val="accent1"/>
                </a:solidFill>
                <a:latin typeface="Arial" pitchFamily="34" charset="0"/>
              </a:rPr>
              <a:t>The pointer points to the 3rd sub-interval after 400g</a:t>
            </a:r>
          </a:p>
          <a:p>
            <a:r>
              <a:rPr lang="en-US" altLang="zh-TW" sz="3200" dirty="0" smtClean="0">
                <a:solidFill>
                  <a:schemeClr val="accent1"/>
                </a:solidFill>
                <a:latin typeface="Arial" pitchFamily="34" charset="0"/>
              </a:rPr>
              <a:t>So, it is 400g</a:t>
            </a:r>
            <a:r>
              <a:rPr lang="zh-TW" altLang="en-US" sz="3200" dirty="0" smtClean="0">
                <a:solidFill>
                  <a:schemeClr val="accent1"/>
                </a:solidFill>
                <a:latin typeface="Arial" pitchFamily="34" charset="0"/>
              </a:rPr>
              <a:t>＋</a:t>
            </a:r>
            <a:r>
              <a:rPr lang="en-US" altLang="zh-TW" sz="3200" dirty="0" smtClean="0">
                <a:solidFill>
                  <a:schemeClr val="accent1"/>
                </a:solidFill>
                <a:latin typeface="Arial" pitchFamily="34" charset="0"/>
              </a:rPr>
              <a:t>60g</a:t>
            </a:r>
          </a:p>
          <a:p>
            <a:endParaRPr lang="en-US" altLang="zh-TW" sz="3200" dirty="0" smtClean="0"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07" y="1073362"/>
            <a:ext cx="3830400" cy="5239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043" y="333633"/>
            <a:ext cx="3212343" cy="236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Recap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27" y="1270001"/>
            <a:ext cx="4122308" cy="533957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88" y="0"/>
            <a:ext cx="3201986" cy="305206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77334" y="1710266"/>
            <a:ext cx="5329766" cy="445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>
                <a:latin typeface="Arial" pitchFamily="34" charset="0"/>
              </a:rPr>
              <a:t>Is it 600</a:t>
            </a:r>
            <a:r>
              <a:rPr lang="en-US" altLang="zh-TW" sz="3200" dirty="0">
                <a:latin typeface="Arial" pitchFamily="34" charset="0"/>
              </a:rPr>
              <a:t>g</a:t>
            </a:r>
            <a:r>
              <a:rPr lang="en-US" altLang="zh-TW" sz="3200" dirty="0" smtClean="0">
                <a:latin typeface="Arial" pitchFamily="34" charset="0"/>
              </a:rPr>
              <a:t>?</a:t>
            </a:r>
          </a:p>
          <a:p>
            <a:r>
              <a:rPr lang="en-US" altLang="zh-TW" sz="3200" dirty="0" smtClean="0">
                <a:latin typeface="Arial" pitchFamily="34" charset="0"/>
              </a:rPr>
              <a:t>No!</a:t>
            </a:r>
            <a:br>
              <a:rPr lang="en-US" altLang="zh-TW" sz="3200" dirty="0" smtClean="0">
                <a:latin typeface="Arial" pitchFamily="34" charset="0"/>
              </a:rPr>
            </a:br>
            <a:r>
              <a:rPr lang="en-US" altLang="zh-TW" sz="3200" dirty="0" smtClean="0">
                <a:latin typeface="Arial" pitchFamily="34" charset="0"/>
              </a:rPr>
              <a:t>It is 2000g</a:t>
            </a:r>
            <a:r>
              <a:rPr lang="en-US" altLang="zh-TW" sz="3200" dirty="0">
                <a:latin typeface="Arial" pitchFamily="34" charset="0"/>
              </a:rPr>
              <a:t> </a:t>
            </a:r>
            <a:r>
              <a:rPr lang="en-US" altLang="zh-TW" sz="3200" dirty="0" smtClean="0">
                <a:latin typeface="Arial" pitchFamily="34" charset="0"/>
              </a:rPr>
              <a:t>and 600g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7334" y="3937197"/>
            <a:ext cx="365677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2000</a:t>
            </a:r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g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+ 600g</a:t>
            </a: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2600g</a:t>
            </a:r>
            <a:endParaRPr lang="en-US" altLang="zh-TW" sz="4400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27" y="1270001"/>
            <a:ext cx="4122307" cy="5339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Gram only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44" y="-429046"/>
            <a:ext cx="2540074" cy="33980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7334" y="3323989"/>
            <a:ext cx="36567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3000g + 200g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9171" y="4093430"/>
            <a:ext cx="22429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3200g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7334" y="1710266"/>
            <a:ext cx="5329766" cy="445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>
                <a:latin typeface="Arial" pitchFamily="34" charset="0"/>
              </a:rPr>
              <a:t>Is it 200</a:t>
            </a:r>
            <a:r>
              <a:rPr lang="en-US" altLang="zh-TW" sz="3200" dirty="0">
                <a:latin typeface="Arial" pitchFamily="34" charset="0"/>
              </a:rPr>
              <a:t>g</a:t>
            </a:r>
            <a:r>
              <a:rPr lang="en-US" altLang="zh-TW" sz="3200" dirty="0" smtClean="0">
                <a:latin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3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27" y="1270001"/>
            <a:ext cx="4122307" cy="5339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 and kilogram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44" y="-429046"/>
            <a:ext cx="2540074" cy="33980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7334" y="3323989"/>
            <a:ext cx="1582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3kg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33277" y="3323989"/>
            <a:ext cx="14414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200g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9171" y="4093430"/>
            <a:ext cx="31534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3 kg 200g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77334" y="1710266"/>
            <a:ext cx="5329766" cy="445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>
                <a:latin typeface="Arial" pitchFamily="34" charset="0"/>
              </a:rPr>
              <a:t>Is it 200g?</a:t>
            </a:r>
          </a:p>
        </p:txBody>
      </p:sp>
    </p:spTree>
    <p:extLst>
      <p:ext uri="{BB962C8B-B14F-4D97-AF65-F5344CB8AC3E}">
        <p14:creationId xmlns:p14="http://schemas.microsoft.com/office/powerpoint/2010/main" val="46071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88" y="1930400"/>
            <a:ext cx="4122307" cy="5339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Convert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05" y="231353"/>
            <a:ext cx="2540074" cy="339809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34" y="1930399"/>
            <a:ext cx="4122307" cy="533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51" y="231352"/>
            <a:ext cx="2540074" cy="3398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86313" y="4129408"/>
            <a:ext cx="25090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3kg 200g</a:t>
            </a:r>
          </a:p>
          <a:p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</a:rPr>
              <a:t>=</a:t>
            </a:r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 3200g</a:t>
            </a:r>
            <a:endParaRPr lang="en-US" sz="4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27" y="1270001"/>
            <a:ext cx="4122308" cy="5339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Gram and kilogram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16" y="609600"/>
            <a:ext cx="2465871" cy="235041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77334" y="1710266"/>
            <a:ext cx="5329766" cy="445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>
                <a:latin typeface="Arial" pitchFamily="34" charset="0"/>
              </a:rPr>
              <a:t>Is it 400g?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7334" y="3323989"/>
            <a:ext cx="29963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1kg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+ 400g</a:t>
            </a: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1kg 400</a:t>
            </a:r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2837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479</TotalTime>
  <Words>361</Words>
  <Application>Microsoft Office PowerPoint</Application>
  <PresentationFormat>自訂</PresentationFormat>
  <Paragraphs>120</Paragraphs>
  <Slides>16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Facet</vt:lpstr>
      <vt:lpstr>Gram and Kilogram</vt:lpstr>
      <vt:lpstr>Recap</vt:lpstr>
      <vt:lpstr>Recap</vt:lpstr>
      <vt:lpstr>Recap</vt:lpstr>
      <vt:lpstr>Recap</vt:lpstr>
      <vt:lpstr>Gram only</vt:lpstr>
      <vt:lpstr>Gram and kilogram</vt:lpstr>
      <vt:lpstr>Convert</vt:lpstr>
      <vt:lpstr>Gram and kilogram</vt:lpstr>
      <vt:lpstr>Gram only</vt:lpstr>
      <vt:lpstr>Challenge</vt:lpstr>
      <vt:lpstr>Challenge</vt:lpstr>
      <vt:lpstr>Convert (kg -&gt; g)</vt:lpstr>
      <vt:lpstr>Convert (kg -&gt; g)</vt:lpstr>
      <vt:lpstr>Convert (kg -&gt; g)</vt:lpstr>
      <vt:lpstr>Convert (kg -&gt; g)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活動</dc:title>
  <dc:creator>Microsoft Office User</dc:creator>
  <cp:lastModifiedBy>FONG, Chong-sun Martin</cp:lastModifiedBy>
  <cp:revision>381</cp:revision>
  <cp:lastPrinted>2017-07-07T03:12:32Z</cp:lastPrinted>
  <dcterms:created xsi:type="dcterms:W3CDTF">2017-04-20T15:55:51Z</dcterms:created>
  <dcterms:modified xsi:type="dcterms:W3CDTF">2018-12-14T03:02:37Z</dcterms:modified>
</cp:coreProperties>
</file>