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00" r:id="rId5"/>
    <p:sldId id="299" r:id="rId6"/>
    <p:sldId id="296" r:id="rId7"/>
    <p:sldId id="259" r:id="rId8"/>
    <p:sldId id="289" r:id="rId9"/>
    <p:sldId id="262" r:id="rId10"/>
    <p:sldId id="264" r:id="rId11"/>
    <p:sldId id="263" r:id="rId12"/>
    <p:sldId id="265" r:id="rId13"/>
    <p:sldId id="266" r:id="rId14"/>
    <p:sldId id="268" r:id="rId15"/>
    <p:sldId id="301" r:id="rId16"/>
    <p:sldId id="271" r:id="rId17"/>
    <p:sldId id="272" r:id="rId18"/>
    <p:sldId id="273" r:id="rId19"/>
    <p:sldId id="274" r:id="rId20"/>
    <p:sldId id="302" r:id="rId21"/>
    <p:sldId id="313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87" r:id="rId33"/>
    <p:sldId id="288" r:id="rId34"/>
    <p:sldId id="291" r:id="rId35"/>
    <p:sldId id="31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F117"/>
    <a:srgbClr val="EAD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0" autoAdjust="0"/>
    <p:restoredTop sz="93620"/>
  </p:normalViewPr>
  <p:slideViewPr>
    <p:cSldViewPr snapToGrid="0" snapToObjects="1">
      <p:cViewPr varScale="1">
        <p:scale>
          <a:sx n="112" d="100"/>
          <a:sy n="112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8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D289-DE72-F44A-8428-A3C1A8BD36B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84E7-C212-8248-BE43-E78A74CD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84E7-C212-8248-BE43-E78A74CDA1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0A0-5B06-7D45-A697-F0AFF9EE4F98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FF2-C330-EA4A-9736-D45A4FA67C6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DC41-1415-7043-9DCF-9D6114D0A646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A0E6-A413-614B-BE11-16354A03C7DD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8D8-C9AD-0344-820A-1F91C5E2D07A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212F-E779-AD49-A1F2-9D378A76DEC4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1DB-9E65-6F4A-B171-B0AE136B97EB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B169-2395-A643-9ACC-60FB9B3D157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A2DC-FB08-5C4E-AB0E-8CC8F95F0C58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80C0-2686-6F42-B9F9-B00B7CB49948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438-637F-F04D-8144-F522D39A14FF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75E4-1341-7346-95B9-44839CA8475A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BBCC-5D22-6043-9DE5-BC8CCD051C6D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AD4C-8F45-AC46-B42E-B3FB4173C174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70B1-F31E-1044-8EA3-0F977F8D761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A0A6-5F12-E142-A572-FEE954EFFD62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6EC-87EA-884A-BD87-F3276EAA0B7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Common </a:t>
            </a:r>
            <a:r>
              <a:rPr lang="en-US" altLang="zh-TW" dirty="0" smtClean="0"/>
              <a:t>Factor and</a:t>
            </a:r>
            <a:br>
              <a:rPr lang="en-US" altLang="zh-TW" dirty="0" smtClean="0"/>
            </a:br>
            <a:r>
              <a:rPr lang="en-US" altLang="zh-TW" dirty="0" smtClean="0"/>
              <a:t>Highest Common Factor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59106" cy="1280890"/>
          </a:xfrm>
        </p:spPr>
        <p:txBody>
          <a:bodyPr/>
          <a:lstStyle/>
          <a:p>
            <a:r>
              <a:rPr lang="en-US" altLang="zh-TW" dirty="0"/>
              <a:t>Why can’t we use 5 </a:t>
            </a:r>
            <a:r>
              <a:rPr lang="en-US" altLang="zh-TW" dirty="0" smtClean="0"/>
              <a:t>m fences to </a:t>
            </a:r>
            <a:r>
              <a:rPr lang="en-US" altLang="zh-TW" dirty="0"/>
              <a:t>fit 12 m</a:t>
            </a:r>
            <a:r>
              <a:rPr lang="en-US" altLang="zh-TW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13784"/>
            <a:ext cx="7775448" cy="2209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36712" y="4223584"/>
            <a:ext cx="8915400" cy="1700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12 ÷ </a:t>
            </a:r>
            <a:r>
              <a:rPr lang="en-US" sz="4000" dirty="0" smtClean="0">
                <a:solidFill>
                  <a:srgbClr val="FFC000"/>
                </a:solidFill>
              </a:rPr>
              <a:t>5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2 ..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81356" y="4223584"/>
            <a:ext cx="871744" cy="703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06956" y="2422439"/>
            <a:ext cx="1120588" cy="703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09848" y="4819188"/>
            <a:ext cx="283780" cy="2966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4012" y="5153308"/>
            <a:ext cx="278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Used </a:t>
            </a:r>
            <a:r>
              <a:rPr lang="en-US" altLang="zh-TW" sz="2400" dirty="0" smtClean="0"/>
              <a:t>2 fences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42098" y="5153308"/>
            <a:ext cx="369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Remainder is </a:t>
            </a:r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It leaves a </a:t>
            </a:r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/>
              <a:t>m gap.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118" name="Group 117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3" name="Rectangle 202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04546"/>
                <a:ext cx="458167" cy="458167"/>
              </a:xfrm>
              <a:prstGeom prst="rect">
                <a:avLst/>
              </a:prstGeom>
            </p:spPr>
          </p:pic>
        </p:grpSp>
      </p:grpSp>
      <p:pic>
        <p:nvPicPr>
          <p:cNvPr id="201" name="Picture 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333" y="569835"/>
            <a:ext cx="2778914" cy="3175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Kay suggests 4 </a:t>
            </a:r>
            <a:r>
              <a:rPr lang="en-US" altLang="zh-TW" dirty="0" smtClean="0"/>
              <a:t>m fences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274" y="250734"/>
            <a:ext cx="2553033" cy="3455233"/>
          </a:xfrm>
          <a:prstGeom prst="rect">
            <a:avLst/>
          </a:prstGeom>
        </p:spPr>
      </p:pic>
      <p:sp>
        <p:nvSpPr>
          <p:cNvPr id="204" name="Content Placeholder 10"/>
          <p:cNvSpPr>
            <a:spLocks noGrp="1"/>
          </p:cNvSpPr>
          <p:nvPr>
            <p:ph idx="1"/>
          </p:nvPr>
        </p:nvSpPr>
        <p:spPr>
          <a:xfrm>
            <a:off x="104018" y="1721489"/>
            <a:ext cx="3387728" cy="16300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12 ÷ </a:t>
            </a:r>
            <a:r>
              <a:rPr lang="en-US" sz="4000" dirty="0" smtClean="0">
                <a:solidFill>
                  <a:srgbClr val="FFC000"/>
                </a:solidFill>
              </a:rPr>
              <a:t>4 </a:t>
            </a:r>
            <a:r>
              <a:rPr lang="en-US" sz="4000" dirty="0" smtClean="0"/>
              <a:t>= </a:t>
            </a:r>
            <a:r>
              <a:rPr lang="en-US" sz="4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sz="2800" dirty="0" smtClean="0"/>
              <a:t>No remainder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3079230" y="1797000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495076" y="1797000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907104" y="1797000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079230" y="5220424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4495076" y="5220424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907104" y="5220424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312158" y="5220424"/>
            <a:ext cx="14112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618714" y="4924548"/>
            <a:ext cx="915579" cy="7034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4999409" y="2104380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5988346" y="5615045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714624" y="5682069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Why can’t it fit</a:t>
            </a:r>
            <a:r>
              <a:rPr lang="en-US" altLang="zh-TW" sz="32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967" y="6237874"/>
            <a:ext cx="543616" cy="5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0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</a:t>
            </a:r>
            <a:r>
              <a:rPr lang="zh-TW" altLang="en-US" dirty="0" smtClean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4292600"/>
            <a:ext cx="8915400" cy="23876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Use 4 </a:t>
            </a:r>
            <a:r>
              <a:rPr lang="en-US" altLang="zh-TW" sz="4000" dirty="0" smtClean="0"/>
              <a:t>m fences.</a:t>
            </a:r>
            <a:endParaRPr lang="en-US" altLang="zh-TW" sz="4000" dirty="0"/>
          </a:p>
          <a:p>
            <a:r>
              <a:rPr lang="en-US" altLang="zh-TW" sz="4000" dirty="0"/>
              <a:t>Can fit the12 </a:t>
            </a:r>
            <a:r>
              <a:rPr lang="en-US" altLang="zh-TW" sz="4000" dirty="0" smtClean="0"/>
              <a:t>m side</a:t>
            </a:r>
            <a:r>
              <a:rPr lang="en-US" altLang="zh-TW" sz="4000" dirty="0">
                <a:latin typeface="Times New Roman" charset="0"/>
                <a:cs typeface="Times New Roman" charset="0"/>
              </a:rPr>
              <a:t>.</a:t>
            </a:r>
            <a:endParaRPr lang="en-US" altLang="zh-TW" sz="4000" dirty="0"/>
          </a:p>
          <a:p>
            <a:r>
              <a:rPr lang="en-US" altLang="zh-TW" sz="4000" dirty="0"/>
              <a:t>But </a:t>
            </a:r>
            <a:r>
              <a:rPr lang="en-US" altLang="zh-TW" sz="4000" dirty="0" smtClean="0"/>
              <a:t>not </a:t>
            </a:r>
            <a:r>
              <a:rPr lang="en-US" altLang="zh-TW" sz="4000" dirty="0"/>
              <a:t>the 18 </a:t>
            </a:r>
            <a:r>
              <a:rPr lang="en-US" altLang="zh-TW" sz="4000" dirty="0" smtClean="0"/>
              <a:t>m side</a:t>
            </a:r>
            <a:r>
              <a:rPr lang="en-US" altLang="zh-TW" sz="4000" dirty="0">
                <a:latin typeface="Times New Roman" charset="0"/>
                <a:cs typeface="Times New Roman" charset="0"/>
              </a:rPr>
              <a:t>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4555"/>
            <a:ext cx="7775448" cy="26365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</a:t>
            </a:r>
            <a:r>
              <a:rPr lang="zh-TW" altLang="en-US" dirty="0" smtClean="0"/>
              <a:t>？</a:t>
            </a:r>
            <a:endParaRPr lang="en-US" dirty="0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1977652" y="4059989"/>
            <a:ext cx="3945627" cy="2370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12 ÷ </a:t>
            </a:r>
            <a:r>
              <a:rPr lang="en-US" sz="4000" dirty="0">
                <a:solidFill>
                  <a:srgbClr val="FFC000"/>
                </a:solidFill>
              </a:rPr>
              <a:t>4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sz="4000" dirty="0" smtClean="0"/>
              <a:t>Uses </a:t>
            </a:r>
            <a:r>
              <a:rPr lang="en-US" altLang="zh-TW" sz="4000" dirty="0"/>
              <a:t>3 </a:t>
            </a:r>
            <a:r>
              <a:rPr lang="en-US" altLang="zh-TW" sz="4000" dirty="0" smtClean="0"/>
              <a:t>fences</a:t>
            </a:r>
            <a:endParaRPr lang="en-US" altLang="zh-TW" sz="4000" dirty="0"/>
          </a:p>
          <a:p>
            <a:r>
              <a:rPr lang="en-US" altLang="zh-TW" sz="4000" dirty="0"/>
              <a:t>No remainder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6205540" y="4059989"/>
            <a:ext cx="5299072" cy="237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18 ÷ </a:t>
            </a:r>
            <a:r>
              <a:rPr lang="en-US" sz="4000" dirty="0">
                <a:solidFill>
                  <a:srgbClr val="FFC000"/>
                </a:solidFill>
              </a:rPr>
              <a:t>4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4 ..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altLang="zh-TW" sz="4000" dirty="0" smtClean="0"/>
              <a:t>Uses </a:t>
            </a:r>
            <a:r>
              <a:rPr lang="en-US" altLang="zh-TW" sz="4000" dirty="0"/>
              <a:t>4 </a:t>
            </a:r>
            <a:r>
              <a:rPr lang="en-US" altLang="zh-TW" sz="4000" dirty="0" smtClean="0"/>
              <a:t>fences</a:t>
            </a:r>
            <a:endParaRPr lang="en-US" altLang="zh-TW" sz="4000" dirty="0"/>
          </a:p>
          <a:p>
            <a:r>
              <a:rPr lang="en-US" sz="4000" dirty="0">
                <a:solidFill>
                  <a:srgbClr val="FF0000"/>
                </a:solidFill>
              </a:rPr>
              <a:t>2</a:t>
            </a:r>
            <a:r>
              <a:rPr lang="en-US" altLang="zh-TW" sz="4000" dirty="0"/>
              <a:t> </a:t>
            </a:r>
            <a:r>
              <a:rPr lang="en-US" altLang="zh-TW" sz="4000" dirty="0" smtClean="0"/>
              <a:t>m remains, not fit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4555"/>
            <a:ext cx="7775448" cy="26365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440477" y="4069037"/>
            <a:ext cx="656560" cy="703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1818" y="2582815"/>
            <a:ext cx="1120588" cy="703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12716" y="5535082"/>
            <a:ext cx="356299" cy="703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Kiki says: 12</a:t>
            </a:r>
            <a:r>
              <a:rPr lang="en-US" altLang="zh-TW" dirty="0"/>
              <a:t> </a:t>
            </a:r>
            <a:r>
              <a:rPr lang="en-US" altLang="zh-TW" dirty="0" smtClean="0"/>
              <a:t>and 18 are even numbers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670" y="1166669"/>
            <a:ext cx="2553033" cy="34552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6945" y="1435624"/>
            <a:ext cx="251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mtClean="0"/>
              <a:t>Use 2</a:t>
            </a:r>
            <a:r>
              <a:rPr lang="en-US" altLang="ja-JP" sz="4000" smtClean="0">
                <a:ea typeface="微軟正黑體 Normal" charset="0"/>
              </a:rPr>
              <a:t> m</a:t>
            </a:r>
            <a:r>
              <a:rPr lang="en-US" altLang="ja-JP" sz="4000"/>
              <a:t>!</a:t>
            </a:r>
            <a:endParaRPr lang="en-US" sz="4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Rectangle 221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19" name="Picture 2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228" name="Rectangle 227"/>
          <p:cNvSpPr/>
          <p:nvPr/>
        </p:nvSpPr>
        <p:spPr>
          <a:xfrm>
            <a:off x="3085923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3799601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502127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5204654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907180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0860" y="1818107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3085923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799601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4502127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204654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5907180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6620860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7276341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7978867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8692547" y="5218532"/>
            <a:ext cx="7056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8" grpId="0" animBg="1"/>
      <p:bldP spid="229" grpId="0" animBg="1"/>
      <p:bldP spid="230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altLang="zh-TW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55018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</a:t>
            </a:r>
            <a:r>
              <a:rPr lang="en-US" altLang="zh-TW" sz="3200" dirty="0" smtClean="0"/>
              <a:t> is even, so it is divisible by </a:t>
            </a:r>
            <a:r>
              <a:rPr lang="en-US" altLang="zh-TW" sz="3200" dirty="0" smtClean="0">
                <a:solidFill>
                  <a:srgbClr val="FFC000"/>
                </a:solidFill>
              </a:rPr>
              <a:t>2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（</a:t>
            </a:r>
            <a:r>
              <a:rPr lang="en-US" sz="3200" dirty="0" smtClean="0"/>
              <a:t>12 </a:t>
            </a:r>
            <a:r>
              <a:rPr lang="en-US" sz="3200" dirty="0"/>
              <a:t>÷ </a:t>
            </a:r>
            <a:r>
              <a:rPr lang="en-US" altLang="zh-TW" sz="3200" dirty="0">
                <a:solidFill>
                  <a:srgbClr val="FFC000"/>
                </a:solidFill>
              </a:rPr>
              <a:t>2</a:t>
            </a:r>
            <a:r>
              <a:rPr lang="en-US" sz="3200" dirty="0" smtClean="0"/>
              <a:t> </a:t>
            </a:r>
            <a:r>
              <a:rPr lang="en-US" altLang="zh-TW" sz="3200" dirty="0" smtClean="0"/>
              <a:t>has no remainder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r>
              <a:rPr lang="en-US" altLang="zh-TW" sz="3200" dirty="0" smtClean="0"/>
              <a:t>So, </a:t>
            </a:r>
            <a:r>
              <a:rPr lang="en-US" altLang="zh-TW" sz="3200" dirty="0" smtClean="0">
                <a:solidFill>
                  <a:srgbClr val="FFC000"/>
                </a:solidFill>
              </a:rPr>
              <a:t>2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is a factor of 12.</a:t>
            </a:r>
          </a:p>
          <a:p>
            <a:r>
              <a:rPr lang="en-US" sz="3200" dirty="0" smtClean="0"/>
              <a:t>18 </a:t>
            </a:r>
            <a:r>
              <a:rPr lang="en-US" altLang="zh-TW" sz="3200" dirty="0" smtClean="0"/>
              <a:t>is also </a:t>
            </a:r>
            <a:r>
              <a:rPr lang="en-US" altLang="zh-TW" sz="3200" dirty="0"/>
              <a:t>even, so it is </a:t>
            </a:r>
            <a:r>
              <a:rPr lang="en-US" altLang="zh-TW" sz="3200" dirty="0" smtClean="0"/>
              <a:t>also divisible </a:t>
            </a:r>
            <a:r>
              <a:rPr lang="en-US" altLang="zh-TW" sz="3200" dirty="0"/>
              <a:t>by </a:t>
            </a:r>
            <a:r>
              <a:rPr lang="en-US" altLang="zh-TW" sz="3200" dirty="0">
                <a:solidFill>
                  <a:srgbClr val="FFC000"/>
                </a:solidFill>
              </a:rPr>
              <a:t>2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（</a:t>
            </a:r>
            <a:r>
              <a:rPr lang="en-US" sz="3200" dirty="0" smtClean="0"/>
              <a:t>18 </a:t>
            </a:r>
            <a:r>
              <a:rPr lang="en-US" sz="3200" dirty="0"/>
              <a:t>÷ </a:t>
            </a:r>
            <a:r>
              <a:rPr lang="en-US" altLang="zh-TW" sz="3200" dirty="0">
                <a:solidFill>
                  <a:srgbClr val="FFC000"/>
                </a:solidFill>
              </a:rPr>
              <a:t>2</a:t>
            </a:r>
            <a:r>
              <a:rPr lang="en-US" sz="3200" dirty="0" smtClean="0"/>
              <a:t> </a:t>
            </a:r>
            <a:r>
              <a:rPr lang="en-US" altLang="zh-TW" sz="3200" dirty="0" smtClean="0"/>
              <a:t>has no remainder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r>
              <a:rPr lang="en-US" altLang="zh-TW" sz="3200" dirty="0"/>
              <a:t>So, </a:t>
            </a:r>
            <a:r>
              <a:rPr lang="en-US" altLang="zh-TW" sz="3200" dirty="0">
                <a:solidFill>
                  <a:srgbClr val="FFC000"/>
                </a:solidFill>
              </a:rPr>
              <a:t>2</a:t>
            </a:r>
            <a:r>
              <a:rPr lang="en-US" altLang="zh-TW" sz="3200" dirty="0"/>
              <a:t> is a factor of </a:t>
            </a:r>
            <a:r>
              <a:rPr lang="en-US" altLang="zh-TW" sz="3200" dirty="0" smtClean="0"/>
              <a:t>18.</a:t>
            </a:r>
            <a:endParaRPr lang="en-US" altLang="zh-TW" sz="3200" dirty="0"/>
          </a:p>
          <a:p>
            <a:endParaRPr lang="en-US" altLang="zh-TW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12" y="-24749"/>
            <a:ext cx="7821168" cy="2578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altLang="zh-TW" dirty="0" smtClean="0"/>
              <a:t>18</a:t>
            </a:r>
            <a:r>
              <a:rPr lang="mr-IN" altLang="zh-TW" dirty="0" smtClean="0"/>
              <a:t>…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31" name="Group 230"/>
          <p:cNvGrpSpPr/>
          <p:nvPr/>
        </p:nvGrpSpPr>
        <p:grpSpPr>
          <a:xfrm>
            <a:off x="1873403" y="2053941"/>
            <a:ext cx="6497471" cy="3248873"/>
            <a:chOff x="2967826" y="1955690"/>
            <a:chExt cx="6497471" cy="3248873"/>
          </a:xfrm>
        </p:grpSpPr>
        <p:grpSp>
          <p:nvGrpSpPr>
            <p:cNvPr id="232" name="Group 231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7" name="Rectangle 306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1" name="Picture 2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42" name="Picture 2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51" name="Picture 2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96" name="Picture 29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313" name="Rectangle 312"/>
          <p:cNvSpPr/>
          <p:nvPr/>
        </p:nvSpPr>
        <p:spPr>
          <a:xfrm>
            <a:off x="1957210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2670888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3373414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075941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778467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492147" y="1818107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1957210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2670888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3373414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4075941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4778467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5492147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147628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6850154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7563834" y="5218532"/>
            <a:ext cx="7056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123214" y="855158"/>
            <a:ext cx="4803767" cy="30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12 and 18 are both divisible by </a:t>
            </a:r>
            <a:r>
              <a:rPr lang="en-US" altLang="zh-TW" sz="2800" dirty="0" smtClean="0">
                <a:solidFill>
                  <a:srgbClr val="FFC000"/>
                </a:solidFill>
              </a:rPr>
              <a:t>2</a:t>
            </a:r>
            <a:endParaRPr lang="en-US" altLang="zh-TW" sz="2800" dirty="0" smtClean="0"/>
          </a:p>
          <a:p>
            <a:r>
              <a:rPr lang="en-US" altLang="zh-TW" sz="2800" dirty="0" smtClean="0"/>
              <a:t>So, </a:t>
            </a:r>
            <a:r>
              <a:rPr lang="en-US" altLang="zh-TW" sz="2800" dirty="0" smtClean="0">
                <a:solidFill>
                  <a:srgbClr val="FFC000"/>
                </a:solidFill>
              </a:rPr>
              <a:t>2</a:t>
            </a:r>
            <a:r>
              <a:rPr lang="en-US" altLang="zh-TW" sz="2800" dirty="0" smtClean="0"/>
              <a:t> is a factor of 12.</a:t>
            </a:r>
          </a:p>
          <a:p>
            <a:r>
              <a:rPr lang="en-US" altLang="zh-TW" sz="2800" dirty="0" smtClean="0"/>
              <a:t>and also a factor of 18.</a:t>
            </a:r>
          </a:p>
          <a:p>
            <a:r>
              <a:rPr lang="en-US" altLang="zh-TW" sz="2800" dirty="0" smtClean="0">
                <a:solidFill>
                  <a:srgbClr val="FFC000"/>
                </a:solidFill>
              </a:rPr>
              <a:t>2</a:t>
            </a:r>
            <a:r>
              <a:rPr lang="en-US" altLang="zh-TW" sz="2800" dirty="0" smtClean="0"/>
              <a:t> is a </a:t>
            </a:r>
            <a:r>
              <a:rPr lang="en-US" altLang="zh-TW" sz="2800" dirty="0" smtClean="0">
                <a:solidFill>
                  <a:srgbClr val="FF0000"/>
                </a:solidFill>
              </a:rPr>
              <a:t>common factor </a:t>
            </a:r>
            <a:r>
              <a:rPr lang="en-US" altLang="zh-TW" sz="2800" dirty="0" smtClean="0"/>
              <a:t>of 12 and 18.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10012300" y="3445158"/>
            <a:ext cx="19561" cy="654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972656" y="4153525"/>
            <a:ext cx="276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Both have </a:t>
            </a:r>
            <a:r>
              <a:rPr lang="en-US" altLang="zh-TW" sz="2400" dirty="0" smtClean="0">
                <a:solidFill>
                  <a:srgbClr val="FF0000"/>
                </a:solidFill>
              </a:rPr>
              <a:t>the same factor</a:t>
            </a:r>
            <a:r>
              <a:rPr lang="en-US" altLang="zh-TW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1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Fred </a:t>
            </a:r>
            <a:r>
              <a:rPr lang="en-US" altLang="zh-TW" dirty="0"/>
              <a:t>s</a:t>
            </a:r>
            <a:r>
              <a:rPr lang="en-US" altLang="zh-TW" smtClean="0"/>
              <a:t>ays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7241752" y="489653"/>
            <a:ext cx="4772991" cy="22126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It takes a very long time!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Use a longer </a:t>
            </a:r>
            <a:r>
              <a:rPr lang="en-US" altLang="zh-TW" sz="2000" dirty="0" smtClean="0"/>
              <a:t>fence!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94" name="Picture 29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71">
                        <a14:foregroundMark x1="71761" y1="81333" x2="63455" y2="85333"/>
                        <a14:foregroundMark x1="45515" y1="81333" x2="34219" y2="85333"/>
                        <a14:foregroundMark x1="45515" y1="89333" x2="33555" y2="90444"/>
                        <a14:foregroundMark x1="34219" y1="87778" x2="41860" y2="95111"/>
                        <a14:foregroundMark x1="28239" y1="82444" x2="33223" y2="84667"/>
                        <a14:foregroundMark x1="56146" y1="82667" x2="71761" y2="90444"/>
                        <a14:foregroundMark x1="60133" y1="88000" x2="57807" y2="96667"/>
                        <a14:foregroundMark x1="64452" y1="89556" x2="64452" y2="97556"/>
                        <a14:foregroundMark x1="25914" y1="96000" x2="79734" y2="96889"/>
                        <a14:foregroundMark x1="31894" y1="99111" x2="31894" y2="99111"/>
                        <a14:foregroundMark x1="51827" y1="93111" x2="51827" y2="93111"/>
                        <a14:foregroundMark x1="55150" y1="91778" x2="44518" y2="93778"/>
                        <a14:foregroundMark x1="81063" y1="94444" x2="81063" y2="94444"/>
                        <a14:foregroundMark x1="77409" y1="93111" x2="83721" y2="96000"/>
                        <a14:foregroundMark x1="76412" y1="98667" x2="62791" y2="99778"/>
                        <a14:foregroundMark x1="25581" y1="94222" x2="25249" y2="96444"/>
                        <a14:foregroundMark x1="27907" y1="98667" x2="37209" y2="99111"/>
                        <a14:foregroundMark x1="94352" y1="63333" x2="91694" y2="67778"/>
                        <a14:foregroundMark x1="88704" y1="68667" x2="73754" y2="71778"/>
                        <a14:foregroundMark x1="82060" y1="8000" x2="78073" y2="9556"/>
                        <a14:foregroundMark x1="6645" y1="1778" x2="10631" y2="3778"/>
                        <a14:foregroundMark x1="1993" y1="10000" x2="4319" y2="10222"/>
                        <a14:foregroundMark x1="71096" y1="67111" x2="86711" y2="66889"/>
                        <a14:foregroundMark x1="96346" y1="65333" x2="91362" y2="74222"/>
                        <a14:foregroundMark x1="88040" y1="72000" x2="78738" y2="77778"/>
                        <a14:foregroundMark x1="71096" y1="83111" x2="71096" y2="86444"/>
                        <a14:foregroundMark x1="45847" y1="84889" x2="39203" y2="86222"/>
                        <a14:foregroundMark x1="83721" y1="94000" x2="83389" y2="95556"/>
                        <a14:foregroundMark x1="86047" y1="95111" x2="78405" y2="9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846" y="880890"/>
            <a:ext cx="1428365" cy="1947335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1873403" y="2053941"/>
            <a:ext cx="6497471" cy="3248873"/>
            <a:chOff x="2967826" y="1955690"/>
            <a:chExt cx="6497471" cy="3248873"/>
          </a:xfrm>
        </p:grpSpPr>
        <p:grpSp>
          <p:nvGrpSpPr>
            <p:cNvPr id="232" name="Group 231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6" name="Rectangle 305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1" name="Picture 2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42" name="Picture 24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51" name="Picture 2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96" name="Picture 29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312" name="Rectangle 311"/>
          <p:cNvSpPr/>
          <p:nvPr/>
        </p:nvSpPr>
        <p:spPr>
          <a:xfrm>
            <a:off x="1957210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2670888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3373414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4075941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778467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492147" y="1818107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1957210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2670888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3373414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4075941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4778467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492147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6147628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850154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7563834" y="5218532"/>
            <a:ext cx="705600" cy="32657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use the 3 </a:t>
            </a:r>
            <a:r>
              <a:rPr lang="en-US" altLang="zh-TW" dirty="0" smtClean="0"/>
              <a:t>m fences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2925" y="4159756"/>
            <a:ext cx="716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/>
              <a:t>Guess if it fits both sides</a:t>
            </a:r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en-US" altLang="zh-TW" sz="4800" dirty="0"/>
              <a:t> Why</a:t>
            </a:r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14500"/>
            <a:ext cx="6516624" cy="213969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use the 3 m fences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14500"/>
            <a:ext cx="6516624" cy="213969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2" y="3881275"/>
            <a:ext cx="8915400" cy="212662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12 is divisible by </a:t>
            </a:r>
            <a:r>
              <a:rPr lang="en-US" altLang="zh-TW" sz="3200" dirty="0">
                <a:solidFill>
                  <a:srgbClr val="FFC000"/>
                </a:solidFill>
              </a:rPr>
              <a:t>3</a:t>
            </a:r>
            <a:r>
              <a:rPr lang="en-US" altLang="zh-TW" sz="3200" dirty="0"/>
              <a:t> </a:t>
            </a:r>
            <a:r>
              <a:rPr lang="zh-TW" altLang="en-US" sz="3200" dirty="0"/>
              <a:t>（</a:t>
            </a:r>
            <a:r>
              <a:rPr lang="en-US" altLang="zh-TW" sz="3200" dirty="0"/>
              <a:t>No remainder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r>
              <a:rPr lang="en-US" sz="3200" dirty="0"/>
              <a:t>18 is also divisible by </a:t>
            </a:r>
            <a:r>
              <a:rPr lang="en-US" altLang="zh-TW" sz="3200" dirty="0">
                <a:solidFill>
                  <a:srgbClr val="FFC000"/>
                </a:solidFill>
              </a:rPr>
              <a:t>3</a:t>
            </a:r>
            <a:r>
              <a:rPr lang="zh-TW" altLang="en-US" sz="3200" dirty="0"/>
              <a:t> （</a:t>
            </a:r>
            <a:r>
              <a:rPr lang="en-US" altLang="zh-TW" sz="3200" dirty="0"/>
              <a:t> No remainder 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r>
              <a:rPr lang="en-US" altLang="zh-TW" sz="3200" dirty="0"/>
              <a:t>So, </a:t>
            </a:r>
            <a:r>
              <a:rPr lang="en-US" altLang="zh-TW" sz="3200" dirty="0">
                <a:solidFill>
                  <a:srgbClr val="FFC000"/>
                </a:solidFill>
              </a:rPr>
              <a:t>3</a:t>
            </a:r>
            <a:r>
              <a:rPr lang="en-US" altLang="zh-TW" sz="3200" dirty="0"/>
              <a:t> is a </a:t>
            </a:r>
            <a:r>
              <a:rPr lang="en-US" altLang="zh-TW" sz="3200" dirty="0">
                <a:solidFill>
                  <a:srgbClr val="FF0000"/>
                </a:solidFill>
              </a:rPr>
              <a:t>common factor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of 12 and 18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71">
                        <a14:foregroundMark x1="71761" y1="81333" x2="63455" y2="85333"/>
                        <a14:foregroundMark x1="45515" y1="81333" x2="34219" y2="85333"/>
                        <a14:foregroundMark x1="45515" y1="89333" x2="33555" y2="90444"/>
                        <a14:foregroundMark x1="34219" y1="87778" x2="41860" y2="95111"/>
                        <a14:foregroundMark x1="28239" y1="82444" x2="33223" y2="84667"/>
                        <a14:foregroundMark x1="56146" y1="82667" x2="71761" y2="90444"/>
                        <a14:foregroundMark x1="60133" y1="88000" x2="57807" y2="96667"/>
                        <a14:foregroundMark x1="64452" y1="89556" x2="64452" y2="97556"/>
                        <a14:foregroundMark x1="25914" y1="96000" x2="79734" y2="96889"/>
                        <a14:foregroundMark x1="31894" y1="99111" x2="31894" y2="99111"/>
                        <a14:foregroundMark x1="51827" y1="93111" x2="51827" y2="93111"/>
                        <a14:foregroundMark x1="55150" y1="91778" x2="44518" y2="93778"/>
                        <a14:foregroundMark x1="81063" y1="94444" x2="81063" y2="94444"/>
                        <a14:foregroundMark x1="77409" y1="93111" x2="83721" y2="96000"/>
                        <a14:foregroundMark x1="76412" y1="98667" x2="62791" y2="99778"/>
                        <a14:foregroundMark x1="25581" y1="94222" x2="25249" y2="96444"/>
                        <a14:foregroundMark x1="27907" y1="98667" x2="37209" y2="99111"/>
                        <a14:foregroundMark x1="94352" y1="63333" x2="91694" y2="67778"/>
                        <a14:foregroundMark x1="88704" y1="68667" x2="73754" y2="71778"/>
                        <a14:foregroundMark x1="82060" y1="8000" x2="78073" y2="9556"/>
                        <a14:foregroundMark x1="6645" y1="1778" x2="10631" y2="3778"/>
                        <a14:foregroundMark x1="1993" y1="10000" x2="4319" y2="10222"/>
                        <a14:foregroundMark x1="71096" y1="67111" x2="86711" y2="66889"/>
                        <a14:foregroundMark x1="96346" y1="65333" x2="91362" y2="74222"/>
                        <a14:foregroundMark x1="88040" y1="72000" x2="78738" y2="77778"/>
                        <a14:foregroundMark x1="71096" y1="83111" x2="71096" y2="86444"/>
                        <a14:foregroundMark x1="45847" y1="84889" x2="39203" y2="86222"/>
                        <a14:foregroundMark x1="83721" y1="94000" x2="83389" y2="95556"/>
                        <a14:foregroundMark x1="86047" y1="95111" x2="78405" y2="9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040" y="1148569"/>
            <a:ext cx="1083341" cy="161961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8223034" y="539071"/>
            <a:ext cx="3887686" cy="23237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It takes a very long time!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Use a longer fence!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 Lawn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4" name="Right Arrow 103"/>
          <p:cNvSpPr/>
          <p:nvPr/>
        </p:nvSpPr>
        <p:spPr>
          <a:xfrm rot="11651361">
            <a:off x="7560393" y="2905635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3002844" y="1978550"/>
            <a:ext cx="4410323" cy="2226146"/>
            <a:chOff x="3002844" y="1978550"/>
            <a:chExt cx="4410323" cy="2226146"/>
          </a:xfrm>
        </p:grpSpPr>
        <p:grpSp>
          <p:nvGrpSpPr>
            <p:cNvPr id="110" name="Group 109"/>
            <p:cNvGrpSpPr/>
            <p:nvPr/>
          </p:nvGrpSpPr>
          <p:grpSpPr>
            <a:xfrm>
              <a:off x="3081428" y="1979546"/>
              <a:ext cx="4252005" cy="2224154"/>
              <a:chOff x="3081428" y="1979546"/>
              <a:chExt cx="4252005" cy="2224154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081428" y="1979546"/>
                <a:ext cx="4252005" cy="2224154"/>
              </a:xfrm>
              <a:prstGeom prst="rect">
                <a:avLst/>
              </a:prstGeom>
              <a:solidFill>
                <a:srgbClr val="8AF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429740" y="2103569"/>
                <a:ext cx="3619028" cy="1846764"/>
                <a:chOff x="3429740" y="2103569"/>
                <a:chExt cx="3619028" cy="1846764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937" y="2342475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7661" y="3290648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77" y="2680528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8501" y="3290647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4987" y="3144051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740" y="2103569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4005" y="2228302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5816" y="2171445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6221" y="3003562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6811" y="2918048"/>
                  <a:ext cx="763524" cy="7451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338" y="2680528"/>
              <a:ext cx="510671" cy="51067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0554" y="2332733"/>
              <a:ext cx="458167" cy="45816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606" y="2340640"/>
              <a:ext cx="386873" cy="38687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855" y="3047033"/>
              <a:ext cx="458167" cy="45816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728" y="3561356"/>
              <a:ext cx="386873" cy="38687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1939" y="2947288"/>
              <a:ext cx="458167" cy="45816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75546" y="2201234"/>
              <a:ext cx="458167" cy="45816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90764" y="3620489"/>
              <a:ext cx="458167" cy="458167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3002844" y="1979896"/>
              <a:ext cx="79848" cy="2224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330367" y="1978550"/>
              <a:ext cx="82800" cy="2224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 rot="19304942">
            <a:off x="1912771" y="3942391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681743" y="4639532"/>
            <a:ext cx="13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wall</a:t>
            </a:r>
            <a:endParaRPr lang="en-US" sz="4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74156" y="3194190"/>
            <a:ext cx="13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wall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782156" y="1604495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782156" y="4229708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35" name="Right Arrow 103"/>
          <p:cNvSpPr/>
          <p:nvPr/>
        </p:nvSpPr>
        <p:spPr>
          <a:xfrm rot="13621648">
            <a:off x="6277173" y="4450617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103"/>
          <p:cNvSpPr/>
          <p:nvPr/>
        </p:nvSpPr>
        <p:spPr>
          <a:xfrm rot="8623928">
            <a:off x="6492864" y="1299376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08"/>
          <p:cNvSpPr txBox="1"/>
          <p:nvPr/>
        </p:nvSpPr>
        <p:spPr>
          <a:xfrm>
            <a:off x="7522272" y="651542"/>
            <a:ext cx="405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</a:t>
            </a:r>
            <a:r>
              <a:rPr lang="en-US" sz="4000" dirty="0" smtClean="0">
                <a:solidFill>
                  <a:srgbClr val="FF0000"/>
                </a:solidFill>
              </a:rPr>
              <a:t>fences </a:t>
            </a:r>
            <a:r>
              <a:rPr lang="en-US" sz="4000" dirty="0" smtClean="0">
                <a:solidFill>
                  <a:srgbClr val="FF0000"/>
                </a:solidFill>
              </a:rPr>
              <a:t>here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TextBox 108"/>
          <p:cNvSpPr txBox="1"/>
          <p:nvPr/>
        </p:nvSpPr>
        <p:spPr>
          <a:xfrm>
            <a:off x="7150735" y="5023975"/>
            <a:ext cx="389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</a:t>
            </a:r>
            <a:r>
              <a:rPr lang="en-US" sz="4000" dirty="0" smtClean="0">
                <a:solidFill>
                  <a:srgbClr val="FF0000"/>
                </a:solidFill>
              </a:rPr>
              <a:t>fences </a:t>
            </a:r>
            <a:r>
              <a:rPr lang="en-US" sz="4000" dirty="0" smtClean="0">
                <a:solidFill>
                  <a:srgbClr val="FF0000"/>
                </a:solidFill>
              </a:rPr>
              <a:t>here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 have tried 1, 2,</a:t>
            </a:r>
            <a:r>
              <a:rPr lang="zh-TW" altLang="en-US" dirty="0" smtClean="0"/>
              <a:t> </a:t>
            </a:r>
            <a:r>
              <a:rPr lang="en-US" altLang="zh-TW" dirty="0" smtClean="0"/>
              <a:t>3,</a:t>
            </a:r>
            <a:r>
              <a:rPr lang="zh-TW" altLang="en-US" dirty="0" smtClean="0"/>
              <a:t> </a:t>
            </a:r>
            <a:r>
              <a:rPr lang="en-US" altLang="zh-TW" dirty="0" smtClean="0"/>
              <a:t>4,</a:t>
            </a:r>
            <a:r>
              <a:rPr lang="zh-TW" altLang="en-US" dirty="0" smtClean="0"/>
              <a:t> </a:t>
            </a:r>
            <a:r>
              <a:rPr lang="en-US" altLang="zh-TW" dirty="0" smtClean="0"/>
              <a:t>5 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0551" y="1739900"/>
            <a:ext cx="9918725" cy="38329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C000"/>
                </a:solidFill>
              </a:rPr>
              <a:t>1</a:t>
            </a:r>
            <a:r>
              <a:rPr lang="en-US" altLang="zh-TW" sz="4400" dirty="0" smtClean="0"/>
              <a:t> m</a:t>
            </a:r>
            <a:r>
              <a:rPr lang="zh-TW" altLang="en-US" sz="4400" dirty="0" smtClean="0"/>
              <a:t>、</a:t>
            </a:r>
            <a:r>
              <a:rPr lang="en-US" sz="4400" dirty="0" smtClean="0">
                <a:solidFill>
                  <a:srgbClr val="FFC000"/>
                </a:solidFill>
              </a:rPr>
              <a:t>2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m</a:t>
            </a:r>
            <a:r>
              <a:rPr lang="zh-TW" altLang="en-US" sz="4400" dirty="0" smtClean="0"/>
              <a:t>、</a:t>
            </a:r>
            <a:r>
              <a:rPr lang="en-US" sz="4400" dirty="0" smtClean="0">
                <a:solidFill>
                  <a:srgbClr val="FFC000"/>
                </a:solidFill>
              </a:rPr>
              <a:t>3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m</a:t>
            </a:r>
            <a:r>
              <a:rPr lang="en-US" altLang="zh-TW" sz="4400" dirty="0" smtClean="0"/>
              <a:t> fences can fit</a:t>
            </a:r>
          </a:p>
          <a:p>
            <a:pPr>
              <a:lnSpc>
                <a:spcPct val="150000"/>
              </a:lnSpc>
            </a:pPr>
            <a:r>
              <a:rPr lang="en-US" altLang="zh-TW" sz="4400" dirty="0" smtClean="0"/>
              <a:t>Because they are common factors of 12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and 18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C000"/>
                </a:solidFill>
              </a:rPr>
              <a:t>4</a:t>
            </a:r>
            <a:r>
              <a:rPr lang="en-US" altLang="zh-TW" sz="4400" dirty="0" smtClean="0"/>
              <a:t> is a factor of 12, but not a factor of 18</a:t>
            </a:r>
          </a:p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5</a:t>
            </a:r>
            <a:r>
              <a:rPr lang="en-US" altLang="zh-TW" sz="4400" dirty="0" smtClean="0"/>
              <a:t> is not a factor of 12 and is not a factor of 18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use the 6 m fences!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2925" y="4159756"/>
            <a:ext cx="7434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/>
              <a:t>Guess if </a:t>
            </a:r>
            <a:r>
              <a:rPr lang="en-US" altLang="zh-TW" sz="4800" dirty="0" smtClean="0"/>
              <a:t>it fits both </a:t>
            </a:r>
            <a:r>
              <a:rPr lang="en-US" altLang="zh-TW" sz="4800" dirty="0"/>
              <a:t>sides</a:t>
            </a:r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lang="en-US" altLang="zh-TW" sz="4800" dirty="0"/>
              <a:t> Why</a:t>
            </a:r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14500"/>
            <a:ext cx="6516624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use the 6 </a:t>
            </a:r>
            <a:r>
              <a:rPr lang="en-US" altLang="zh-TW" dirty="0" smtClean="0"/>
              <a:t>m fences!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14500"/>
            <a:ext cx="6516624" cy="213969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1506" y="3989763"/>
            <a:ext cx="9368118" cy="212662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C000"/>
                </a:solidFill>
              </a:rPr>
              <a:t>6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is a factor of 12 (12 is divisible by </a:t>
            </a:r>
            <a:r>
              <a:rPr lang="en-US" altLang="zh-TW" sz="3200" dirty="0">
                <a:solidFill>
                  <a:srgbClr val="FFC000"/>
                </a:solidFill>
              </a:rPr>
              <a:t>6</a:t>
            </a:r>
            <a:r>
              <a:rPr lang="en-US" altLang="zh-TW" sz="3200" dirty="0" smtClean="0"/>
              <a:t>)</a:t>
            </a:r>
            <a:endParaRPr lang="en-US" altLang="zh-TW" sz="3200" dirty="0"/>
          </a:p>
          <a:p>
            <a:r>
              <a:rPr lang="en-US" altLang="zh-TW" sz="3200" dirty="0" smtClean="0">
                <a:solidFill>
                  <a:srgbClr val="FFC000"/>
                </a:solidFill>
              </a:rPr>
              <a:t>6</a:t>
            </a:r>
            <a:r>
              <a:rPr lang="en-US" altLang="zh-TW" sz="3200" dirty="0"/>
              <a:t> is </a:t>
            </a:r>
            <a:r>
              <a:rPr lang="en-US" altLang="zh-TW" sz="3200" dirty="0" smtClean="0"/>
              <a:t>also a </a:t>
            </a:r>
            <a:r>
              <a:rPr lang="en-US" altLang="zh-TW" sz="3200" dirty="0"/>
              <a:t>factor of 18 (</a:t>
            </a:r>
            <a:r>
              <a:rPr lang="en-US" altLang="zh-TW" sz="3200" dirty="0" smtClean="0"/>
              <a:t>18 </a:t>
            </a:r>
            <a:r>
              <a:rPr lang="en-US" altLang="zh-TW" sz="3200" dirty="0"/>
              <a:t>is </a:t>
            </a:r>
            <a:r>
              <a:rPr lang="en-US" altLang="zh-TW" sz="3200" dirty="0" smtClean="0"/>
              <a:t>also divisible </a:t>
            </a:r>
            <a:r>
              <a:rPr lang="en-US" altLang="zh-TW" sz="3200" dirty="0"/>
              <a:t>by </a:t>
            </a:r>
            <a:r>
              <a:rPr lang="en-US" altLang="zh-TW" sz="3200" dirty="0">
                <a:solidFill>
                  <a:srgbClr val="FFC000"/>
                </a:solidFill>
              </a:rPr>
              <a:t>6</a:t>
            </a:r>
            <a:r>
              <a:rPr lang="en-US" altLang="zh-TW" sz="3200" dirty="0"/>
              <a:t>)</a:t>
            </a:r>
            <a:endParaRPr lang="en-US" altLang="zh-TW" sz="3200" dirty="0" smtClean="0"/>
          </a:p>
          <a:p>
            <a:r>
              <a:rPr lang="en-US" altLang="zh-TW" sz="3200" dirty="0" smtClean="0"/>
              <a:t>So, </a:t>
            </a:r>
            <a:r>
              <a:rPr lang="en-US" altLang="zh-TW" sz="3200" dirty="0" smtClean="0">
                <a:solidFill>
                  <a:srgbClr val="FFC000"/>
                </a:solidFill>
              </a:rPr>
              <a:t>6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is a </a:t>
            </a:r>
            <a:r>
              <a:rPr lang="en-US" altLang="zh-TW" sz="3200" dirty="0">
                <a:solidFill>
                  <a:srgbClr val="FF0000"/>
                </a:solidFill>
              </a:rPr>
              <a:t>common factor</a:t>
            </a:r>
            <a:r>
              <a:rPr lang="en-US" altLang="zh-TW" sz="3200" dirty="0" smtClean="0"/>
              <a:t> of 12 and 18.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71">
                        <a14:foregroundMark x1="71761" y1="81333" x2="63455" y2="85333"/>
                        <a14:foregroundMark x1="45515" y1="81333" x2="34219" y2="85333"/>
                        <a14:foregroundMark x1="45515" y1="89333" x2="33555" y2="90444"/>
                        <a14:foregroundMark x1="34219" y1="87778" x2="41860" y2="95111"/>
                        <a14:foregroundMark x1="28239" y1="82444" x2="33223" y2="84667"/>
                        <a14:foregroundMark x1="56146" y1="82667" x2="71761" y2="90444"/>
                        <a14:foregroundMark x1="60133" y1="88000" x2="57807" y2="96667"/>
                        <a14:foregroundMark x1="64452" y1="89556" x2="64452" y2="97556"/>
                        <a14:foregroundMark x1="25914" y1="96000" x2="79734" y2="96889"/>
                        <a14:foregroundMark x1="31894" y1="99111" x2="31894" y2="99111"/>
                        <a14:foregroundMark x1="51827" y1="93111" x2="51827" y2="93111"/>
                        <a14:foregroundMark x1="55150" y1="91778" x2="44518" y2="93778"/>
                        <a14:foregroundMark x1="81063" y1="94444" x2="81063" y2="94444"/>
                        <a14:foregroundMark x1="77409" y1="93111" x2="83721" y2="96000"/>
                        <a14:foregroundMark x1="76412" y1="98667" x2="62791" y2="99778"/>
                        <a14:foregroundMark x1="25581" y1="94222" x2="25249" y2="96444"/>
                        <a14:foregroundMark x1="27907" y1="98667" x2="37209" y2="99111"/>
                        <a14:foregroundMark x1="94352" y1="63333" x2="91694" y2="67778"/>
                        <a14:foregroundMark x1="88704" y1="68667" x2="73754" y2="71778"/>
                        <a14:foregroundMark x1="82060" y1="8000" x2="78073" y2="9556"/>
                        <a14:foregroundMark x1="6645" y1="1778" x2="10631" y2="3778"/>
                        <a14:foregroundMark x1="1993" y1="10000" x2="4319" y2="10222"/>
                        <a14:foregroundMark x1="71096" y1="67111" x2="86711" y2="66889"/>
                        <a14:foregroundMark x1="96346" y1="65333" x2="91362" y2="74222"/>
                        <a14:foregroundMark x1="88040" y1="72000" x2="78738" y2="77778"/>
                        <a14:foregroundMark x1="71096" y1="83111" x2="71096" y2="86444"/>
                        <a14:foregroundMark x1="45847" y1="84889" x2="39203" y2="86222"/>
                        <a14:foregroundMark x1="83721" y1="94000" x2="83389" y2="95556"/>
                        <a14:foregroundMark x1="86047" y1="95111" x2="78405" y2="9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09" y="1152907"/>
            <a:ext cx="1129669" cy="168887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8556629" y="404286"/>
            <a:ext cx="3500904" cy="23237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 smtClean="0"/>
              <a:t>Can it be even faster 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 we use even longer 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1469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7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is not a factor of 12, </a:t>
            </a:r>
            <a:br>
              <a:rPr lang="en-US" altLang="zh-TW" sz="4400" dirty="0" smtClean="0"/>
            </a:br>
            <a:r>
              <a:rPr lang="en-US" altLang="zh-TW" sz="4400" dirty="0" smtClean="0"/>
              <a:t>and not a factor of 18</a:t>
            </a:r>
          </a:p>
        </p:txBody>
      </p:sp>
    </p:spTree>
    <p:extLst>
      <p:ext uri="{BB962C8B-B14F-4D97-AF65-F5344CB8AC3E}">
        <p14:creationId xmlns:p14="http://schemas.microsoft.com/office/powerpoint/2010/main" val="14482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1469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8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is not a factor of 12, </a:t>
            </a:r>
            <a:br>
              <a:rPr lang="en-US" altLang="zh-TW" sz="4400" dirty="0"/>
            </a:br>
            <a:r>
              <a:rPr lang="en-US" altLang="zh-TW" sz="4400" dirty="0"/>
              <a:t>and not a factor of 18</a:t>
            </a:r>
          </a:p>
        </p:txBody>
      </p:sp>
    </p:spTree>
    <p:extLst>
      <p:ext uri="{BB962C8B-B14F-4D97-AF65-F5344CB8AC3E}">
        <p14:creationId xmlns:p14="http://schemas.microsoft.com/office/powerpoint/2010/main" val="18727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224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9</a:t>
            </a:r>
            <a:r>
              <a:rPr lang="en-US" altLang="zh-TW" sz="4400" dirty="0" smtClean="0"/>
              <a:t> is a factor of 18</a:t>
            </a:r>
          </a:p>
          <a:p>
            <a:pPr>
              <a:lnSpc>
                <a:spcPct val="150000"/>
              </a:lnSpc>
            </a:pPr>
            <a:r>
              <a:rPr lang="en-US" altLang="zh-TW" sz="4400" dirty="0" smtClean="0"/>
              <a:t>But </a:t>
            </a:r>
            <a:r>
              <a:rPr lang="en-US" altLang="zh-TW" sz="4400" dirty="0" smtClean="0">
                <a:solidFill>
                  <a:srgbClr val="FFC000"/>
                </a:solidFill>
              </a:rPr>
              <a:t>9</a:t>
            </a:r>
            <a:r>
              <a:rPr lang="en-US" altLang="zh-TW" sz="4400" dirty="0" smtClean="0"/>
              <a:t> is not a factor of 12</a:t>
            </a:r>
          </a:p>
        </p:txBody>
      </p:sp>
    </p:spTree>
    <p:extLst>
      <p:ext uri="{BB962C8B-B14F-4D97-AF65-F5344CB8AC3E}">
        <p14:creationId xmlns:p14="http://schemas.microsoft.com/office/powerpoint/2010/main" val="16891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1469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10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is not a factor of 12, </a:t>
            </a:r>
            <a:br>
              <a:rPr lang="en-US" altLang="zh-TW" sz="4400" dirty="0"/>
            </a:br>
            <a:r>
              <a:rPr lang="en-US" altLang="zh-TW" sz="4400" dirty="0"/>
              <a:t>and not a factor of 18</a:t>
            </a:r>
          </a:p>
        </p:txBody>
      </p:sp>
    </p:spTree>
    <p:extLst>
      <p:ext uri="{BB962C8B-B14F-4D97-AF65-F5344CB8AC3E}">
        <p14:creationId xmlns:p14="http://schemas.microsoft.com/office/powerpoint/2010/main" val="14871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Fence</a:t>
            </a:r>
            <a:r>
              <a:rPr lang="zh-TW" altLang="en-US" dirty="0" smtClean="0"/>
              <a:t>？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572" y="953261"/>
            <a:ext cx="4185828" cy="2790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" y="1566164"/>
            <a:ext cx="4814916" cy="44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1469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11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is not a factor of 12, </a:t>
            </a:r>
            <a:br>
              <a:rPr lang="en-US" altLang="zh-TW" sz="4400" dirty="0"/>
            </a:br>
            <a:r>
              <a:rPr lang="en-US" altLang="zh-TW" sz="4400" dirty="0"/>
              <a:t>and not a factor of 18</a:t>
            </a:r>
          </a:p>
        </p:txBody>
      </p:sp>
    </p:spTree>
    <p:extLst>
      <p:ext uri="{BB962C8B-B14F-4D97-AF65-F5344CB8AC3E}">
        <p14:creationId xmlns:p14="http://schemas.microsoft.com/office/powerpoint/2010/main" val="6991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use even longer </a:t>
            </a:r>
            <a:r>
              <a:rPr lang="en-US" altLang="zh-TW" dirty="0" smtClean="0"/>
              <a:t>fences</a:t>
            </a:r>
            <a:r>
              <a:rPr lang="zh-TW" altLang="en-US" dirty="0" smtClean="0"/>
              <a:t>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16624" cy="2139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132" l="3985" r="9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21" y="2004144"/>
            <a:ext cx="3121896" cy="23634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466780"/>
            <a:ext cx="9602788" cy="1469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C000"/>
                </a:solidFill>
              </a:rPr>
              <a:t>12</a:t>
            </a:r>
            <a:r>
              <a:rPr lang="en-US" altLang="zh-TW" sz="4400" dirty="0" smtClean="0"/>
              <a:t> is a factor of 12,</a:t>
            </a:r>
            <a:br>
              <a:rPr lang="en-US" altLang="zh-TW" sz="4400" dirty="0" smtClean="0"/>
            </a:br>
            <a:r>
              <a:rPr lang="en-US" altLang="zh-TW" sz="4400" dirty="0" smtClean="0"/>
              <a:t>But not a factor of 18</a:t>
            </a:r>
          </a:p>
        </p:txBody>
      </p:sp>
    </p:spTree>
    <p:extLst>
      <p:ext uri="{BB962C8B-B14F-4D97-AF65-F5344CB8AC3E}">
        <p14:creationId xmlns:p14="http://schemas.microsoft.com/office/powerpoint/2010/main" val="15348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Should </a:t>
            </a:r>
            <a:r>
              <a:rPr lang="en-US" altLang="zh-TW" dirty="0"/>
              <a:t>we try 13, 14, 15, 16, 17, 18 </a:t>
            </a:r>
            <a:r>
              <a:rPr lang="en-US" altLang="zh-TW" dirty="0" smtClean="0"/>
              <a:t>m fences</a:t>
            </a:r>
            <a:r>
              <a:rPr lang="zh-TW" altLang="en-US" dirty="0" smtClean="0"/>
              <a:t>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17" name="Group 16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3076940" y="1844287"/>
            <a:ext cx="45864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99409" y="2147242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88346" y="5443595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longest fence that fits </a:t>
            </a:r>
            <a:r>
              <a:rPr lang="en-US" altLang="zh-TW" dirty="0"/>
              <a:t>both </a:t>
            </a:r>
            <a:r>
              <a:rPr lang="en-US" altLang="zh-TW" dirty="0" smtClean="0"/>
              <a:t>sides.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71">
                        <a14:foregroundMark x1="71761" y1="81333" x2="63455" y2="85333"/>
                        <a14:foregroundMark x1="45515" y1="81333" x2="34219" y2="85333"/>
                        <a14:foregroundMark x1="45515" y1="89333" x2="33555" y2="90444"/>
                        <a14:foregroundMark x1="34219" y1="87778" x2="41860" y2="95111"/>
                        <a14:foregroundMark x1="28239" y1="82444" x2="33223" y2="84667"/>
                        <a14:foregroundMark x1="56146" y1="82667" x2="71761" y2="90444"/>
                        <a14:foregroundMark x1="60133" y1="88000" x2="57807" y2="96667"/>
                        <a14:foregroundMark x1="64452" y1="89556" x2="64452" y2="97556"/>
                        <a14:foregroundMark x1="25914" y1="96000" x2="79734" y2="96889"/>
                        <a14:foregroundMark x1="31894" y1="99111" x2="31894" y2="99111"/>
                        <a14:foregroundMark x1="51827" y1="93111" x2="51827" y2="93111"/>
                        <a14:foregroundMark x1="55150" y1="91778" x2="44518" y2="93778"/>
                        <a14:foregroundMark x1="81063" y1="94444" x2="81063" y2="94444"/>
                        <a14:foregroundMark x1="77409" y1="93111" x2="83721" y2="96000"/>
                        <a14:foregroundMark x1="76412" y1="98667" x2="62791" y2="99778"/>
                        <a14:foregroundMark x1="25581" y1="94222" x2="25249" y2="96444"/>
                        <a14:foregroundMark x1="27907" y1="98667" x2="37209" y2="99111"/>
                        <a14:foregroundMark x1="94352" y1="63333" x2="91694" y2="67778"/>
                        <a14:foregroundMark x1="88704" y1="68667" x2="73754" y2="71778"/>
                        <a14:foregroundMark x1="82060" y1="8000" x2="78073" y2="9556"/>
                        <a14:foregroundMark x1="6645" y1="1778" x2="10631" y2="3778"/>
                        <a14:foregroundMark x1="1993" y1="10000" x2="4319" y2="10222"/>
                        <a14:foregroundMark x1="71096" y1="67111" x2="86711" y2="66889"/>
                        <a14:foregroundMark x1="96346" y1="65333" x2="91362" y2="74222"/>
                        <a14:foregroundMark x1="88040" y1="72000" x2="78738" y2="77778"/>
                        <a14:foregroundMark x1="71096" y1="83111" x2="71096" y2="86444"/>
                        <a14:foregroundMark x1="45847" y1="84889" x2="39203" y2="86222"/>
                        <a14:foregroundMark x1="83721" y1="94000" x2="83389" y2="95556"/>
                        <a14:foregroundMark x1="86047" y1="95111" x2="78405" y2="9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1835" y="3857787"/>
            <a:ext cx="1302551" cy="194733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222408" y="1593705"/>
            <a:ext cx="8826367" cy="3501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Ok, </a:t>
            </a:r>
            <a:r>
              <a:rPr lang="en-US" altLang="zh-TW" sz="2800" dirty="0"/>
              <a:t>I will choose the 6 </a:t>
            </a:r>
            <a:r>
              <a:rPr lang="en-US" altLang="zh-TW" sz="2800" dirty="0" smtClean="0"/>
              <a:t>m fences.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That is the quickest way.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7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82" name="Group 81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138" name="TextBox 137"/>
          <p:cNvSpPr txBox="1"/>
          <p:nvPr/>
        </p:nvSpPr>
        <p:spPr>
          <a:xfrm>
            <a:off x="4999409" y="1347142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988346" y="5615045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3091408" y="1823528"/>
            <a:ext cx="21240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191670" y="1823528"/>
            <a:ext cx="21240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091408" y="5223953"/>
            <a:ext cx="21240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191670" y="5223953"/>
            <a:ext cx="21240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91933" y="5223953"/>
            <a:ext cx="21240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4203"/>
            <a:ext cx="8915400" cy="501377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Factors of 12</a:t>
            </a:r>
            <a:r>
              <a:rPr lang="en-US" altLang="zh-TW" sz="4400" dirty="0" smtClean="0"/>
              <a:t> are </a:t>
            </a:r>
            <a:r>
              <a:rPr lang="en-US" altLang="zh-TW" sz="4400" dirty="0" smtClean="0">
                <a:solidFill>
                  <a:srgbClr val="FF0000"/>
                </a:solidFill>
              </a:rPr>
              <a:t>1</a:t>
            </a:r>
            <a:r>
              <a:rPr lang="en-US" altLang="zh-TW" sz="4400" dirty="0" smtClean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2</a:t>
            </a:r>
            <a:r>
              <a:rPr lang="en-US" altLang="zh-TW" sz="4400" dirty="0" smtClean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3</a:t>
            </a:r>
            <a:r>
              <a:rPr lang="en-US" altLang="zh-TW" sz="4400" dirty="0" smtClean="0"/>
              <a:t>, 4, </a:t>
            </a:r>
            <a:r>
              <a:rPr lang="en-US" altLang="zh-TW" sz="4400" dirty="0" smtClean="0">
                <a:solidFill>
                  <a:srgbClr val="FF0000"/>
                </a:solidFill>
              </a:rPr>
              <a:t>6</a:t>
            </a:r>
            <a:r>
              <a:rPr lang="en-US" altLang="zh-TW" sz="4400" dirty="0" smtClean="0"/>
              <a:t>, 12</a:t>
            </a:r>
          </a:p>
          <a:p>
            <a:r>
              <a:rPr lang="en-US" altLang="zh-TW" sz="4400" dirty="0" smtClean="0"/>
              <a:t>Factors of 18 are </a:t>
            </a:r>
            <a:r>
              <a:rPr lang="en-US" altLang="zh-TW" sz="4400" dirty="0" smtClean="0">
                <a:solidFill>
                  <a:srgbClr val="FF0000"/>
                </a:solidFill>
              </a:rPr>
              <a:t>1</a:t>
            </a:r>
            <a:r>
              <a:rPr lang="en-US" altLang="zh-TW" sz="4400" dirty="0" smtClean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2</a:t>
            </a:r>
            <a:r>
              <a:rPr lang="en-US" altLang="zh-TW" sz="4400" dirty="0" smtClean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3</a:t>
            </a:r>
            <a:r>
              <a:rPr lang="en-US" altLang="zh-TW" sz="4400" dirty="0" smtClean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6</a:t>
            </a:r>
            <a:r>
              <a:rPr lang="en-US" altLang="zh-TW" sz="4400" dirty="0" smtClean="0"/>
              <a:t>, 9, 18</a:t>
            </a:r>
          </a:p>
          <a:p>
            <a:r>
              <a:rPr lang="en-US" altLang="zh-TW" sz="4400" dirty="0" smtClean="0"/>
              <a:t>Common factors are </a:t>
            </a:r>
            <a:r>
              <a:rPr lang="en-US" altLang="zh-TW" sz="4400" dirty="0" smtClean="0">
                <a:solidFill>
                  <a:srgbClr val="FF0000"/>
                </a:solidFill>
              </a:rPr>
              <a:t>1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rgbClr val="FF0000"/>
                </a:solidFill>
              </a:rPr>
              <a:t>2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rgbClr val="FF0000"/>
                </a:solidFill>
              </a:rPr>
              <a:t>3</a:t>
            </a:r>
            <a:r>
              <a:rPr lang="en-US" altLang="zh-TW" sz="4400" dirty="0"/>
              <a:t>, </a:t>
            </a:r>
            <a:r>
              <a:rPr lang="en-US" altLang="zh-TW" sz="44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TW" sz="4400" dirty="0" smtClean="0"/>
              <a:t>Among them, </a:t>
            </a:r>
            <a:r>
              <a:rPr lang="en-US" altLang="zh-TW" sz="6600" dirty="0">
                <a:solidFill>
                  <a:schemeClr val="tx1"/>
                </a:solidFill>
              </a:rPr>
              <a:t>t</a:t>
            </a:r>
            <a:r>
              <a:rPr lang="en-US" altLang="zh-TW" sz="6600" dirty="0" smtClean="0">
                <a:solidFill>
                  <a:schemeClr val="tx1"/>
                </a:solidFill>
              </a:rPr>
              <a:t>he Highest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common factor is </a:t>
            </a:r>
            <a:r>
              <a:rPr lang="en-US" altLang="zh-TW" sz="8000" dirty="0" smtClean="0">
                <a:solidFill>
                  <a:srgbClr val="FF0000"/>
                </a:solidFill>
              </a:rPr>
              <a:t>6</a:t>
            </a:r>
            <a:endParaRPr lang="en-US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6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is the </a:t>
            </a:r>
            <a:r>
              <a:rPr lang="en-US" altLang="zh-TW" sz="6600" dirty="0">
                <a:solidFill>
                  <a:schemeClr val="tx1"/>
                </a:solidFill>
              </a:rPr>
              <a:t>Highest </a:t>
            </a:r>
            <a:r>
              <a:rPr lang="en-US" altLang="zh-TW" sz="4400" dirty="0">
                <a:solidFill>
                  <a:schemeClr val="tx1"/>
                </a:solidFill>
              </a:rPr>
              <a:t>common factor (H.C.F.)</a:t>
            </a:r>
            <a:r>
              <a:rPr lang="en-US" altLang="zh-TW" sz="4400" dirty="0" smtClean="0"/>
              <a:t> of 12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and 18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Different lengths of fence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542" y="4216452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946461" y="4794931"/>
            <a:ext cx="28224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6461" y="4467144"/>
            <a:ext cx="21240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74878" y="5115696"/>
            <a:ext cx="10584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74878" y="5439491"/>
            <a:ext cx="14112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75668" y="4790355"/>
            <a:ext cx="7056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4878" y="4463157"/>
            <a:ext cx="3528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002116" y="2049284"/>
            <a:ext cx="4411051" cy="2226146"/>
            <a:chOff x="3002116" y="1978550"/>
            <a:chExt cx="4411051" cy="2226146"/>
          </a:xfrm>
        </p:grpSpPr>
        <p:grpSp>
          <p:nvGrpSpPr>
            <p:cNvPr id="100" name="Group 99"/>
            <p:cNvGrpSpPr/>
            <p:nvPr/>
          </p:nvGrpSpPr>
          <p:grpSpPr>
            <a:xfrm>
              <a:off x="3081428" y="1979546"/>
              <a:ext cx="4252005" cy="2224154"/>
              <a:chOff x="3081428" y="1979546"/>
              <a:chExt cx="4252005" cy="2224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081428" y="1979546"/>
                <a:ext cx="4252005" cy="2224154"/>
              </a:xfrm>
              <a:prstGeom prst="rect">
                <a:avLst/>
              </a:prstGeom>
              <a:solidFill>
                <a:srgbClr val="8AF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3429740" y="2103569"/>
                <a:ext cx="3619028" cy="1846764"/>
                <a:chOff x="3429740" y="2103569"/>
                <a:chExt cx="3619028" cy="1846764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937" y="2342475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7661" y="3290648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77" y="2680528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8501" y="3290647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4987" y="3144051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740" y="2103569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4005" y="2228302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5816" y="2171445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6221" y="3003562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6811" y="2918048"/>
                  <a:ext cx="763524" cy="7451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338" y="2680528"/>
              <a:ext cx="510671" cy="51067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0554" y="2332733"/>
              <a:ext cx="458167" cy="45816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606" y="2340640"/>
              <a:ext cx="386873" cy="386873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855" y="3047033"/>
              <a:ext cx="458167" cy="45816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728" y="3561356"/>
              <a:ext cx="386873" cy="386873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1939" y="2947288"/>
              <a:ext cx="458167" cy="45816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75546" y="2201234"/>
              <a:ext cx="458167" cy="45816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90764" y="3620489"/>
              <a:ext cx="458167" cy="458167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3002116" y="1979896"/>
              <a:ext cx="82800" cy="22248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30367" y="1978550"/>
              <a:ext cx="82800" cy="22248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80676" y="1798191"/>
            <a:ext cx="14112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602283" y="863802"/>
            <a:ext cx="381000" cy="1513278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548236" y="1144435"/>
            <a:ext cx="6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081430" y="1798366"/>
            <a:ext cx="14112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79053" y="5761697"/>
            <a:ext cx="17640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946461" y="5115668"/>
            <a:ext cx="32400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946461" y="5438467"/>
            <a:ext cx="4237200" cy="326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77556E-17 L 2.08333E-7 0.0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61" grpId="0" animBg="1"/>
      <p:bldP spid="69" grpId="0" animBg="1"/>
      <p:bldP spid="76" grpId="0" animBg="1"/>
      <p:bldP spid="123" grpId="0" animBg="1"/>
      <p:bldP spid="125" grpId="0"/>
      <p:bldP spid="125" grpId="1"/>
      <p:bldP spid="126" grpId="0" animBg="1"/>
      <p:bldP spid="127" grpId="0" animBg="1"/>
      <p:bldP spid="129" grpId="0" animBg="1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the length of fence to choose</a:t>
            </a:r>
            <a:r>
              <a:rPr lang="zh-TW" altLang="en-US" dirty="0" smtClean="0"/>
              <a:t>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2" name="Content Placeholder 10"/>
          <p:cNvSpPr>
            <a:spLocks noGrp="1"/>
          </p:cNvSpPr>
          <p:nvPr>
            <p:ph idx="1"/>
          </p:nvPr>
        </p:nvSpPr>
        <p:spPr>
          <a:xfrm>
            <a:off x="2568160" y="4586134"/>
            <a:ext cx="7493755" cy="21115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altLang="zh-TW" sz="2400" dirty="0" smtClean="0"/>
              <a:t> m fence can fit the side, why</a:t>
            </a:r>
            <a:r>
              <a:rPr lang="en-US" altLang="zh-TW" sz="24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r>
              <a:rPr lang="en-US" sz="2400" dirty="0"/>
              <a:t>12 ÷ </a:t>
            </a:r>
            <a:r>
              <a:rPr lang="en-US" sz="2400" dirty="0">
                <a:solidFill>
                  <a:srgbClr val="FFC000"/>
                </a:solidFill>
              </a:rPr>
              <a:t>4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sz="2400" dirty="0" smtClean="0"/>
              <a:t>No remainder</a:t>
            </a:r>
            <a:endParaRPr lang="en-US" altLang="zh-TW" sz="2400" dirty="0"/>
          </a:p>
          <a:p>
            <a:r>
              <a:rPr lang="en-US" altLang="zh-TW" sz="2400" dirty="0">
                <a:latin typeface="+mn-ea"/>
              </a:rPr>
              <a:t>We can say: </a:t>
            </a:r>
            <a:r>
              <a:rPr lang="en-US" altLang="zh-TW" sz="2400" dirty="0">
                <a:solidFill>
                  <a:srgbClr val="FFC000"/>
                </a:solidFill>
              </a:rPr>
              <a:t>4</a:t>
            </a:r>
            <a:r>
              <a:rPr lang="en-US" altLang="zh-TW" sz="2400" dirty="0">
                <a:latin typeface="+mn-ea"/>
              </a:rPr>
              <a:t> is a factor of 12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895542" y="4216452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3002116" y="2049284"/>
            <a:ext cx="4411051" cy="2226146"/>
            <a:chOff x="3002116" y="1978550"/>
            <a:chExt cx="4411051" cy="2226146"/>
          </a:xfrm>
        </p:grpSpPr>
        <p:grpSp>
          <p:nvGrpSpPr>
            <p:cNvPr id="194" name="Group 193"/>
            <p:cNvGrpSpPr/>
            <p:nvPr/>
          </p:nvGrpSpPr>
          <p:grpSpPr>
            <a:xfrm>
              <a:off x="3081428" y="1979546"/>
              <a:ext cx="4252005" cy="2224154"/>
              <a:chOff x="3081428" y="1979546"/>
              <a:chExt cx="4252005" cy="2224154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3081428" y="1979546"/>
                <a:ext cx="4252005" cy="2224154"/>
              </a:xfrm>
              <a:prstGeom prst="rect">
                <a:avLst/>
              </a:prstGeom>
              <a:solidFill>
                <a:srgbClr val="8AF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/>
              <p:cNvGrpSpPr/>
              <p:nvPr/>
            </p:nvGrpSpPr>
            <p:grpSpPr>
              <a:xfrm>
                <a:off x="3429740" y="2103569"/>
                <a:ext cx="3619028" cy="1846764"/>
                <a:chOff x="3429740" y="2103569"/>
                <a:chExt cx="3619028" cy="1846764"/>
              </a:xfrm>
            </p:grpSpPr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937" y="2342475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7661" y="3290648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77" y="2680528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8501" y="3290647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4987" y="3144051"/>
                  <a:ext cx="653577" cy="806282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740" y="2103569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4005" y="2228302"/>
                  <a:ext cx="763524" cy="745199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5816" y="2171445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6221" y="3003562"/>
                  <a:ext cx="482547" cy="659685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6811" y="2918048"/>
                  <a:ext cx="763524" cy="7451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338" y="2680528"/>
              <a:ext cx="510671" cy="51067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0554" y="2332733"/>
              <a:ext cx="458167" cy="458167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606" y="2340640"/>
              <a:ext cx="386873" cy="386873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855" y="3047033"/>
              <a:ext cx="458167" cy="458167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728" y="3561356"/>
              <a:ext cx="386873" cy="386873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1939" y="2947288"/>
              <a:ext cx="458167" cy="458167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75546" y="2201234"/>
              <a:ext cx="458167" cy="458167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90764" y="3620489"/>
              <a:ext cx="458167" cy="458167"/>
            </a:xfrm>
            <a:prstGeom prst="rect">
              <a:avLst/>
            </a:prstGeom>
          </p:spPr>
        </p:pic>
        <p:sp>
          <p:nvSpPr>
            <p:cNvPr id="203" name="Rectangle 202"/>
            <p:cNvSpPr/>
            <p:nvPr/>
          </p:nvSpPr>
          <p:spPr>
            <a:xfrm>
              <a:off x="3002116" y="1979896"/>
              <a:ext cx="82800" cy="2224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330367" y="1978550"/>
              <a:ext cx="82800" cy="2224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3085954" y="1797000"/>
            <a:ext cx="14112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501800" y="1797000"/>
            <a:ext cx="14112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913828" y="1797000"/>
            <a:ext cx="1411200" cy="3265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2723" y="6488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165" grpId="0" animBg="1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Actually, this is my lawn.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0921" y="1535668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7195" y="5258206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6474" y="3597629"/>
            <a:ext cx="458167" cy="458167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3002116" y="2053941"/>
            <a:ext cx="6497471" cy="3251986"/>
            <a:chOff x="2967826" y="1955690"/>
            <a:chExt cx="6497471" cy="3251986"/>
          </a:xfrm>
        </p:grpSpPr>
        <p:grpSp>
          <p:nvGrpSpPr>
            <p:cNvPr id="87" name="Group 86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102812" y="2080709"/>
              <a:ext cx="5985950" cy="3126967"/>
              <a:chOff x="3102812" y="2080709"/>
              <a:chExt cx="5985950" cy="312696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749509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57" name="Right Arrow 56"/>
          <p:cNvSpPr/>
          <p:nvPr/>
        </p:nvSpPr>
        <p:spPr>
          <a:xfrm rot="11527084">
            <a:off x="7730169" y="2381161"/>
            <a:ext cx="1916708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9304942">
            <a:off x="1867615" y="3942391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43585" y="4559689"/>
            <a:ext cx="13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 wall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9898796" y="2674709"/>
            <a:ext cx="13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wall</a:t>
            </a:r>
            <a:endParaRPr lang="en-US" sz="4000" dirty="0"/>
          </a:p>
        </p:txBody>
      </p:sp>
      <p:sp>
        <p:nvSpPr>
          <p:cNvPr id="61" name="Right Arrow 60"/>
          <p:cNvSpPr/>
          <p:nvPr/>
        </p:nvSpPr>
        <p:spPr>
          <a:xfrm rot="7538146">
            <a:off x="9423302" y="3818126"/>
            <a:ext cx="1512138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9035848">
            <a:off x="8555888" y="3111948"/>
            <a:ext cx="1340727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103"/>
          <p:cNvSpPr/>
          <p:nvPr/>
        </p:nvSpPr>
        <p:spPr>
          <a:xfrm rot="12961692">
            <a:off x="6939171" y="5465877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103"/>
          <p:cNvSpPr/>
          <p:nvPr/>
        </p:nvSpPr>
        <p:spPr>
          <a:xfrm rot="9379663">
            <a:off x="6730608" y="1482256"/>
            <a:ext cx="1060643" cy="45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108"/>
          <p:cNvSpPr txBox="1"/>
          <p:nvPr/>
        </p:nvSpPr>
        <p:spPr>
          <a:xfrm>
            <a:off x="7747167" y="1062272"/>
            <a:ext cx="409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</a:t>
            </a:r>
            <a:r>
              <a:rPr lang="en-US" sz="4000" dirty="0" smtClean="0">
                <a:solidFill>
                  <a:srgbClr val="FF0000"/>
                </a:solidFill>
              </a:rPr>
              <a:t>fences </a:t>
            </a:r>
            <a:r>
              <a:rPr lang="en-US" sz="4000" dirty="0" smtClean="0">
                <a:solidFill>
                  <a:srgbClr val="FF0000"/>
                </a:solidFill>
              </a:rPr>
              <a:t>here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6" name="TextBox 108"/>
          <p:cNvSpPr txBox="1"/>
          <p:nvPr/>
        </p:nvSpPr>
        <p:spPr>
          <a:xfrm>
            <a:off x="7859853" y="5829066"/>
            <a:ext cx="389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o </a:t>
            </a:r>
            <a:r>
              <a:rPr lang="en-US" sz="4000" dirty="0" smtClean="0">
                <a:solidFill>
                  <a:srgbClr val="FF0000"/>
                </a:solidFill>
              </a:rPr>
              <a:t>fences </a:t>
            </a:r>
            <a:r>
              <a:rPr lang="en-US" sz="4000" dirty="0" smtClean="0">
                <a:solidFill>
                  <a:srgbClr val="FF0000"/>
                </a:solidFill>
              </a:rPr>
              <a:t>here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103" name="Group 102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Rectangle 139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62884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101" name="Rectangle 100"/>
          <p:cNvSpPr/>
          <p:nvPr/>
        </p:nvSpPr>
        <p:spPr>
          <a:xfrm>
            <a:off x="3076940" y="1782674"/>
            <a:ext cx="45864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77482" y="1786185"/>
            <a:ext cx="42372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081942" y="1786222"/>
            <a:ext cx="32400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078759" y="1786404"/>
            <a:ext cx="28224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79688" y="1786757"/>
            <a:ext cx="21240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079497" y="1788123"/>
            <a:ext cx="17640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78759" y="1783286"/>
            <a:ext cx="14112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78378" y="1784817"/>
            <a:ext cx="10584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77858" y="1784214"/>
            <a:ext cx="7056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076940" y="1783767"/>
            <a:ext cx="352800" cy="327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the length of </a:t>
            </a:r>
            <a:r>
              <a:rPr lang="en-US" altLang="zh-TW" dirty="0"/>
              <a:t>fence to choose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53" name="Content Placeholder 10"/>
          <p:cNvSpPr>
            <a:spLocks noGrp="1"/>
          </p:cNvSpPr>
          <p:nvPr>
            <p:ph idx="1"/>
          </p:nvPr>
        </p:nvSpPr>
        <p:spPr>
          <a:xfrm>
            <a:off x="7873732" y="1742767"/>
            <a:ext cx="4097445" cy="221960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Someone suggests fences of 13m long.</a:t>
            </a:r>
            <a:endParaRPr lang="en-US" altLang="zh-TW" sz="3200" dirty="0"/>
          </a:p>
          <a:p>
            <a:r>
              <a:rPr lang="en-US" altLang="zh-TW" sz="3200" dirty="0" smtClean="0"/>
              <a:t>Is it OK</a:t>
            </a:r>
            <a:r>
              <a:rPr lang="zh-TW" altLang="en-US" sz="3200" dirty="0" smtClean="0"/>
              <a:t>？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  <p:bldP spid="100" grpId="1" animBg="1"/>
      <p:bldP spid="99" grpId="0" animBg="1"/>
      <p:bldP spid="99" grpId="1" animBg="1"/>
      <p:bldP spid="92" grpId="0" animBg="1"/>
      <p:bldP spid="92" grpId="1" animBg="1"/>
      <p:bldP spid="93" grpId="0" animBg="1"/>
      <p:bldP spid="93" grpId="1" animBg="1"/>
      <p:bldP spid="98" grpId="0" animBg="1"/>
      <p:bldP spid="98" grpId="1" animBg="1"/>
      <p:bldP spid="95" grpId="0" animBg="1"/>
      <p:bldP spid="95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Someone suggests fences </a:t>
            </a:r>
            <a:r>
              <a:rPr lang="en-US" altLang="zh-TW" dirty="0" smtClean="0"/>
              <a:t>of 1</a:t>
            </a:r>
            <a:r>
              <a:rPr lang="en-US" altLang="ja-JP" dirty="0" smtClean="0">
                <a:ea typeface="微軟正黑體 Normal" charset="0"/>
              </a:rPr>
              <a:t> </a:t>
            </a:r>
            <a:r>
              <a:rPr lang="en-US" altLang="ja-JP" dirty="0" smtClean="0">
                <a:ea typeface="微軟正黑體 Normal" charset="0"/>
              </a:rPr>
              <a:t>m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0" name="Cloud 329"/>
          <p:cNvSpPr/>
          <p:nvPr/>
        </p:nvSpPr>
        <p:spPr>
          <a:xfrm>
            <a:off x="8215854" y="1216824"/>
            <a:ext cx="3887410" cy="23237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This is too </a:t>
            </a:r>
            <a:r>
              <a:rPr lang="en-US" altLang="zh-TW" sz="2000" dirty="0" smtClean="0"/>
              <a:t>tiring!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en-US" altLang="zh-TW" sz="2000" dirty="0"/>
              <a:t>Use a longer </a:t>
            </a:r>
            <a:r>
              <a:rPr lang="en-US" altLang="zh-TW" sz="2000" dirty="0" smtClean="0"/>
              <a:t>fence!</a:t>
            </a:r>
            <a:endParaRPr lang="en-US" sz="2000" dirty="0"/>
          </a:p>
        </p:txBody>
      </p:sp>
      <p:pic>
        <p:nvPicPr>
          <p:cNvPr id="331" name="Picture 3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71">
                        <a14:foregroundMark x1="71761" y1="81333" x2="63455" y2="85333"/>
                        <a14:foregroundMark x1="45515" y1="81333" x2="34219" y2="85333"/>
                        <a14:foregroundMark x1="45515" y1="89333" x2="33555" y2="90444"/>
                        <a14:foregroundMark x1="34219" y1="87778" x2="41860" y2="95111"/>
                        <a14:foregroundMark x1="28239" y1="82444" x2="33223" y2="84667"/>
                        <a14:foregroundMark x1="56146" y1="82667" x2="71761" y2="90444"/>
                        <a14:foregroundMark x1="60133" y1="88000" x2="57807" y2="96667"/>
                        <a14:foregroundMark x1="64452" y1="89556" x2="64452" y2="97556"/>
                        <a14:foregroundMark x1="25914" y1="96000" x2="79734" y2="96889"/>
                        <a14:foregroundMark x1="31894" y1="99111" x2="31894" y2="99111"/>
                        <a14:foregroundMark x1="51827" y1="93111" x2="51827" y2="93111"/>
                        <a14:foregroundMark x1="55150" y1="91778" x2="44518" y2="93778"/>
                        <a14:foregroundMark x1="81063" y1="94444" x2="81063" y2="94444"/>
                        <a14:foregroundMark x1="77409" y1="93111" x2="83721" y2="96000"/>
                        <a14:foregroundMark x1="76412" y1="98667" x2="62791" y2="99778"/>
                        <a14:foregroundMark x1="25581" y1="94222" x2="25249" y2="96444"/>
                        <a14:foregroundMark x1="27907" y1="98667" x2="37209" y2="99111"/>
                        <a14:foregroundMark x1="94352" y1="63333" x2="91694" y2="67778"/>
                        <a14:foregroundMark x1="88704" y1="68667" x2="73754" y2="71778"/>
                        <a14:foregroundMark x1="82060" y1="8000" x2="78073" y2="9556"/>
                        <a14:foregroundMark x1="6645" y1="1778" x2="10631" y2="3778"/>
                        <a14:foregroundMark x1="1993" y1="10000" x2="4319" y2="10222"/>
                        <a14:foregroundMark x1="71096" y1="67111" x2="86711" y2="66889"/>
                        <a14:foregroundMark x1="96346" y1="65333" x2="91362" y2="74222"/>
                        <a14:foregroundMark x1="88040" y1="72000" x2="78738" y2="77778"/>
                        <a14:foregroundMark x1="71096" y1="83111" x2="71096" y2="86444"/>
                        <a14:foregroundMark x1="45847" y1="84889" x2="39203" y2="86222"/>
                        <a14:foregroundMark x1="83721" y1="94000" x2="83389" y2="95556"/>
                        <a14:foregroundMark x1="86047" y1="95111" x2="78405" y2="9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989" y="1938698"/>
            <a:ext cx="1302551" cy="1947335"/>
          </a:xfrm>
          <a:prstGeom prst="rect">
            <a:avLst/>
          </a:prstGeom>
        </p:spPr>
      </p:pic>
      <p:sp>
        <p:nvSpPr>
          <p:cNvPr id="332" name="TextBox 331"/>
          <p:cNvSpPr txBox="1"/>
          <p:nvPr/>
        </p:nvSpPr>
        <p:spPr>
          <a:xfrm>
            <a:off x="8637491" y="3567410"/>
            <a:ext cx="67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Fred</a:t>
            </a:r>
            <a:endParaRPr lang="en-US" dirty="0"/>
          </a:p>
        </p:txBody>
      </p:sp>
      <p:grpSp>
        <p:nvGrpSpPr>
          <p:cNvPr id="329" name="Group 328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333" name="Group 332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373" name="Group 372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378" name="Rectangle 377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4" name="Rectangle 373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339" name="Picture 3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40" name="Picture 3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41" name="Picture 3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42" name="Picture 3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44" name="Picture 3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45" name="Picture 3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46" name="Picture 3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47" name="Picture 3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48" name="Picture 3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49" name="Picture 3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350" name="Picture 34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1" name="Picture 35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54" name="Picture 35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5" name="Picture 35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6" name="Picture 3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57" name="Picture 3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58" name="Picture 3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59" name="Picture 3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60" name="Picture 3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61" name="Picture 36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62" name="Picture 36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63" name="Picture 3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64" name="Picture 36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65" name="Picture 36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366" name="Picture 36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67" name="Picture 36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68" name="Picture 36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69" name="Picture 36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70" name="Picture 36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71" name="Picture 37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72" name="Picture 37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55725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380" name="Rectangle 379"/>
          <p:cNvSpPr/>
          <p:nvPr/>
        </p:nvSpPr>
        <p:spPr>
          <a:xfrm>
            <a:off x="3081428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3436361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3787540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4142467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4501157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4852342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5207269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5562196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5917135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6272068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6626995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6981922" y="1801036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081428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430751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3781930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136857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489937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4841122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196049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5545366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5894695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6249628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6604555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6953872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7289372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7638689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7993628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8348561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8703488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9052805" y="5224174"/>
            <a:ext cx="352800" cy="32657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332" grpId="0"/>
      <p:bldP spid="380" grpId="0" animBg="1"/>
      <p:bldP spid="382" grpId="0" animBg="1"/>
      <p:bldP spid="383" grpId="0" animBg="1"/>
      <p:bldP spid="384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02116" y="2053941"/>
            <a:ext cx="6497471" cy="3248873"/>
            <a:chOff x="2967826" y="1955690"/>
            <a:chExt cx="6497471" cy="3248873"/>
          </a:xfrm>
        </p:grpSpPr>
        <p:grpSp>
          <p:nvGrpSpPr>
            <p:cNvPr id="21" name="Group 20"/>
            <p:cNvGrpSpPr/>
            <p:nvPr/>
          </p:nvGrpSpPr>
          <p:grpSpPr>
            <a:xfrm>
              <a:off x="2967826" y="1955690"/>
              <a:ext cx="6497471" cy="3248873"/>
              <a:chOff x="2967826" y="1955690"/>
              <a:chExt cx="6497471" cy="324887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047138" y="1956686"/>
                <a:ext cx="6336892" cy="3243964"/>
                <a:chOff x="3047138" y="1956686"/>
                <a:chExt cx="6336892" cy="3243964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3047138" y="1956686"/>
                  <a:ext cx="4252005" cy="2224154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047138" y="3974657"/>
                  <a:ext cx="6336892" cy="1225993"/>
                </a:xfrm>
                <a:prstGeom prst="rect">
                  <a:avLst/>
                </a:prstGeom>
                <a:solidFill>
                  <a:srgbClr val="8AF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2967826" y="1957036"/>
                <a:ext cx="82800" cy="324361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296077" y="1955690"/>
                <a:ext cx="82800" cy="2016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6200000">
                <a:off x="8298677" y="2897720"/>
                <a:ext cx="82800" cy="20880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382497" y="3894163"/>
                <a:ext cx="82800" cy="13104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02812" y="2080709"/>
              <a:ext cx="5985950" cy="3097314"/>
              <a:chOff x="3102812" y="2080709"/>
              <a:chExt cx="5985950" cy="309731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647" y="2319615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371" y="3267788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87" y="265766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211" y="3267787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697" y="3121191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450" y="2080709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715" y="2205442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1526" y="2148585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931" y="298070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521" y="2895188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048" y="2657668"/>
                <a:ext cx="510671" cy="51067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6264" y="23098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316" y="2317780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565" y="302417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438" y="3538496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77649" y="292442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1256" y="2178374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571" y="415961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751" y="414062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117" y="43621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238" y="423339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7374" y="3826794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4303" y="4345962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1361" y="4079320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0780" y="4472184"/>
                <a:ext cx="482547" cy="659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4257" y="4432824"/>
                <a:ext cx="763524" cy="7451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812" y="4317088"/>
                <a:ext cx="653577" cy="80628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654" y="4079282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27" y="4593605"/>
                <a:ext cx="386873" cy="3868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5738" y="3979537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64563" y="465273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563" y="4176053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647" y="4076308"/>
                <a:ext cx="458167" cy="458167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94472" y="4649148"/>
                <a:ext cx="458167" cy="45816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Fred wants </a:t>
            </a:r>
            <a:r>
              <a:rPr lang="en-US" altLang="zh-TW" dirty="0"/>
              <a:t>to </a:t>
            </a:r>
            <a:r>
              <a:rPr lang="en-US" altLang="zh-TW" dirty="0" smtClean="0"/>
              <a:t>use fences of 5m </a:t>
            </a:r>
            <a:r>
              <a:rPr lang="en-US" altLang="zh-TW" dirty="0" smtClean="0"/>
              <a:t>long.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203" y="1459826"/>
            <a:ext cx="2778914" cy="31759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075393" y="1795807"/>
            <a:ext cx="17640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45089" y="1795806"/>
            <a:ext cx="1764000" cy="32657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427041" y="1595702"/>
            <a:ext cx="1120588" cy="7034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999409" y="2104380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999497" y="5548138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r>
              <a:rPr lang="en-US" altLang="ja-JP" dirty="0" smtClean="0">
                <a:ea typeface="微軟正黑體 Normal" charset="0"/>
              </a:rPr>
              <a:t> m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366315" y="3185234"/>
            <a:ext cx="319990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</a:rPr>
              <a:t>Why can’t it fit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3200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13" y="3247792"/>
            <a:ext cx="543616" cy="5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 animBg="1"/>
      <p:bldP spid="3" grpId="0" animBg="1"/>
      <p:bldP spid="6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1846</TotalTime>
  <Words>911</Words>
  <Application>Microsoft Office PowerPoint</Application>
  <PresentationFormat>寬螢幕</PresentationFormat>
  <Paragraphs>286</Paragraphs>
  <Slides>35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メイリオ</vt:lpstr>
      <vt:lpstr>微軟正黑體</vt:lpstr>
      <vt:lpstr>微軟正黑體 Normal</vt:lpstr>
      <vt:lpstr>Arial</vt:lpstr>
      <vt:lpstr>Calibri</vt:lpstr>
      <vt:lpstr>Century Gothic</vt:lpstr>
      <vt:lpstr>Mangal</vt:lpstr>
      <vt:lpstr>Times New Roman</vt:lpstr>
      <vt:lpstr>Wingdings 3</vt:lpstr>
      <vt:lpstr>Wisp</vt:lpstr>
      <vt:lpstr>Common Factor and Highest Common Factor</vt:lpstr>
      <vt:lpstr>My Lawn</vt:lpstr>
      <vt:lpstr>Fence？</vt:lpstr>
      <vt:lpstr>Different lengths of fence</vt:lpstr>
      <vt:lpstr>What is the length of fence to choose？</vt:lpstr>
      <vt:lpstr>Actually, this is my lawn.</vt:lpstr>
      <vt:lpstr>What is the length of fence to choose？</vt:lpstr>
      <vt:lpstr>Someone suggests fences of 1 m long.</vt:lpstr>
      <vt:lpstr>Fred wants to use fences of 5m long.</vt:lpstr>
      <vt:lpstr>Why can’t we use 5 m fences to fit 12 m?</vt:lpstr>
      <vt:lpstr>Kay suggests 4 m fences</vt:lpstr>
      <vt:lpstr>Why？</vt:lpstr>
      <vt:lpstr>Why？</vt:lpstr>
      <vt:lpstr>Kiki says: 12 and 18 are even numbers</vt:lpstr>
      <vt:lpstr>12 and 18</vt:lpstr>
      <vt:lpstr>12 and 18…</vt:lpstr>
      <vt:lpstr>Fred says</vt:lpstr>
      <vt:lpstr>Let’s use the 3 m fences</vt:lpstr>
      <vt:lpstr>Let’s use the 3 m fences</vt:lpstr>
      <vt:lpstr>We have tried 1, 2, 3, 4, 5 m</vt:lpstr>
      <vt:lpstr>Let’s use the 6 m fences!</vt:lpstr>
      <vt:lpstr>Let’s use the 6 m fences!</vt:lpstr>
      <vt:lpstr>Can we use even longer fences？</vt:lpstr>
      <vt:lpstr>Can we use even longer fences？</vt:lpstr>
      <vt:lpstr>Can we use even longer fences？</vt:lpstr>
      <vt:lpstr>Can we use even longer fences？</vt:lpstr>
      <vt:lpstr>Can we use even longer fences？</vt:lpstr>
      <vt:lpstr>Can we use even longer fences？</vt:lpstr>
      <vt:lpstr>Can we use even longer fences？</vt:lpstr>
      <vt:lpstr>Can we use even longer fences？</vt:lpstr>
      <vt:lpstr>Can we use even longer fences？</vt:lpstr>
      <vt:lpstr>Should we try 13, 14, 15, 16, 17, 18 m fences？ </vt:lpstr>
      <vt:lpstr>The longest fence that fits both sides.</vt:lpstr>
      <vt:lpstr>Let’s fence!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最大公因數</dc:title>
  <dc:creator>hctsang1</dc:creator>
  <cp:lastModifiedBy>CHUNG, Yuen-ying Christina</cp:lastModifiedBy>
  <cp:revision>659</cp:revision>
  <dcterms:created xsi:type="dcterms:W3CDTF">2017-10-15T04:24:23Z</dcterms:created>
  <dcterms:modified xsi:type="dcterms:W3CDTF">2019-04-10T08:27:19Z</dcterms:modified>
</cp:coreProperties>
</file>