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97" r:id="rId3"/>
    <p:sldId id="299" r:id="rId4"/>
    <p:sldId id="300" r:id="rId5"/>
    <p:sldId id="296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72" r:id="rId15"/>
    <p:sldId id="273" r:id="rId16"/>
    <p:sldId id="274" r:id="rId17"/>
    <p:sldId id="305" r:id="rId18"/>
    <p:sldId id="277" r:id="rId19"/>
    <p:sldId id="278" r:id="rId20"/>
    <p:sldId id="279" r:id="rId21"/>
    <p:sldId id="280" r:id="rId22"/>
    <p:sldId id="281" r:id="rId23"/>
    <p:sldId id="282" r:id="rId24"/>
    <p:sldId id="286" r:id="rId25"/>
    <p:sldId id="283" r:id="rId26"/>
    <p:sldId id="289" r:id="rId27"/>
    <p:sldId id="284" r:id="rId28"/>
    <p:sldId id="291" r:id="rId29"/>
    <p:sldId id="285" r:id="rId30"/>
    <p:sldId id="301" r:id="rId31"/>
    <p:sldId id="302" r:id="rId32"/>
    <p:sldId id="303" r:id="rId33"/>
    <p:sldId id="304" r:id="rId34"/>
    <p:sldId id="306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EFC"/>
    <a:srgbClr val="EA6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30" autoAdjust="0"/>
    <p:restoredTop sz="86525"/>
  </p:normalViewPr>
  <p:slideViewPr>
    <p:cSldViewPr snapToGrid="0" snapToObjects="1">
      <p:cViewPr varScale="1">
        <p:scale>
          <a:sx n="112" d="100"/>
          <a:sy n="112" d="100"/>
        </p:scale>
        <p:origin x="72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4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593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A39F0-5C53-7045-9C53-AAF5567E5DCE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300C1-B619-DA40-82A4-F4923C6CD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87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300C1-B619-DA40-82A4-F4923C6CDF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87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300C1-B619-DA40-82A4-F4923C6CDF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7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300C1-B619-DA40-82A4-F4923C6CDF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54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300C1-B619-DA40-82A4-F4923C6CDF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83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300C1-B619-DA40-82A4-F4923C6CDF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300C1-B619-DA40-82A4-F4923C6CDF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9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E144-3182-DD46-90FD-E531A16999BE}" type="datetime1">
              <a:rPr lang="en-HK" smtClean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8506-C6DB-EA4B-B91C-D82C6BE859FB}" type="datetime1">
              <a:rPr lang="en-HK" smtClean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BBE1-DD35-DC45-B258-115CDD5D46BD}" type="datetime1">
              <a:rPr lang="en-HK" smtClean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4B74-8872-5A48-96A1-F61380A3888A}" type="datetime1">
              <a:rPr lang="en-HK" smtClean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ED76-E129-1148-90F4-762D7E24F4C2}" type="datetime1">
              <a:rPr lang="en-HK" smtClean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4478-9D29-7847-B2C2-6A44DDF7B48E}" type="datetime1">
              <a:rPr lang="en-HK" smtClean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8F63-C3D4-584A-826D-73248C7A955F}" type="datetime1">
              <a:rPr lang="en-HK" smtClean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01C8-8C75-EB4A-A2A7-E19A58DA9196}" type="datetime1">
              <a:rPr lang="en-HK" smtClean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4CB2-7267-1543-9DB8-663FBD1AB5EF}" type="datetime1">
              <a:rPr lang="en-HK" smtClean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2738-AFE2-C94C-B44D-F1DE9F2662FD}" type="datetime1">
              <a:rPr lang="en-HK" smtClean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7699-DA21-7B48-A333-71390AC23172}" type="datetime1">
              <a:rPr lang="en-HK" smtClean="0"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DF6B-BA21-934B-A59D-6810B5478CF7}" type="datetime1">
              <a:rPr lang="en-HK" smtClean="0"/>
              <a:t>4/10/2019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718C-5840-AB42-A88C-A429FF7F4F1D}" type="datetime1">
              <a:rPr lang="en-HK" smtClean="0"/>
              <a:t>4/10/2019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31D5-447D-454D-A679-F6950F1898F5}" type="datetime1">
              <a:rPr lang="en-HK" smtClean="0"/>
              <a:t>4/10/2019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5667-7218-8441-B2B7-F7A9DA1D4B1F}" type="datetime1">
              <a:rPr lang="en-HK" smtClean="0"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EF91-22C1-004C-B577-2457406E2CF0}" type="datetime1">
              <a:rPr lang="en-HK" smtClean="0"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AB4BE-5888-E543-AAA8-A5EBF1FC4348}" type="datetime1">
              <a:rPr lang="en-HK" smtClean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Common </a:t>
            </a:r>
            <a:r>
              <a:rPr lang="en-US" altLang="zh-TW" dirty="0" smtClean="0"/>
              <a:t>Multiple and </a:t>
            </a:r>
            <a:r>
              <a:rPr lang="en-US" altLang="zh-TW" dirty="0"/>
              <a:t>Least Common </a:t>
            </a:r>
            <a:r>
              <a:rPr lang="en-US" altLang="zh-TW" dirty="0" smtClean="0"/>
              <a:t>Multiple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Frog jumps (4 units each time)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0" y="1930400"/>
            <a:ext cx="12191998" cy="25573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6109" y="4454521"/>
            <a:ext cx="3402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 smtClean="0"/>
              <a:t>And then?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876759" y="5633054"/>
            <a:ext cx="808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Frog: 4, 8, 12, 16, </a:t>
            </a:r>
            <a:r>
              <a:rPr lang="en-US" altLang="zh-TW" sz="3600" dirty="0" smtClean="0"/>
              <a:t>20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01893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48" y="2353235"/>
            <a:ext cx="357767" cy="3328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83" y="2353235"/>
            <a:ext cx="357767" cy="3328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5" y="2353235"/>
            <a:ext cx="357767" cy="3328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2" y="2353235"/>
            <a:ext cx="357767" cy="3328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30" y="2353235"/>
            <a:ext cx="357767" cy="3328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58072" y="4159364"/>
            <a:ext cx="89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smtClean="0"/>
              <a:t>Start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479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Frog jumps (4 units each time)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0" y="1930400"/>
            <a:ext cx="12191998" cy="25573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6109" y="4454521"/>
            <a:ext cx="3402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 smtClean="0"/>
              <a:t>And then?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876759" y="5633054"/>
            <a:ext cx="808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Frog: 4, 8, 12, 16, 20, </a:t>
            </a:r>
            <a:r>
              <a:rPr lang="en-US" altLang="zh-TW" sz="3600" dirty="0" smtClean="0"/>
              <a:t>24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01893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19" y="2353235"/>
            <a:ext cx="357767" cy="3328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48" y="2353235"/>
            <a:ext cx="357767" cy="3328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83" y="2353235"/>
            <a:ext cx="357767" cy="3328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5" y="2353235"/>
            <a:ext cx="357767" cy="3328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2" y="2353235"/>
            <a:ext cx="357767" cy="3328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30" y="2353235"/>
            <a:ext cx="357767" cy="3328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58072" y="4159364"/>
            <a:ext cx="89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smtClean="0"/>
              <a:t>Start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07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Frog jumps (4 units each time)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0" y="1930400"/>
            <a:ext cx="12191998" cy="25573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6109" y="4454521"/>
            <a:ext cx="3402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 smtClean="0"/>
              <a:t>And then?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876759" y="5633054"/>
            <a:ext cx="808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Frog: 4, 8, 12, 16, 20, 24, 28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01893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36" y="2353235"/>
            <a:ext cx="357767" cy="3328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19" y="2353235"/>
            <a:ext cx="357767" cy="3328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48" y="2353235"/>
            <a:ext cx="357767" cy="3328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83" y="2353235"/>
            <a:ext cx="357767" cy="3328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5" y="2353235"/>
            <a:ext cx="357767" cy="3328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2" y="2353235"/>
            <a:ext cx="357767" cy="3328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30" y="2353235"/>
            <a:ext cx="357767" cy="3328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8072" y="4159364"/>
            <a:ext cx="89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smtClean="0"/>
              <a:t>Start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881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Frog jumps (4 units each time)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0" y="1930400"/>
            <a:ext cx="12191998" cy="25573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6109" y="4454521"/>
            <a:ext cx="3402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 smtClean="0"/>
              <a:t>And then?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876759" y="5633054"/>
            <a:ext cx="808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Frog: 4, 8, 12, 16, 20, 24, 28, </a:t>
            </a:r>
            <a:r>
              <a:rPr lang="en-US" altLang="zh-TW" sz="3600" dirty="0" smtClean="0"/>
              <a:t>32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01893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07" y="2353235"/>
            <a:ext cx="357767" cy="3328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36" y="2353235"/>
            <a:ext cx="357767" cy="3328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19" y="2353235"/>
            <a:ext cx="357767" cy="3328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48" y="2353235"/>
            <a:ext cx="357767" cy="3328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83" y="2353235"/>
            <a:ext cx="357767" cy="3328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5" y="2353235"/>
            <a:ext cx="357767" cy="3328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2" y="2353235"/>
            <a:ext cx="357767" cy="3328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30" y="2353235"/>
            <a:ext cx="357767" cy="33280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58072" y="4159364"/>
            <a:ext cx="89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smtClean="0"/>
              <a:t>Start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115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Frog jumps (4 units each time)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0" y="1930400"/>
            <a:ext cx="12191998" cy="25573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6109" y="4454521"/>
            <a:ext cx="3402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 smtClean="0"/>
              <a:t>And then?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876759" y="5633054"/>
            <a:ext cx="915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Frog: 4, 8, 12, 16, 20, 24, 28, 32, </a:t>
            </a:r>
            <a:r>
              <a:rPr lang="en-US" altLang="zh-TW" sz="3600" dirty="0" smtClean="0"/>
              <a:t>36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01893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619" y="2353235"/>
            <a:ext cx="357767" cy="3328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07" y="2353235"/>
            <a:ext cx="357767" cy="3328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36" y="2353235"/>
            <a:ext cx="357767" cy="3328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19" y="2353235"/>
            <a:ext cx="357767" cy="3328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48" y="2353235"/>
            <a:ext cx="357767" cy="3328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83" y="2353235"/>
            <a:ext cx="357767" cy="3328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5" y="2353235"/>
            <a:ext cx="357767" cy="3328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2" y="2353235"/>
            <a:ext cx="357767" cy="3328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30" y="2353235"/>
            <a:ext cx="357767" cy="3328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58072" y="4159364"/>
            <a:ext cx="89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smtClean="0"/>
              <a:t>Start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076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Frog jumps (4 units each time)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0" y="1930400"/>
            <a:ext cx="12191998" cy="25573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6109" y="4454521"/>
            <a:ext cx="3402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 smtClean="0"/>
              <a:t>And then?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876759" y="5633054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Frog: 4, 8, 12, 16, 20, 24, 28, 32, 36, </a:t>
            </a:r>
            <a:r>
              <a:rPr lang="en-US" altLang="zh-TW" sz="3600" dirty="0" smtClean="0"/>
              <a:t>40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01893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337" y="2353235"/>
            <a:ext cx="357767" cy="3328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619" y="2353235"/>
            <a:ext cx="357767" cy="3328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07" y="2353235"/>
            <a:ext cx="357767" cy="3328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36" y="2353235"/>
            <a:ext cx="357767" cy="3328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19" y="2353235"/>
            <a:ext cx="357767" cy="3328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48" y="2353235"/>
            <a:ext cx="357767" cy="3328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83" y="2353235"/>
            <a:ext cx="357767" cy="3328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5" y="2353235"/>
            <a:ext cx="357767" cy="3328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2" y="2353235"/>
            <a:ext cx="357767" cy="3328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30" y="2353235"/>
            <a:ext cx="357767" cy="3328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58072" y="4159364"/>
            <a:ext cx="89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smtClean="0"/>
              <a:t>Start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360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Frog jumps (4 units each time)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2" y="1930400"/>
            <a:ext cx="12191993" cy="255734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01893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60" y="2353235"/>
            <a:ext cx="357767" cy="3328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6759" y="5633054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Frog: 4, 8, 12, 16, 20, 24, 28, 32, 36, 40, </a:t>
            </a:r>
            <a:r>
              <a:rPr lang="en-US" altLang="zh-TW" sz="3600" dirty="0" smtClean="0"/>
              <a:t>44 </a:t>
            </a:r>
            <a:r>
              <a:rPr lang="mr-IN" altLang="zh-TW" sz="3600" dirty="0" smtClean="0"/>
              <a:t>…</a:t>
            </a:r>
            <a:r>
              <a:rPr lang="en-US" altLang="zh-TW" sz="3600" dirty="0" smtClean="0"/>
              <a:t> 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6049109" y="4413237"/>
            <a:ext cx="4109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 smtClean="0"/>
              <a:t>Any more?</a:t>
            </a:r>
            <a:endParaRPr lang="en-US" sz="6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337" y="2353235"/>
            <a:ext cx="357767" cy="3328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619" y="2353235"/>
            <a:ext cx="357767" cy="3328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07" y="2353235"/>
            <a:ext cx="357767" cy="3328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36" y="2353235"/>
            <a:ext cx="357767" cy="3328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19" y="2353235"/>
            <a:ext cx="357767" cy="3328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48" y="2353235"/>
            <a:ext cx="357767" cy="3328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83" y="2353235"/>
            <a:ext cx="357767" cy="3328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5" y="2353235"/>
            <a:ext cx="357767" cy="3328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2" y="2353235"/>
            <a:ext cx="357767" cy="3328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30" y="2353235"/>
            <a:ext cx="357767" cy="33280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58072" y="4159364"/>
            <a:ext cx="89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smtClean="0"/>
              <a:t>Start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53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are these numbers?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793" y="1612847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Frog: 4, 8, 12, 16, 20, 24, 28, 32, 36, 40, </a:t>
            </a:r>
            <a:r>
              <a:rPr lang="en-US" altLang="zh-TW" sz="3600" dirty="0" smtClean="0"/>
              <a:t>44</a:t>
            </a:r>
            <a:r>
              <a:rPr lang="zh-TW" altLang="en-US" sz="3600" dirty="0" smtClean="0"/>
              <a:t> </a:t>
            </a:r>
            <a:r>
              <a:rPr lang="mr-IN" altLang="zh-TW" sz="3600" dirty="0" smtClean="0"/>
              <a:t>…</a:t>
            </a:r>
            <a:r>
              <a:rPr lang="en-US" altLang="zh-TW" sz="3600" dirty="0" smtClean="0"/>
              <a:t> </a:t>
            </a:r>
            <a:endParaRPr lang="en-US" sz="36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61568" y="2680137"/>
            <a:ext cx="8596668" cy="372634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TW" sz="4000" dirty="0"/>
              <a:t>c</a:t>
            </a:r>
            <a:r>
              <a:rPr lang="en-US" altLang="zh-TW" sz="4000" dirty="0" smtClean="0"/>
              <a:t>ounting by 4</a:t>
            </a:r>
            <a:endParaRPr lang="en-US" altLang="zh-TW" sz="4000" dirty="0"/>
          </a:p>
          <a:p>
            <a:pPr>
              <a:lnSpc>
                <a:spcPct val="150000"/>
              </a:lnSpc>
            </a:pPr>
            <a:r>
              <a:rPr lang="en-US" altLang="zh-TW" sz="4000" dirty="0"/>
              <a:t>t</a:t>
            </a:r>
            <a:r>
              <a:rPr lang="en-US" altLang="zh-TW" sz="4000" dirty="0" smtClean="0"/>
              <a:t>he times table of 4</a:t>
            </a:r>
          </a:p>
          <a:p>
            <a:pPr>
              <a:lnSpc>
                <a:spcPct val="150000"/>
              </a:lnSpc>
            </a:pPr>
            <a:r>
              <a:rPr lang="en-US" altLang="zh-TW" sz="4000" dirty="0"/>
              <a:t>t</a:t>
            </a:r>
            <a:r>
              <a:rPr lang="en-US" altLang="zh-TW" sz="4000" dirty="0" smtClean="0"/>
              <a:t>he result of multiplication of 4</a:t>
            </a:r>
            <a:endParaRPr lang="en-US" sz="4000" dirty="0"/>
          </a:p>
          <a:p>
            <a:pPr>
              <a:lnSpc>
                <a:spcPct val="150000"/>
              </a:lnSpc>
            </a:pPr>
            <a:r>
              <a:rPr lang="en-US" altLang="zh-TW" sz="4000" dirty="0"/>
              <a:t>t</a:t>
            </a:r>
            <a:r>
              <a:rPr lang="en-US" altLang="zh-TW" sz="4000" dirty="0" smtClean="0"/>
              <a:t>he</a:t>
            </a:r>
            <a:r>
              <a:rPr lang="en-US" altLang="zh-TW" sz="4000" dirty="0" smtClean="0">
                <a:solidFill>
                  <a:srgbClr val="FF0000"/>
                </a:solidFill>
              </a:rPr>
              <a:t> multiple </a:t>
            </a:r>
            <a:r>
              <a:rPr lang="en-US" altLang="zh-TW" sz="4000" dirty="0" smtClean="0"/>
              <a:t>of 4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87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Rabbit jumps (6 units each time)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2" y="1270000"/>
            <a:ext cx="12191993" cy="2557344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flipV="1">
            <a:off x="2644996" y="3557360"/>
            <a:ext cx="0" cy="7799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92525" y="5696116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ea typeface="微軟正黑體" charset="-120"/>
              </a:rPr>
              <a:t>Rabbit: </a:t>
            </a:r>
            <a:r>
              <a:rPr lang="en-US" altLang="zh-TW" sz="3600" dirty="0" smtClean="0"/>
              <a:t>6</a:t>
            </a:r>
            <a:r>
              <a:rPr lang="zh-TW" altLang="en-US" sz="3600" dirty="0" smtClean="0"/>
              <a:t> </a:t>
            </a:r>
            <a:endParaRPr lang="en-US" sz="36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1401893" y="1645547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60" y="1661574"/>
            <a:ext cx="357767" cy="3328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337" y="1661574"/>
            <a:ext cx="357767" cy="3328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619" y="1661574"/>
            <a:ext cx="357767" cy="3328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07" y="1661574"/>
            <a:ext cx="357767" cy="3328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36" y="1661574"/>
            <a:ext cx="357767" cy="3328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19" y="1661574"/>
            <a:ext cx="357767" cy="3328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48" y="1661574"/>
            <a:ext cx="357767" cy="3328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83" y="1661574"/>
            <a:ext cx="357767" cy="3328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5" y="1661574"/>
            <a:ext cx="357767" cy="3328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2" y="1661574"/>
            <a:ext cx="357767" cy="3328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30" y="1661574"/>
            <a:ext cx="357767" cy="3328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346" y="2380303"/>
            <a:ext cx="417194" cy="45650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58072" y="3483503"/>
            <a:ext cx="89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smtClean="0"/>
              <a:t>Start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38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771466" cy="1320800"/>
          </a:xfrm>
        </p:spPr>
        <p:txBody>
          <a:bodyPr/>
          <a:lstStyle/>
          <a:p>
            <a:r>
              <a:rPr lang="en-US" altLang="zh-TW" dirty="0" smtClean="0"/>
              <a:t>Rabbit jumps (6 units each time)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4" y="1270000"/>
            <a:ext cx="12191988" cy="25573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096491" y="4644398"/>
            <a:ext cx="5643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/>
              <a:t>Anything special?</a:t>
            </a:r>
            <a:endParaRPr lang="en-US" sz="4800" dirty="0"/>
          </a:p>
        </p:txBody>
      </p:sp>
      <p:sp>
        <p:nvSpPr>
          <p:cNvPr id="36" name="TextBox 35"/>
          <p:cNvSpPr txBox="1"/>
          <p:nvPr/>
        </p:nvSpPr>
        <p:spPr>
          <a:xfrm>
            <a:off x="892525" y="5696116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ea typeface="微軟正黑體" charset="-120"/>
              </a:rPr>
              <a:t>Rabbit: </a:t>
            </a:r>
            <a:r>
              <a:rPr lang="en-US" altLang="zh-TW" sz="3600" dirty="0" smtClean="0"/>
              <a:t>6,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12</a:t>
            </a:r>
            <a:r>
              <a:rPr lang="zh-TW" altLang="en-US" sz="3600" dirty="0" smtClean="0"/>
              <a:t>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03865" y="-961586"/>
            <a:ext cx="0" cy="832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01893" y="1645547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346" y="2380303"/>
            <a:ext cx="417194" cy="4565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92" y="2380303"/>
            <a:ext cx="417194" cy="4565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60" y="1661574"/>
            <a:ext cx="357767" cy="3328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337" y="1661574"/>
            <a:ext cx="357767" cy="3328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619" y="1661574"/>
            <a:ext cx="357767" cy="3328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07" y="1661574"/>
            <a:ext cx="357767" cy="3328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36" y="1661574"/>
            <a:ext cx="357767" cy="3328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19" y="1661574"/>
            <a:ext cx="357767" cy="3328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48" y="1661574"/>
            <a:ext cx="357767" cy="3328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83" y="1661574"/>
            <a:ext cx="357767" cy="3328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5" y="1661574"/>
            <a:ext cx="357767" cy="3328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2" y="1661574"/>
            <a:ext cx="357767" cy="3328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30" y="1661574"/>
            <a:ext cx="357767" cy="33280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8072" y="3483503"/>
            <a:ext cx="89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smtClean="0"/>
              <a:t>Start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989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1" r="57548"/>
          <a:stretch/>
        </p:blipFill>
        <p:spPr>
          <a:xfrm>
            <a:off x="1237128" y="1930400"/>
            <a:ext cx="4155143" cy="2557346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401893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Frog and Rabbit Jump!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265" y="2353235"/>
            <a:ext cx="357767" cy="332806"/>
          </a:xfrm>
          <a:prstGeom prst="rect">
            <a:avLst/>
          </a:prstGeom>
        </p:spPr>
      </p:pic>
      <p:sp>
        <p:nvSpPr>
          <p:cNvPr id="6" name="Circular Arrow 5"/>
          <p:cNvSpPr/>
          <p:nvPr/>
        </p:nvSpPr>
        <p:spPr>
          <a:xfrm>
            <a:off x="1289207" y="1709156"/>
            <a:ext cx="1091986" cy="1036873"/>
          </a:xfrm>
          <a:prstGeom prst="circularArrow">
            <a:avLst>
              <a:gd name="adj1" fmla="val 12500"/>
              <a:gd name="adj2" fmla="val 815462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3" y="3282980"/>
            <a:ext cx="417194" cy="456504"/>
          </a:xfrm>
          <a:prstGeom prst="rect">
            <a:avLst/>
          </a:prstGeom>
        </p:spPr>
      </p:pic>
      <p:sp>
        <p:nvSpPr>
          <p:cNvPr id="14" name="Circular Arrow 13"/>
          <p:cNvSpPr/>
          <p:nvPr/>
        </p:nvSpPr>
        <p:spPr>
          <a:xfrm>
            <a:off x="1262313" y="2731134"/>
            <a:ext cx="1548122" cy="1036873"/>
          </a:xfrm>
          <a:prstGeom prst="circularArrow">
            <a:avLst>
              <a:gd name="adj1" fmla="val 12114"/>
              <a:gd name="adj2" fmla="val 660009"/>
              <a:gd name="adj3" fmla="val 20838414"/>
              <a:gd name="adj4" fmla="val 10800000"/>
              <a:gd name="adj5" fmla="val 15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81193" y="1582559"/>
            <a:ext cx="5679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/>
              <a:t>(Jump over 4 units each time)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2641170" y="2806580"/>
            <a:ext cx="5679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/>
              <a:t>(Jump over 6 units </a:t>
            </a:r>
            <a:r>
              <a:rPr lang="en-US" altLang="zh-TW" sz="3200" dirty="0"/>
              <a:t>each time)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958072" y="4159364"/>
            <a:ext cx="89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Start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339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768432" cy="1320800"/>
          </a:xfrm>
        </p:spPr>
        <p:txBody>
          <a:bodyPr/>
          <a:lstStyle/>
          <a:p>
            <a:r>
              <a:rPr lang="en-US" altLang="zh-TW" dirty="0" smtClean="0"/>
              <a:t>When do they jump over the same number of units?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4" y="1270000"/>
            <a:ext cx="12191988" cy="25573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2525" y="5207385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ea typeface="微軟正黑體" charset="-120"/>
              </a:rPr>
              <a:t>Rabbit: </a:t>
            </a:r>
            <a:r>
              <a:rPr lang="en-US" altLang="zh-TW" sz="3600" dirty="0" smtClean="0"/>
              <a:t>6,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12,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18</a:t>
            </a:r>
            <a:r>
              <a:rPr lang="zh-TW" altLang="en-US" sz="3600" dirty="0" smtClean="0"/>
              <a:t>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01893" y="1645547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60" y="1661574"/>
            <a:ext cx="357767" cy="3328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337" y="1661574"/>
            <a:ext cx="357767" cy="3328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619" y="1661574"/>
            <a:ext cx="357767" cy="3328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07" y="1661574"/>
            <a:ext cx="357767" cy="3328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36" y="1661574"/>
            <a:ext cx="357767" cy="3328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19" y="1661574"/>
            <a:ext cx="357767" cy="3328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48" y="1661574"/>
            <a:ext cx="357767" cy="3328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83" y="1661574"/>
            <a:ext cx="357767" cy="3328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5" y="1661574"/>
            <a:ext cx="357767" cy="3328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2" y="1661574"/>
            <a:ext cx="357767" cy="3328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30" y="1661574"/>
            <a:ext cx="357767" cy="3328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346" y="2380303"/>
            <a:ext cx="417194" cy="4565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92" y="2380303"/>
            <a:ext cx="417194" cy="4565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38" y="2380303"/>
            <a:ext cx="417194" cy="45650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58072" y="3483503"/>
            <a:ext cx="89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smtClean="0"/>
              <a:t>Start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028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768433" cy="1320800"/>
          </a:xfrm>
        </p:spPr>
        <p:txBody>
          <a:bodyPr/>
          <a:lstStyle/>
          <a:p>
            <a:r>
              <a:rPr lang="en-US" altLang="zh-TW" dirty="0" smtClean="0"/>
              <a:t>When do they jump over the same number of units?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6" y="1270000"/>
            <a:ext cx="12191984" cy="25573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2525" y="5207385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ea typeface="微軟正黑體" charset="-120"/>
              </a:rPr>
              <a:t>Rabbit: </a:t>
            </a:r>
            <a:r>
              <a:rPr lang="en-US" altLang="zh-TW" sz="3600" dirty="0" smtClean="0"/>
              <a:t>6,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12,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18,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24</a:t>
            </a:r>
            <a:endParaRPr lang="en-US" sz="36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396710" y="3557360"/>
            <a:ext cx="0" cy="7799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6760" y="4307932"/>
            <a:ext cx="9851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/>
              <a:t>How many units next time?</a:t>
            </a: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1893" y="1645547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60" y="1661574"/>
            <a:ext cx="357767" cy="3328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337" y="1661574"/>
            <a:ext cx="357767" cy="3328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619" y="1661574"/>
            <a:ext cx="357767" cy="3328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07" y="1661574"/>
            <a:ext cx="357767" cy="3328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36" y="1661574"/>
            <a:ext cx="357767" cy="3328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19" y="1661574"/>
            <a:ext cx="357767" cy="3328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48" y="1661574"/>
            <a:ext cx="357767" cy="3328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83" y="1661574"/>
            <a:ext cx="357767" cy="3328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5" y="1661574"/>
            <a:ext cx="357767" cy="3328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2" y="1661574"/>
            <a:ext cx="357767" cy="33280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30" y="1661574"/>
            <a:ext cx="357767" cy="3328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346" y="2380303"/>
            <a:ext cx="417194" cy="4565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92" y="2380303"/>
            <a:ext cx="417194" cy="45650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38" y="2380303"/>
            <a:ext cx="417194" cy="45650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284" y="2380303"/>
            <a:ext cx="417194" cy="4565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58072" y="3483503"/>
            <a:ext cx="89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smtClean="0"/>
              <a:t>Start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496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1041915" cy="1320800"/>
          </a:xfrm>
        </p:spPr>
        <p:txBody>
          <a:bodyPr/>
          <a:lstStyle/>
          <a:p>
            <a:r>
              <a:rPr lang="en-US" altLang="zh-TW" dirty="0"/>
              <a:t>When do they </a:t>
            </a:r>
            <a:r>
              <a:rPr lang="en-US" altLang="zh-TW" dirty="0" smtClean="0"/>
              <a:t>jump over </a:t>
            </a:r>
            <a:r>
              <a:rPr lang="en-US" altLang="zh-TW" dirty="0"/>
              <a:t>the same number of units?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6" y="1270000"/>
            <a:ext cx="12191984" cy="25573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2525" y="5207385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ea typeface="微軟正黑體" charset="-120"/>
              </a:rPr>
              <a:t>Rabbit: </a:t>
            </a:r>
            <a:r>
              <a:rPr lang="en-US" altLang="zh-TW" sz="3600" dirty="0" smtClean="0"/>
              <a:t>6,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12,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18,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24,</a:t>
            </a:r>
            <a:r>
              <a:rPr lang="zh-TW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zh-TW" sz="3600" dirty="0" smtClean="0"/>
              <a:t>30</a:t>
            </a:r>
            <a:r>
              <a:rPr lang="zh-TW" altLang="en-US" sz="3600" dirty="0" smtClean="0"/>
              <a:t>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01893" y="1645547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60" y="1661574"/>
            <a:ext cx="357767" cy="3328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337" y="1661574"/>
            <a:ext cx="357767" cy="3328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619" y="1661574"/>
            <a:ext cx="357767" cy="3328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07" y="1661574"/>
            <a:ext cx="357767" cy="3328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36" y="1661574"/>
            <a:ext cx="357767" cy="3328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19" y="1661574"/>
            <a:ext cx="357767" cy="3328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48" y="1661574"/>
            <a:ext cx="357767" cy="3328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83" y="1661574"/>
            <a:ext cx="357767" cy="3328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5" y="1661574"/>
            <a:ext cx="357767" cy="3328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2" y="1661574"/>
            <a:ext cx="357767" cy="3328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30" y="1661574"/>
            <a:ext cx="357767" cy="3328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346" y="2380303"/>
            <a:ext cx="417194" cy="4565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92" y="2380303"/>
            <a:ext cx="417194" cy="4565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38" y="2380303"/>
            <a:ext cx="417194" cy="45650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284" y="2380303"/>
            <a:ext cx="417194" cy="4565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377" y="2380303"/>
            <a:ext cx="417194" cy="45650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58072" y="3483503"/>
            <a:ext cx="89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smtClean="0"/>
              <a:t>Start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638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768432" cy="1320800"/>
          </a:xfrm>
        </p:spPr>
        <p:txBody>
          <a:bodyPr/>
          <a:lstStyle/>
          <a:p>
            <a:r>
              <a:rPr lang="en-US" altLang="zh-TW" dirty="0"/>
              <a:t>When do they </a:t>
            </a:r>
            <a:r>
              <a:rPr lang="en-US" altLang="zh-TW" dirty="0" smtClean="0"/>
              <a:t>jump over </a:t>
            </a:r>
            <a:r>
              <a:rPr lang="en-US" altLang="zh-TW" dirty="0"/>
              <a:t>the same number of units?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6" y="1270000"/>
            <a:ext cx="12191984" cy="25573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2525" y="5207385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ea typeface="微軟正黑體" charset="-120"/>
              </a:rPr>
              <a:t>Rabbit: </a:t>
            </a:r>
            <a:r>
              <a:rPr lang="en-US" altLang="zh-TW" sz="3600" dirty="0" smtClean="0"/>
              <a:t>6,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12,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18,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24,</a:t>
            </a:r>
            <a:r>
              <a:rPr lang="zh-TW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zh-TW" sz="3600" dirty="0" smtClean="0"/>
              <a:t>30,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36</a:t>
            </a:r>
            <a:r>
              <a:rPr lang="zh-TW" altLang="en-US" sz="3600" dirty="0" smtClean="0"/>
              <a:t>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401893" y="1645547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60" y="1661574"/>
            <a:ext cx="357767" cy="3328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337" y="1661574"/>
            <a:ext cx="357767" cy="3328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619" y="1661574"/>
            <a:ext cx="357767" cy="3328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07" y="1661574"/>
            <a:ext cx="357767" cy="3328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36" y="1661574"/>
            <a:ext cx="357767" cy="3328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19" y="1661574"/>
            <a:ext cx="357767" cy="3328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48" y="1661574"/>
            <a:ext cx="357767" cy="3328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83" y="1661574"/>
            <a:ext cx="357767" cy="3328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5" y="1661574"/>
            <a:ext cx="357767" cy="3328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2" y="1661574"/>
            <a:ext cx="357767" cy="3328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30" y="1661574"/>
            <a:ext cx="357767" cy="3328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346" y="2380303"/>
            <a:ext cx="417194" cy="4565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92" y="2380303"/>
            <a:ext cx="417194" cy="45650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38" y="2380303"/>
            <a:ext cx="417194" cy="4565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284" y="2380303"/>
            <a:ext cx="417194" cy="45650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377" y="2380303"/>
            <a:ext cx="417194" cy="4565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746" y="2380303"/>
            <a:ext cx="417194" cy="45650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58072" y="3483503"/>
            <a:ext cx="89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smtClean="0"/>
              <a:t>Start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360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Read the numbers again.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6" y="1270000"/>
            <a:ext cx="12191984" cy="25573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2525" y="5207385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ea typeface="微軟正黑體" charset="-120"/>
              </a:rPr>
              <a:t>Rabbit: </a:t>
            </a:r>
            <a:r>
              <a:rPr lang="en-US" altLang="zh-TW" sz="3600" dirty="0" smtClean="0"/>
              <a:t>6,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12,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18,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24,</a:t>
            </a:r>
            <a:r>
              <a:rPr lang="zh-TW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zh-TW" sz="3600" dirty="0" smtClean="0"/>
              <a:t>30,</a:t>
            </a:r>
            <a:r>
              <a:rPr lang="zh-TW" altLang="en-US" sz="3600" dirty="0" smtClean="0"/>
              <a:t> </a:t>
            </a:r>
            <a:r>
              <a:rPr lang="en-US" altLang="zh-TW" sz="3600" dirty="0"/>
              <a:t>36 </a:t>
            </a:r>
            <a:r>
              <a:rPr lang="mr-IN" altLang="zh-TW" sz="3600" dirty="0"/>
              <a:t>…</a:t>
            </a:r>
            <a:r>
              <a:rPr lang="en-US" altLang="zh-TW" sz="3600" dirty="0"/>
              <a:t> </a:t>
            </a:r>
            <a:r>
              <a:rPr lang="zh-TW" altLang="en-US" sz="3600" dirty="0" smtClean="0"/>
              <a:t>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76759" y="4529467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Frog: 4, 8, 12, 16, 20, 24, 28, 32, 36, 40, </a:t>
            </a:r>
            <a:r>
              <a:rPr lang="en-US" altLang="zh-TW" sz="3600" dirty="0"/>
              <a:t>44 </a:t>
            </a:r>
            <a:r>
              <a:rPr lang="mr-IN" altLang="zh-TW" sz="3600" dirty="0"/>
              <a:t>…</a:t>
            </a:r>
            <a:r>
              <a:rPr lang="en-US" altLang="zh-TW" sz="3600" dirty="0"/>
              <a:t> 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01893" y="1645547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60" y="1661574"/>
            <a:ext cx="357767" cy="3328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337" y="1661574"/>
            <a:ext cx="357767" cy="3328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619" y="1661574"/>
            <a:ext cx="357767" cy="3328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07" y="1661574"/>
            <a:ext cx="357767" cy="3328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36" y="1661574"/>
            <a:ext cx="357767" cy="3328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19" y="1661574"/>
            <a:ext cx="357767" cy="3328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48" y="1661574"/>
            <a:ext cx="357767" cy="3328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83" y="1661574"/>
            <a:ext cx="357767" cy="3328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5" y="1661574"/>
            <a:ext cx="357767" cy="3328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2" y="1661574"/>
            <a:ext cx="357767" cy="3328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30" y="1661574"/>
            <a:ext cx="357767" cy="3328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346" y="2380303"/>
            <a:ext cx="417194" cy="4565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92" y="2380303"/>
            <a:ext cx="417194" cy="4565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38" y="2380303"/>
            <a:ext cx="417194" cy="45650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284" y="2380303"/>
            <a:ext cx="417194" cy="4565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377" y="2380303"/>
            <a:ext cx="417194" cy="45650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746" y="2380303"/>
            <a:ext cx="417194" cy="45650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58072" y="3483503"/>
            <a:ext cx="89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smtClean="0"/>
              <a:t>Start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863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Read the numbers again.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6" y="1270000"/>
            <a:ext cx="12191984" cy="25573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2525" y="5207385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ea typeface="微軟正黑體" charset="-120"/>
              </a:rPr>
              <a:t>Rabbit: </a:t>
            </a:r>
            <a:r>
              <a:rPr lang="en-US" altLang="zh-TW" sz="3600" dirty="0" smtClean="0"/>
              <a:t>6,</a:t>
            </a:r>
            <a:r>
              <a:rPr lang="zh-TW" altLang="en-US" sz="3600" dirty="0" smtClean="0"/>
              <a:t> </a:t>
            </a:r>
            <a:r>
              <a:rPr lang="en-US" altLang="zh-TW" sz="3600" dirty="0" smtClean="0">
                <a:solidFill>
                  <a:srgbClr val="FF0000"/>
                </a:solidFill>
              </a:rPr>
              <a:t>12</a:t>
            </a:r>
            <a:r>
              <a:rPr lang="en-US" altLang="zh-TW" sz="3600" dirty="0" smtClean="0"/>
              <a:t>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18,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24,</a:t>
            </a:r>
            <a:r>
              <a:rPr lang="zh-TW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zh-TW" sz="3600" dirty="0" smtClean="0"/>
              <a:t>30,</a:t>
            </a:r>
            <a:r>
              <a:rPr lang="zh-TW" altLang="en-US" sz="3600" dirty="0" smtClean="0"/>
              <a:t> </a:t>
            </a:r>
            <a:r>
              <a:rPr lang="en-US" altLang="zh-TW" sz="3600" dirty="0"/>
              <a:t>36 </a:t>
            </a:r>
            <a:r>
              <a:rPr lang="mr-IN" altLang="zh-TW" sz="3600" dirty="0"/>
              <a:t>…</a:t>
            </a:r>
            <a:r>
              <a:rPr lang="en-US" altLang="zh-TW" sz="3600" dirty="0"/>
              <a:t> </a:t>
            </a:r>
            <a:r>
              <a:rPr lang="zh-TW" altLang="en-US" sz="3600" dirty="0" smtClean="0"/>
              <a:t>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76759" y="4529467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Frog: 4, 8, </a:t>
            </a:r>
            <a:r>
              <a:rPr lang="en-US" altLang="zh-TW" sz="3600" dirty="0" smtClean="0">
                <a:solidFill>
                  <a:srgbClr val="FF0000"/>
                </a:solidFill>
              </a:rPr>
              <a:t>12</a:t>
            </a:r>
            <a:r>
              <a:rPr lang="en-US" altLang="zh-TW" sz="3600" dirty="0" smtClean="0"/>
              <a:t>, 16, 20, 24, 28, 32, 36, 40, </a:t>
            </a:r>
            <a:r>
              <a:rPr lang="en-US" altLang="zh-TW" sz="3600" dirty="0"/>
              <a:t>44 </a:t>
            </a:r>
            <a:r>
              <a:rPr lang="mr-IN" altLang="zh-TW" sz="3600" dirty="0"/>
              <a:t>…</a:t>
            </a:r>
            <a:r>
              <a:rPr lang="en-US" altLang="zh-TW" sz="3600" dirty="0"/>
              <a:t> 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621048" y="3524604"/>
            <a:ext cx="586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12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914544" y="3114702"/>
            <a:ext cx="0" cy="40990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401893" y="1661045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60" y="1661574"/>
            <a:ext cx="357767" cy="3328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337" y="1661574"/>
            <a:ext cx="357767" cy="3328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619" y="1661574"/>
            <a:ext cx="357767" cy="3328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07" y="1661574"/>
            <a:ext cx="357767" cy="3328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36" y="1661574"/>
            <a:ext cx="357767" cy="3328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19" y="1661574"/>
            <a:ext cx="357767" cy="3328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48" y="1661574"/>
            <a:ext cx="357767" cy="3328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83" y="1661574"/>
            <a:ext cx="357767" cy="3328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5" y="1661574"/>
            <a:ext cx="357767" cy="3328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2" y="1661574"/>
            <a:ext cx="357767" cy="3328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30" y="1661574"/>
            <a:ext cx="357767" cy="33280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58072" y="3483503"/>
            <a:ext cx="89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smtClean="0"/>
              <a:t>Start</a:t>
            </a:r>
            <a:endParaRPr lang="en-US" sz="2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346" y="2380303"/>
            <a:ext cx="417194" cy="4565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92" y="2380303"/>
            <a:ext cx="417194" cy="45650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38" y="2380303"/>
            <a:ext cx="417194" cy="4565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284" y="2380303"/>
            <a:ext cx="417194" cy="45650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377" y="2380303"/>
            <a:ext cx="417194" cy="45650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746" y="2380303"/>
            <a:ext cx="417194" cy="45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956479" cy="1320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number of units jumped over by the Frog an</a:t>
            </a:r>
            <a:r>
              <a:rPr lang="en-US" sz="3200" dirty="0" smtClean="0">
                <a:solidFill>
                  <a:schemeClr val="bg1"/>
                </a:solidFill>
              </a:rPr>
              <a:t>d Rabbit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18" y="3058509"/>
            <a:ext cx="9454218" cy="3373821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Frog</a:t>
            </a:r>
            <a:r>
              <a:rPr lang="en-US" altLang="zh-TW" sz="2400" dirty="0"/>
              <a:t>: multiples of 4 (result of multiplication of 4)</a:t>
            </a:r>
            <a:endParaRPr lang="en-US" altLang="zh-TW" sz="2400" dirty="0" smtClean="0"/>
          </a:p>
          <a:p>
            <a:r>
              <a:rPr lang="en-US" altLang="zh-CN" sz="2400" dirty="0" smtClean="0">
                <a:ea typeface="微軟正黑體" charset="-120"/>
              </a:rPr>
              <a:t>Rabbit: </a:t>
            </a:r>
            <a:r>
              <a:rPr lang="en-US" altLang="zh-TW" sz="2400" dirty="0"/>
              <a:t>multiples of 6 (result of multiplication of 6)</a:t>
            </a:r>
            <a:endParaRPr lang="en-US" altLang="zh-TW" sz="2400" dirty="0" smtClean="0"/>
          </a:p>
          <a:p>
            <a:r>
              <a:rPr lang="en-US" altLang="zh-TW" sz="2400" dirty="0" smtClean="0"/>
              <a:t>Why both frog and rabbit has jumped over </a:t>
            </a:r>
            <a:r>
              <a:rPr lang="en-US" altLang="zh-TW" sz="2400" dirty="0" smtClean="0">
                <a:solidFill>
                  <a:srgbClr val="FF0000"/>
                </a:solidFill>
              </a:rPr>
              <a:t>12</a:t>
            </a:r>
            <a:r>
              <a:rPr lang="en-US" altLang="zh-TW" sz="2400" dirty="0" smtClean="0"/>
              <a:t> units? </a:t>
            </a:r>
          </a:p>
          <a:p>
            <a:r>
              <a:rPr lang="en-US" altLang="zh-TW" sz="2400" dirty="0"/>
              <a:t>Because </a:t>
            </a:r>
            <a:r>
              <a:rPr lang="en-US" altLang="zh-TW" sz="2400" dirty="0">
                <a:solidFill>
                  <a:srgbClr val="FF0000"/>
                </a:solidFill>
              </a:rPr>
              <a:t>12</a:t>
            </a:r>
            <a:r>
              <a:rPr lang="en-US" altLang="zh-TW" sz="2400" dirty="0"/>
              <a:t> is a multiple of 4, </a:t>
            </a:r>
            <a:r>
              <a:rPr lang="en-US" altLang="zh-TW" sz="2400" dirty="0" smtClean="0"/>
              <a:t>so frog has jumped over 12 units</a:t>
            </a:r>
            <a:endParaRPr lang="en-US" altLang="zh-TW" sz="2400" dirty="0"/>
          </a:p>
          <a:p>
            <a:r>
              <a:rPr lang="en-US" altLang="zh-TW" sz="2400" dirty="0"/>
              <a:t>And </a:t>
            </a:r>
            <a:r>
              <a:rPr lang="en-US" altLang="zh-TW" sz="2400" dirty="0">
                <a:solidFill>
                  <a:srgbClr val="FF0000"/>
                </a:solidFill>
              </a:rPr>
              <a:t>12</a:t>
            </a:r>
            <a:r>
              <a:rPr lang="en-US" altLang="zh-TW" sz="2400" dirty="0"/>
              <a:t> is also a multiple of 6, </a:t>
            </a:r>
            <a:r>
              <a:rPr lang="en-US" altLang="zh-TW" sz="2400" dirty="0" smtClean="0"/>
              <a:t>so</a:t>
            </a:r>
            <a:r>
              <a:rPr lang="en-US" altLang="zh-TW" sz="2400" dirty="0"/>
              <a:t> rabbit has </a:t>
            </a:r>
            <a:r>
              <a:rPr lang="en-US" altLang="zh-TW" sz="2400" dirty="0" smtClean="0"/>
              <a:t>jumped over 12 units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8746" y="2133110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ea typeface="微軟正黑體" charset="-120"/>
              </a:rPr>
              <a:t>Rabbit: </a:t>
            </a:r>
            <a:r>
              <a:rPr lang="en-US" altLang="zh-TW" sz="3600" dirty="0" smtClean="0"/>
              <a:t>6,</a:t>
            </a:r>
            <a:r>
              <a:rPr lang="zh-TW" altLang="en-US" sz="3600" dirty="0" smtClean="0"/>
              <a:t> </a:t>
            </a:r>
            <a:r>
              <a:rPr lang="en-US" altLang="zh-TW" sz="3600" dirty="0" smtClean="0">
                <a:solidFill>
                  <a:srgbClr val="FF0000"/>
                </a:solidFill>
              </a:rPr>
              <a:t>12</a:t>
            </a:r>
            <a:r>
              <a:rPr lang="en-US" altLang="zh-TW" sz="3600" dirty="0" smtClean="0"/>
              <a:t>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18,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24,</a:t>
            </a:r>
            <a:r>
              <a:rPr lang="zh-TW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zh-TW" sz="3600" dirty="0" smtClean="0"/>
              <a:t>30,</a:t>
            </a:r>
            <a:r>
              <a:rPr lang="zh-TW" altLang="en-US" sz="3600" dirty="0" smtClean="0"/>
              <a:t> </a:t>
            </a:r>
            <a:r>
              <a:rPr lang="en-US" altLang="zh-TW" sz="3600" dirty="0"/>
              <a:t>36 </a:t>
            </a:r>
            <a:r>
              <a:rPr lang="mr-IN" altLang="zh-TW" sz="3600" dirty="0"/>
              <a:t>…</a:t>
            </a:r>
            <a:r>
              <a:rPr lang="en-US" altLang="zh-TW" sz="3600" dirty="0"/>
              <a:t> </a:t>
            </a:r>
            <a:r>
              <a:rPr lang="zh-TW" altLang="en-US" sz="3600" dirty="0" smtClean="0"/>
              <a:t>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92980" y="1455192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Frog: 4, 8, </a:t>
            </a:r>
            <a:r>
              <a:rPr lang="en-US" altLang="zh-TW" sz="3600" dirty="0" smtClean="0">
                <a:solidFill>
                  <a:srgbClr val="FF0000"/>
                </a:solidFill>
              </a:rPr>
              <a:t>12</a:t>
            </a:r>
            <a:r>
              <a:rPr lang="en-US" altLang="zh-TW" sz="3600" dirty="0" smtClean="0"/>
              <a:t>, 16, 20, 24, 28, 32, 36, 40, </a:t>
            </a:r>
            <a:r>
              <a:rPr lang="en-US" altLang="zh-TW" sz="3600" dirty="0"/>
              <a:t>44 </a:t>
            </a:r>
            <a:r>
              <a:rPr lang="mr-IN" altLang="zh-TW" sz="3600" dirty="0"/>
              <a:t>…</a:t>
            </a:r>
            <a:r>
              <a:rPr lang="en-US" altLang="zh-TW" sz="3600" dirty="0"/>
              <a:t>  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03680" y="5707091"/>
            <a:ext cx="95843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 smtClean="0">
                <a:solidFill>
                  <a:srgbClr val="FF0000"/>
                </a:solidFill>
              </a:rPr>
              <a:t>12</a:t>
            </a:r>
            <a:r>
              <a:rPr lang="en-US" altLang="zh-TW" sz="4000" dirty="0"/>
              <a:t> </a:t>
            </a:r>
            <a:r>
              <a:rPr lang="en-US" altLang="zh-TW" sz="4000" dirty="0" smtClean="0"/>
              <a:t>is a </a:t>
            </a:r>
            <a:r>
              <a:rPr lang="en-US" altLang="zh-TW" sz="6000" dirty="0" smtClean="0">
                <a:solidFill>
                  <a:srgbClr val="FF0000"/>
                </a:solidFill>
              </a:rPr>
              <a:t>common </a:t>
            </a:r>
            <a:r>
              <a:rPr lang="en-US" altLang="zh-TW" sz="4000" dirty="0" smtClean="0">
                <a:solidFill>
                  <a:srgbClr val="FF0000"/>
                </a:solidFill>
              </a:rPr>
              <a:t>multiple</a:t>
            </a:r>
            <a:r>
              <a:rPr lang="en-US" altLang="zh-TW" sz="4000" dirty="0" smtClean="0"/>
              <a:t> of 4 and 6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92118" y="5523020"/>
            <a:ext cx="10170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12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is the </a:t>
            </a:r>
            <a:r>
              <a:rPr lang="en-US" altLang="zh-TW" sz="3200" dirty="0" smtClean="0">
                <a:solidFill>
                  <a:srgbClr val="FF0000"/>
                </a:solidFill>
              </a:rPr>
              <a:t>common result </a:t>
            </a:r>
            <a:r>
              <a:rPr lang="en-US" altLang="zh-TW" sz="3200" dirty="0">
                <a:solidFill>
                  <a:srgbClr val="FF0000"/>
                </a:solidFill>
              </a:rPr>
              <a:t>of multiplication</a:t>
            </a:r>
            <a:r>
              <a:rPr lang="en-US" altLang="zh-TW" sz="3200" dirty="0"/>
              <a:t> </a:t>
            </a:r>
            <a:r>
              <a:rPr lang="en-US" altLang="zh-TW" sz="3200" dirty="0" smtClean="0"/>
              <a:t>of 4 and 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917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Jumped over the same number of units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6" y="1270000"/>
            <a:ext cx="12191984" cy="25573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2525" y="5207385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ea typeface="微軟正黑體" charset="-120"/>
              </a:rPr>
              <a:t>Rabbit: </a:t>
            </a:r>
            <a:r>
              <a:rPr lang="en-US" altLang="zh-TW" sz="3600" dirty="0" smtClean="0"/>
              <a:t>6,</a:t>
            </a:r>
            <a:r>
              <a:rPr lang="zh-TW" altLang="en-US" sz="3600" dirty="0" smtClean="0"/>
              <a:t> </a:t>
            </a:r>
            <a:r>
              <a:rPr lang="en-US" altLang="zh-TW" sz="3600" dirty="0" smtClean="0">
                <a:solidFill>
                  <a:srgbClr val="FF0000"/>
                </a:solidFill>
              </a:rPr>
              <a:t>12</a:t>
            </a:r>
            <a:r>
              <a:rPr lang="en-US" altLang="zh-TW" sz="3600" dirty="0" smtClean="0"/>
              <a:t>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18,</a:t>
            </a:r>
            <a:r>
              <a:rPr lang="zh-TW" altLang="en-US" sz="3600" dirty="0" smtClean="0"/>
              <a:t> </a:t>
            </a:r>
            <a:r>
              <a:rPr lang="en-US" altLang="zh-TW" sz="3600" dirty="0" smtClean="0">
                <a:solidFill>
                  <a:srgbClr val="FF0000"/>
                </a:solidFill>
              </a:rPr>
              <a:t>24</a:t>
            </a:r>
            <a:r>
              <a:rPr lang="en-US" altLang="zh-TW" sz="3600" dirty="0" smtClean="0"/>
              <a:t>,</a:t>
            </a:r>
            <a:r>
              <a:rPr lang="zh-TW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zh-TW" sz="3600" dirty="0" smtClean="0"/>
              <a:t>30,</a:t>
            </a:r>
            <a:r>
              <a:rPr lang="zh-TW" altLang="en-US" sz="3600" dirty="0" smtClean="0"/>
              <a:t> </a:t>
            </a:r>
            <a:r>
              <a:rPr lang="en-US" altLang="zh-TW" sz="3600" dirty="0"/>
              <a:t>36 </a:t>
            </a:r>
            <a:r>
              <a:rPr lang="mr-IN" altLang="zh-TW" sz="3600" dirty="0"/>
              <a:t>…</a:t>
            </a:r>
            <a:r>
              <a:rPr lang="en-US" altLang="zh-TW" sz="3600" dirty="0"/>
              <a:t> </a:t>
            </a:r>
            <a:r>
              <a:rPr lang="zh-TW" altLang="en-US" sz="3600" dirty="0" smtClean="0"/>
              <a:t>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76759" y="4529467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Frog: 4, 8, </a:t>
            </a:r>
            <a:r>
              <a:rPr lang="en-US" altLang="zh-TW" sz="3600" dirty="0" smtClean="0">
                <a:solidFill>
                  <a:srgbClr val="FF0000"/>
                </a:solidFill>
              </a:rPr>
              <a:t>12</a:t>
            </a:r>
            <a:r>
              <a:rPr lang="en-US" altLang="zh-TW" sz="3600" dirty="0" smtClean="0"/>
              <a:t>, 16, 20, </a:t>
            </a:r>
            <a:r>
              <a:rPr lang="en-US" altLang="zh-TW" sz="3600" dirty="0" smtClean="0">
                <a:solidFill>
                  <a:srgbClr val="FF0000"/>
                </a:solidFill>
              </a:rPr>
              <a:t>24</a:t>
            </a:r>
            <a:r>
              <a:rPr lang="en-US" altLang="zh-TW" sz="3600" dirty="0" smtClean="0"/>
              <a:t>, 28, 32, 36, 40, </a:t>
            </a:r>
            <a:r>
              <a:rPr lang="en-US" altLang="zh-TW" sz="3600" dirty="0"/>
              <a:t>44 </a:t>
            </a:r>
            <a:r>
              <a:rPr lang="mr-IN" altLang="zh-TW" sz="3600" dirty="0"/>
              <a:t>…</a:t>
            </a:r>
            <a:r>
              <a:rPr lang="en-US" altLang="zh-TW" sz="3600" dirty="0"/>
              <a:t> 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159296" y="3524604"/>
            <a:ext cx="586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24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405495" y="3114702"/>
            <a:ext cx="0" cy="40990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401893" y="1645547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60" y="1661574"/>
            <a:ext cx="357767" cy="3328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337" y="1661574"/>
            <a:ext cx="357767" cy="3328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619" y="1661574"/>
            <a:ext cx="357767" cy="3328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07" y="1661574"/>
            <a:ext cx="357767" cy="3328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36" y="1661574"/>
            <a:ext cx="357767" cy="3328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19" y="1661574"/>
            <a:ext cx="357767" cy="3328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48" y="1661574"/>
            <a:ext cx="357767" cy="3328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83" y="1661574"/>
            <a:ext cx="357767" cy="3328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5" y="1661574"/>
            <a:ext cx="357767" cy="3328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2" y="1661574"/>
            <a:ext cx="357767" cy="3328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30" y="1661574"/>
            <a:ext cx="357767" cy="33280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58072" y="3483503"/>
            <a:ext cx="89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smtClean="0"/>
              <a:t>Start</a:t>
            </a:r>
            <a:endParaRPr lang="en-US" sz="2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346" y="2380303"/>
            <a:ext cx="417194" cy="4565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92" y="2380303"/>
            <a:ext cx="417194" cy="45650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38" y="2380303"/>
            <a:ext cx="417194" cy="4565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284" y="2380303"/>
            <a:ext cx="417194" cy="45650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377" y="2380303"/>
            <a:ext cx="417194" cy="45650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746" y="2380303"/>
            <a:ext cx="417194" cy="45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1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Jumped over the same number of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10570889" cy="3880773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3200" dirty="0" smtClean="0"/>
              <a:t>Why both </a:t>
            </a:r>
            <a:r>
              <a:rPr lang="en-US" altLang="zh-TW" sz="3200" dirty="0"/>
              <a:t>frog and rabbit </a:t>
            </a:r>
            <a:r>
              <a:rPr lang="en-US" altLang="zh-TW" sz="3200" dirty="0" smtClean="0"/>
              <a:t>have jumped over </a:t>
            </a:r>
            <a:r>
              <a:rPr lang="en-US" altLang="zh-TW" sz="3200" dirty="0" smtClean="0">
                <a:solidFill>
                  <a:srgbClr val="FF0000"/>
                </a:solidFill>
              </a:rPr>
              <a:t>24 </a:t>
            </a:r>
            <a:r>
              <a:rPr lang="en-US" altLang="zh-TW" sz="3200" dirty="0" smtClean="0"/>
              <a:t>units</a:t>
            </a:r>
            <a:r>
              <a:rPr lang="en-US" altLang="zh-TW" sz="3200" dirty="0"/>
              <a:t>? </a:t>
            </a:r>
            <a:endParaRPr lang="en-US" altLang="zh-TW" sz="3200" dirty="0" smtClean="0"/>
          </a:p>
          <a:p>
            <a:r>
              <a:rPr lang="en-US" altLang="zh-TW" sz="3200" dirty="0"/>
              <a:t>Because </a:t>
            </a:r>
            <a:r>
              <a:rPr lang="en-US" altLang="zh-TW" sz="3200" dirty="0" smtClean="0">
                <a:solidFill>
                  <a:srgbClr val="FF0000"/>
                </a:solidFill>
              </a:rPr>
              <a:t>24 </a:t>
            </a:r>
            <a:r>
              <a:rPr lang="en-US" altLang="zh-TW" sz="3200" dirty="0" smtClean="0"/>
              <a:t>is </a:t>
            </a:r>
            <a:r>
              <a:rPr lang="en-US" altLang="zh-TW" sz="3200" dirty="0"/>
              <a:t>a multiple of 4, so frog has </a:t>
            </a:r>
            <a:r>
              <a:rPr lang="en-US" altLang="zh-TW" sz="3200" dirty="0" smtClean="0"/>
              <a:t>jumped over 24 units</a:t>
            </a:r>
          </a:p>
          <a:p>
            <a:r>
              <a:rPr lang="en-US" altLang="zh-TW" sz="3200" dirty="0"/>
              <a:t>Because </a:t>
            </a:r>
            <a:r>
              <a:rPr lang="en-US" altLang="zh-TW" sz="3200" dirty="0" smtClean="0">
                <a:solidFill>
                  <a:srgbClr val="FF0000"/>
                </a:solidFill>
              </a:rPr>
              <a:t>24 </a:t>
            </a:r>
            <a:r>
              <a:rPr lang="en-US" altLang="zh-TW" sz="3200" dirty="0" smtClean="0"/>
              <a:t>is also a </a:t>
            </a:r>
            <a:r>
              <a:rPr lang="en-US" altLang="zh-TW" sz="3200" dirty="0"/>
              <a:t>multiple of </a:t>
            </a:r>
            <a:r>
              <a:rPr lang="en-US" altLang="zh-TW" sz="3200" dirty="0" smtClean="0"/>
              <a:t>6, </a:t>
            </a:r>
            <a:r>
              <a:rPr lang="en-US" altLang="zh-TW" sz="3200" dirty="0"/>
              <a:t>so </a:t>
            </a:r>
            <a:r>
              <a:rPr lang="en-US" altLang="zh-TW" sz="3200" dirty="0" smtClean="0"/>
              <a:t>rabbit has also jumped over 24 units</a:t>
            </a:r>
            <a:endParaRPr lang="en-US" altLang="zh-TW" sz="3200" dirty="0"/>
          </a:p>
          <a:p>
            <a:r>
              <a:rPr lang="en-US" altLang="zh-TW" sz="4800" dirty="0" smtClean="0">
                <a:solidFill>
                  <a:srgbClr val="FF0000"/>
                </a:solidFill>
              </a:rPr>
              <a:t>24 </a:t>
            </a:r>
            <a:r>
              <a:rPr lang="en-US" altLang="zh-TW" sz="4800" dirty="0" smtClean="0"/>
              <a:t>is </a:t>
            </a:r>
            <a:r>
              <a:rPr lang="en-US" altLang="zh-TW" sz="4800" dirty="0"/>
              <a:t>a </a:t>
            </a:r>
            <a:r>
              <a:rPr lang="en-US" altLang="zh-TW" sz="6600" dirty="0">
                <a:solidFill>
                  <a:srgbClr val="FF0000"/>
                </a:solidFill>
              </a:rPr>
              <a:t>common</a:t>
            </a:r>
            <a:r>
              <a:rPr lang="en-US" altLang="zh-TW" sz="6600" dirty="0">
                <a:solidFill>
                  <a:schemeClr val="tx1"/>
                </a:solidFill>
              </a:rPr>
              <a:t> multiple </a:t>
            </a:r>
            <a:r>
              <a:rPr lang="en-US" altLang="zh-TW" sz="6600" dirty="0" smtClean="0"/>
              <a:t/>
            </a:r>
            <a:br>
              <a:rPr lang="en-US" altLang="zh-TW" sz="6600" dirty="0" smtClean="0"/>
            </a:br>
            <a:r>
              <a:rPr lang="en-US" altLang="zh-TW" sz="6600" dirty="0" smtClean="0"/>
              <a:t>of </a:t>
            </a:r>
            <a:r>
              <a:rPr lang="en-US" altLang="zh-TW" sz="6600" dirty="0"/>
              <a:t>4 and 6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9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Read the numbers again.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6" y="1270000"/>
            <a:ext cx="12191984" cy="25573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2525" y="5207385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ea typeface="微軟正黑體" charset="-120"/>
              </a:rPr>
              <a:t>Rabbit: </a:t>
            </a:r>
            <a:r>
              <a:rPr lang="en-US" altLang="zh-TW" sz="3600" dirty="0" smtClean="0"/>
              <a:t>6,</a:t>
            </a:r>
            <a:r>
              <a:rPr lang="zh-TW" altLang="en-US" sz="3600" dirty="0" smtClean="0"/>
              <a:t> </a:t>
            </a:r>
            <a:r>
              <a:rPr lang="en-US" altLang="zh-TW" sz="3600" dirty="0" smtClean="0">
                <a:solidFill>
                  <a:srgbClr val="FF0000"/>
                </a:solidFill>
              </a:rPr>
              <a:t>12</a:t>
            </a:r>
            <a:r>
              <a:rPr lang="en-US" altLang="zh-TW" sz="3600" dirty="0" smtClean="0"/>
              <a:t>,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18,</a:t>
            </a:r>
            <a:r>
              <a:rPr lang="zh-TW" altLang="en-US" sz="3600" dirty="0" smtClean="0"/>
              <a:t> </a:t>
            </a:r>
            <a:r>
              <a:rPr lang="en-US" altLang="zh-TW" sz="3600" dirty="0" smtClean="0">
                <a:solidFill>
                  <a:srgbClr val="FF0000"/>
                </a:solidFill>
              </a:rPr>
              <a:t>24</a:t>
            </a:r>
            <a:r>
              <a:rPr lang="en-US" altLang="zh-TW" sz="3600" dirty="0" smtClean="0"/>
              <a:t>,</a:t>
            </a:r>
            <a:r>
              <a:rPr lang="zh-TW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zh-TW" sz="3600" dirty="0" smtClean="0"/>
              <a:t>30,</a:t>
            </a:r>
            <a:r>
              <a:rPr lang="zh-TW" altLang="en-US" sz="3600" dirty="0" smtClean="0"/>
              <a:t> </a:t>
            </a:r>
            <a:r>
              <a:rPr lang="en-US" altLang="zh-TW" sz="3600" dirty="0" smtClean="0">
                <a:solidFill>
                  <a:srgbClr val="FF0000"/>
                </a:solidFill>
              </a:rPr>
              <a:t>36</a:t>
            </a:r>
            <a:r>
              <a:rPr lang="en-US" altLang="zh-TW" sz="3600" dirty="0"/>
              <a:t> </a:t>
            </a:r>
            <a:r>
              <a:rPr lang="mr-IN" altLang="zh-TW" sz="3600" dirty="0"/>
              <a:t>…</a:t>
            </a:r>
            <a:r>
              <a:rPr lang="en-US" altLang="zh-TW" sz="3600" dirty="0"/>
              <a:t> </a:t>
            </a:r>
            <a:r>
              <a:rPr lang="zh-TW" altLang="en-US" sz="3600" dirty="0" smtClean="0"/>
              <a:t>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76759" y="4529467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Frog: 4, 8, </a:t>
            </a:r>
            <a:r>
              <a:rPr lang="en-US" altLang="zh-TW" sz="3600" dirty="0" smtClean="0">
                <a:solidFill>
                  <a:srgbClr val="FF0000"/>
                </a:solidFill>
              </a:rPr>
              <a:t>12</a:t>
            </a:r>
            <a:r>
              <a:rPr lang="en-US" altLang="zh-TW" sz="3600" dirty="0" smtClean="0"/>
              <a:t>, 16, 20, </a:t>
            </a:r>
            <a:r>
              <a:rPr lang="en-US" altLang="zh-TW" sz="3600" dirty="0" smtClean="0">
                <a:solidFill>
                  <a:srgbClr val="FF0000"/>
                </a:solidFill>
              </a:rPr>
              <a:t>24</a:t>
            </a:r>
            <a:r>
              <a:rPr lang="en-US" altLang="zh-TW" sz="3600" dirty="0" smtClean="0"/>
              <a:t>, 28, 32, </a:t>
            </a:r>
            <a:r>
              <a:rPr lang="en-US" altLang="zh-TW" sz="3600" dirty="0" smtClean="0">
                <a:solidFill>
                  <a:srgbClr val="FF0000"/>
                </a:solidFill>
              </a:rPr>
              <a:t>36</a:t>
            </a:r>
            <a:r>
              <a:rPr lang="en-US" altLang="zh-TW" sz="3600" dirty="0" smtClean="0"/>
              <a:t>, 40, </a:t>
            </a:r>
            <a:r>
              <a:rPr lang="en-US" altLang="zh-TW" sz="3600" dirty="0"/>
              <a:t>44 </a:t>
            </a:r>
            <a:r>
              <a:rPr lang="mr-IN" altLang="zh-TW" sz="3600" dirty="0"/>
              <a:t>…</a:t>
            </a:r>
            <a:r>
              <a:rPr lang="en-US" altLang="zh-TW" sz="3600" dirty="0"/>
              <a:t>  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8650248" y="3524604"/>
            <a:ext cx="586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36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8896447" y="3114702"/>
            <a:ext cx="0" cy="40990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69532" y="6019869"/>
            <a:ext cx="1055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When is next?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401893" y="1645547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60" y="1661574"/>
            <a:ext cx="357767" cy="3328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337" y="1661574"/>
            <a:ext cx="357767" cy="3328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619" y="1661574"/>
            <a:ext cx="357767" cy="3328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07" y="1661574"/>
            <a:ext cx="357767" cy="3328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36" y="1661574"/>
            <a:ext cx="357767" cy="3328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19" y="1661574"/>
            <a:ext cx="357767" cy="3328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48" y="1661574"/>
            <a:ext cx="357767" cy="3328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83" y="1661574"/>
            <a:ext cx="357767" cy="3328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5" y="1661574"/>
            <a:ext cx="357767" cy="33280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2" y="1661574"/>
            <a:ext cx="357767" cy="3328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30" y="1661574"/>
            <a:ext cx="357767" cy="33280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58072" y="3483503"/>
            <a:ext cx="89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smtClean="0"/>
              <a:t>Start</a:t>
            </a:r>
            <a:endParaRPr lang="en-US" sz="24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346" y="2380303"/>
            <a:ext cx="417194" cy="45650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92" y="2380303"/>
            <a:ext cx="417194" cy="45650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38" y="2380303"/>
            <a:ext cx="417194" cy="45650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284" y="2380303"/>
            <a:ext cx="417194" cy="45650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377" y="2380303"/>
            <a:ext cx="417194" cy="4565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746" y="2380303"/>
            <a:ext cx="417194" cy="45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1" r="57548"/>
          <a:stretch/>
        </p:blipFill>
        <p:spPr>
          <a:xfrm>
            <a:off x="1237128" y="1930400"/>
            <a:ext cx="4155143" cy="255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Frog and Rabbit Jump!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ircular Arrow 5"/>
          <p:cNvSpPr/>
          <p:nvPr/>
        </p:nvSpPr>
        <p:spPr>
          <a:xfrm>
            <a:off x="1289207" y="1709156"/>
            <a:ext cx="1091986" cy="1036873"/>
          </a:xfrm>
          <a:prstGeom prst="circularArrow">
            <a:avLst>
              <a:gd name="adj1" fmla="val 12500"/>
              <a:gd name="adj2" fmla="val 815462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ircular Arrow 13"/>
          <p:cNvSpPr/>
          <p:nvPr/>
        </p:nvSpPr>
        <p:spPr>
          <a:xfrm>
            <a:off x="1262313" y="2731134"/>
            <a:ext cx="1548122" cy="1036873"/>
          </a:xfrm>
          <a:prstGeom prst="circularArrow">
            <a:avLst>
              <a:gd name="adj1" fmla="val 12114"/>
              <a:gd name="adj2" fmla="val 660009"/>
              <a:gd name="adj3" fmla="val 20838414"/>
              <a:gd name="adj4" fmla="val 10800000"/>
              <a:gd name="adj5" fmla="val 15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20982" y="1582559"/>
            <a:ext cx="5679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/>
              <a:t>(Jump over </a:t>
            </a:r>
            <a:r>
              <a:rPr lang="en-US" altLang="zh-TW" sz="3200" dirty="0"/>
              <a:t>4 </a:t>
            </a:r>
            <a:r>
              <a:rPr lang="en-US" altLang="zh-TW" sz="3200" dirty="0" smtClean="0"/>
              <a:t>units </a:t>
            </a:r>
            <a:r>
              <a:rPr lang="en-US" altLang="zh-TW" sz="3200" dirty="0"/>
              <a:t>each time)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990829" y="4503650"/>
            <a:ext cx="61327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If the frog jumps 2 times and the rabbit jumps 1 time,</a:t>
            </a:r>
          </a:p>
          <a:p>
            <a:r>
              <a:rPr lang="en-US" altLang="zh-TW" sz="3200" dirty="0" smtClean="0"/>
              <a:t>Frog jumps over 8 units,</a:t>
            </a:r>
          </a:p>
          <a:p>
            <a:r>
              <a:rPr lang="en-US" sz="3200" dirty="0" smtClean="0"/>
              <a:t>Rabbit jumps over 6 units.</a:t>
            </a:r>
            <a:endParaRPr lang="en-US" sz="3200" dirty="0"/>
          </a:p>
        </p:txBody>
      </p:sp>
      <p:sp>
        <p:nvSpPr>
          <p:cNvPr id="20" name="Circular Arrow 19"/>
          <p:cNvSpPr/>
          <p:nvPr/>
        </p:nvSpPr>
        <p:spPr>
          <a:xfrm>
            <a:off x="2109477" y="1709156"/>
            <a:ext cx="1091986" cy="1036873"/>
          </a:xfrm>
          <a:prstGeom prst="circularArrow">
            <a:avLst>
              <a:gd name="adj1" fmla="val 12500"/>
              <a:gd name="adj2" fmla="val 815462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571" y="2353235"/>
            <a:ext cx="357767" cy="3328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346" y="3282980"/>
            <a:ext cx="417194" cy="456504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1401893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685122" y="2806580"/>
            <a:ext cx="5679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/>
              <a:t>(Jump over </a:t>
            </a:r>
            <a:r>
              <a:rPr lang="en-US" altLang="zh-TW" sz="3200" dirty="0"/>
              <a:t>6 </a:t>
            </a:r>
            <a:r>
              <a:rPr lang="en-US" altLang="zh-TW" sz="3200" dirty="0" smtClean="0"/>
              <a:t>units </a:t>
            </a:r>
            <a:r>
              <a:rPr lang="en-US" altLang="zh-TW" sz="3200" dirty="0"/>
              <a:t>each time)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958072" y="4159364"/>
            <a:ext cx="89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smtClean="0"/>
              <a:t>Start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096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3100" y="2112235"/>
            <a:ext cx="10553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Multiples of </a:t>
            </a:r>
            <a:r>
              <a:rPr lang="en-US" altLang="zh-TW" sz="3200" dirty="0" smtClean="0"/>
              <a:t>6: </a:t>
            </a:r>
            <a:r>
              <a:rPr lang="en-US" altLang="zh-TW" sz="3200" dirty="0"/>
              <a:t>6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12,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18,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24,</a:t>
            </a:r>
            <a:r>
              <a:rPr lang="zh-TW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zh-TW" sz="3200" dirty="0" smtClean="0"/>
              <a:t>30,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36, </a:t>
            </a:r>
            <a:r>
              <a:rPr lang="en-US" altLang="zh-TW" sz="3200" dirty="0" smtClean="0"/>
              <a:t>42 </a:t>
            </a:r>
            <a:r>
              <a:rPr lang="mr-IN" altLang="zh-TW" sz="3200" dirty="0" smtClean="0"/>
              <a:t>…</a:t>
            </a:r>
            <a:r>
              <a:rPr lang="zh-TW" altLang="en-US" sz="3200" dirty="0" smtClean="0"/>
              <a:t>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77334" y="1434317"/>
            <a:ext cx="11010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Multiples of 4: 4, 8, 12, 16, 20, 24, 28, 32, 36, 40, </a:t>
            </a:r>
            <a:r>
              <a:rPr lang="en-US" altLang="zh-TW" sz="3200" dirty="0" smtClean="0"/>
              <a:t>44 </a:t>
            </a:r>
            <a:r>
              <a:rPr lang="mr-IN" altLang="zh-TW" sz="3200" dirty="0"/>
              <a:t>…</a:t>
            </a:r>
            <a:r>
              <a:rPr lang="en-US" altLang="zh-TW" sz="3200" dirty="0"/>
              <a:t>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150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100" y="3084990"/>
            <a:ext cx="10214386" cy="28117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12, 24, 36</a:t>
            </a:r>
            <a:r>
              <a:rPr lang="en-US" sz="3600" dirty="0"/>
              <a:t> </a:t>
            </a:r>
            <a:r>
              <a:rPr lang="en-US" sz="3600" dirty="0" smtClean="0"/>
              <a:t>are both multiples of 4,</a:t>
            </a:r>
            <a:r>
              <a:rPr lang="en-US" altLang="zh-TW" sz="3600" dirty="0" smtClean="0"/>
              <a:t> and multiples of 6</a:t>
            </a:r>
          </a:p>
          <a:p>
            <a:pPr>
              <a:lnSpc>
                <a:spcPct val="150000"/>
              </a:lnSpc>
            </a:pPr>
            <a:r>
              <a:rPr lang="en-US" altLang="zh-TW" sz="3600" dirty="0" smtClean="0"/>
              <a:t>So, the common multiples of 4 and 6 are</a:t>
            </a:r>
          </a:p>
          <a:p>
            <a:pPr>
              <a:lnSpc>
                <a:spcPct val="150000"/>
              </a:lnSpc>
            </a:pPr>
            <a:r>
              <a:rPr lang="en-US" altLang="zh-TW" sz="3600" dirty="0" smtClean="0"/>
              <a:t>12, 24, 36, </a:t>
            </a:r>
            <a:r>
              <a:rPr lang="mr-IN" altLang="zh-TW" sz="3600" dirty="0" smtClean="0"/>
              <a:t>…</a:t>
            </a:r>
            <a:endParaRPr lang="en-US" altLang="zh-TW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3100" y="2112235"/>
            <a:ext cx="10553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Multiples of </a:t>
            </a:r>
            <a:r>
              <a:rPr lang="en-US" altLang="zh-TW" sz="3200" dirty="0" smtClean="0"/>
              <a:t>6: </a:t>
            </a:r>
            <a:r>
              <a:rPr lang="en-US" altLang="zh-TW" sz="3200" dirty="0"/>
              <a:t>6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 </a:t>
            </a:r>
            <a:r>
              <a:rPr lang="en-US" altLang="zh-TW" sz="3200" dirty="0" smtClean="0">
                <a:solidFill>
                  <a:srgbClr val="FF0000"/>
                </a:solidFill>
              </a:rPr>
              <a:t>12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18,</a:t>
            </a:r>
            <a:r>
              <a:rPr lang="zh-TW" altLang="en-US" sz="3200" dirty="0" smtClean="0"/>
              <a:t> </a:t>
            </a:r>
            <a:r>
              <a:rPr lang="en-US" altLang="zh-TW" sz="3200" dirty="0" smtClean="0">
                <a:solidFill>
                  <a:srgbClr val="FF0000"/>
                </a:solidFill>
              </a:rPr>
              <a:t>24</a:t>
            </a:r>
            <a:r>
              <a:rPr lang="en-US" altLang="zh-TW" sz="3200" dirty="0" smtClean="0"/>
              <a:t>,</a:t>
            </a:r>
            <a:r>
              <a:rPr lang="zh-TW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zh-TW" sz="3200" dirty="0" smtClean="0"/>
              <a:t>30,</a:t>
            </a:r>
            <a:r>
              <a:rPr lang="zh-TW" altLang="en-US" sz="3200" dirty="0" smtClean="0"/>
              <a:t> </a:t>
            </a:r>
            <a:r>
              <a:rPr lang="en-US" altLang="zh-TW" sz="3200" dirty="0" smtClean="0">
                <a:solidFill>
                  <a:srgbClr val="FF0000"/>
                </a:solidFill>
              </a:rPr>
              <a:t>36</a:t>
            </a:r>
            <a:r>
              <a:rPr lang="en-US" altLang="zh-TW" sz="3200" dirty="0" smtClean="0"/>
              <a:t>, </a:t>
            </a:r>
            <a:r>
              <a:rPr lang="en-US" altLang="zh-TW" sz="3200" dirty="0" smtClean="0"/>
              <a:t>42 </a:t>
            </a:r>
            <a:r>
              <a:rPr lang="mr-IN" altLang="zh-TW" sz="3200" dirty="0" smtClean="0"/>
              <a:t>…</a:t>
            </a:r>
            <a:r>
              <a:rPr lang="zh-TW" altLang="en-US" sz="3200" dirty="0" smtClean="0"/>
              <a:t>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77334" y="1434317"/>
            <a:ext cx="11010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Multiples of 4: 4</a:t>
            </a:r>
            <a:r>
              <a:rPr lang="en-US" altLang="zh-TW" sz="3200" dirty="0" smtClean="0"/>
              <a:t>, 8, </a:t>
            </a:r>
            <a:r>
              <a:rPr lang="en-US" altLang="zh-TW" sz="3200" dirty="0" smtClean="0">
                <a:solidFill>
                  <a:srgbClr val="FF0000"/>
                </a:solidFill>
              </a:rPr>
              <a:t>12</a:t>
            </a:r>
            <a:r>
              <a:rPr lang="en-US" altLang="zh-TW" sz="3200" dirty="0" smtClean="0"/>
              <a:t>, 16, 20, </a:t>
            </a:r>
            <a:r>
              <a:rPr lang="en-US" altLang="zh-TW" sz="3200" dirty="0" smtClean="0">
                <a:solidFill>
                  <a:srgbClr val="FF0000"/>
                </a:solidFill>
              </a:rPr>
              <a:t>24</a:t>
            </a:r>
            <a:r>
              <a:rPr lang="en-US" altLang="zh-TW" sz="3200" dirty="0" smtClean="0"/>
              <a:t>, 28, 32, </a:t>
            </a:r>
            <a:r>
              <a:rPr lang="en-US" altLang="zh-TW" sz="3200" dirty="0" smtClean="0">
                <a:solidFill>
                  <a:srgbClr val="FF0000"/>
                </a:solidFill>
              </a:rPr>
              <a:t>36</a:t>
            </a:r>
            <a:r>
              <a:rPr lang="en-US" altLang="zh-TW" sz="3200" dirty="0" smtClean="0"/>
              <a:t>, 40, </a:t>
            </a:r>
            <a:r>
              <a:rPr lang="en-US" altLang="zh-TW" sz="3200" dirty="0"/>
              <a:t>44 </a:t>
            </a:r>
            <a:r>
              <a:rPr lang="mr-IN" altLang="zh-TW" sz="3200" dirty="0"/>
              <a:t>…</a:t>
            </a:r>
            <a:r>
              <a:rPr lang="en-US" altLang="zh-TW" sz="3200" dirty="0"/>
              <a:t>  </a:t>
            </a:r>
            <a:endParaRPr lang="en-US" sz="3200" dirty="0"/>
          </a:p>
        </p:txBody>
      </p:sp>
      <p:sp>
        <p:nvSpPr>
          <p:cNvPr id="7" name="Cloud 6"/>
          <p:cNvSpPr/>
          <p:nvPr/>
        </p:nvSpPr>
        <p:spPr>
          <a:xfrm>
            <a:off x="8631555" y="3697792"/>
            <a:ext cx="2801815" cy="14653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smtClean="0"/>
              <a:t>Meaning?</a:t>
            </a:r>
            <a:endParaRPr lang="en-US" sz="3200" dirty="0"/>
          </a:p>
        </p:txBody>
      </p:sp>
      <p:cxnSp>
        <p:nvCxnSpPr>
          <p:cNvPr id="8" name="Curved Connector 7"/>
          <p:cNvCxnSpPr>
            <a:stCxn id="7" idx="2"/>
            <a:endCxn id="12" idx="7"/>
          </p:cNvCxnSpPr>
          <p:nvPr/>
        </p:nvCxnSpPr>
        <p:spPr>
          <a:xfrm rot="10800000" flipV="1">
            <a:off x="4206122" y="4430485"/>
            <a:ext cx="4434125" cy="1582870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293629" y="5900966"/>
            <a:ext cx="1069051" cy="7674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8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7334" y="2934742"/>
            <a:ext cx="10553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Multiples of </a:t>
            </a:r>
            <a:r>
              <a:rPr lang="en-US" altLang="zh-TW" sz="2800" dirty="0" smtClean="0"/>
              <a:t>6: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77334" y="1434317"/>
            <a:ext cx="1101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Multiples of 4: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211888" y="143431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000000"/>
                </a:solidFill>
                <a:latin typeface="Menlo" charset="0"/>
              </a:rPr>
              <a:t>4, 8,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12,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16, 20,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24,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28, 32,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36,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40, 44,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48,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52, 56,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60,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64, 68,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72,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76, 80,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84,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88, 92,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96,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100, 104,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108,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112, 116,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120,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124, 128,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132,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136, 140,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144,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148, 152,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156,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160, 164,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168,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172, 176,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180,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184, 188,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192,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196, 200,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204,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208, 212,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216,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220, 224,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228,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232, 236,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240,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244, 248,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252,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256, 260,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264,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268, 272,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276,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280, 284,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288,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292, 296, </a:t>
            </a:r>
            <a:r>
              <a:rPr lang="cs-CZ" sz="1200" dirty="0" smtClean="0">
                <a:solidFill>
                  <a:srgbClr val="C33720"/>
                </a:solidFill>
                <a:latin typeface="Menlo" charset="0"/>
              </a:rPr>
              <a:t>300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 </a:t>
            </a:r>
            <a:r>
              <a:rPr lang="cs-CZ" sz="1200" dirty="0" smtClean="0">
                <a:solidFill>
                  <a:srgbClr val="000000"/>
                </a:solidFill>
                <a:latin typeface="Menlo" charset="0"/>
              </a:rPr>
              <a:t>...</a:t>
            </a:r>
            <a:endParaRPr lang="cs-CZ" sz="1200" dirty="0">
              <a:solidFill>
                <a:srgbClr val="000000"/>
              </a:solidFill>
              <a:effectLst/>
              <a:latin typeface="Menlo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11888" y="29341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000000"/>
                </a:solidFill>
                <a:latin typeface="Menlo" charset="0"/>
              </a:rPr>
              <a:t>6,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12,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18,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24,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30,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36,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42,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48,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54,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60,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66,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72,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78,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84,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90,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96,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102,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108,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114,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120,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126,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132,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138,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144,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150,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156,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162,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168,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174,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180,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186,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192,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198,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204,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210,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216,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222,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228,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234,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240,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246,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252,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258,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264,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270,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276,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282,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288,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294, </a:t>
            </a:r>
            <a:r>
              <a:rPr lang="cs-CZ" sz="1200" dirty="0" smtClean="0">
                <a:solidFill>
                  <a:srgbClr val="C33720"/>
                </a:solidFill>
                <a:latin typeface="Menlo" charset="0"/>
              </a:rPr>
              <a:t>300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 </a:t>
            </a:r>
            <a:r>
              <a:rPr lang="cs-CZ" sz="1200" dirty="0" smtClean="0">
                <a:solidFill>
                  <a:srgbClr val="000000"/>
                </a:solidFill>
                <a:latin typeface="Menlo" charset="0"/>
              </a:rPr>
              <a:t>...</a:t>
            </a:r>
            <a:endParaRPr lang="cs-CZ" sz="1200" dirty="0">
              <a:solidFill>
                <a:srgbClr val="C33720"/>
              </a:solidFill>
              <a:effectLst/>
              <a:latin typeface="Menlo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710" y="4434619"/>
            <a:ext cx="10553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Common multiples: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3865031" y="446163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C33720"/>
                </a:solidFill>
                <a:latin typeface="Menlo" charset="0"/>
              </a:rPr>
              <a:t>12, 24, 36, 48, 60, 72, 84, 96, 108, 120, 132, 144, 156, 168, 180, 192, 204, 216, 228, 240, 252, 264, 276, 288, </a:t>
            </a:r>
            <a:r>
              <a:rPr lang="cs-CZ" sz="1200" dirty="0" smtClean="0">
                <a:solidFill>
                  <a:srgbClr val="C33720"/>
                </a:solidFill>
                <a:latin typeface="Menlo" charset="0"/>
              </a:rPr>
              <a:t>300 </a:t>
            </a:r>
            <a:r>
              <a:rPr lang="cs-CZ" sz="1200" dirty="0">
                <a:solidFill>
                  <a:srgbClr val="000000"/>
                </a:solidFill>
                <a:latin typeface="Menlo" charset="0"/>
              </a:rPr>
              <a:t>... </a:t>
            </a:r>
            <a:r>
              <a:rPr lang="cs-CZ" sz="1200" dirty="0">
                <a:solidFill>
                  <a:srgbClr val="C33720"/>
                </a:solidFill>
                <a:latin typeface="Menlo" charset="0"/>
              </a:rPr>
              <a:t> </a:t>
            </a:r>
            <a:endParaRPr lang="cs-CZ" sz="1200" dirty="0">
              <a:solidFill>
                <a:srgbClr val="C33720"/>
              </a:solidFill>
              <a:effectLst/>
              <a:latin typeface="Menl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28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100" y="1447405"/>
            <a:ext cx="10573614" cy="438105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TW" sz="3200" dirty="0" smtClean="0"/>
              <a:t>There are many many common multiples of 4 and 6.</a:t>
            </a:r>
          </a:p>
          <a:p>
            <a:pPr>
              <a:lnSpc>
                <a:spcPct val="150000"/>
              </a:lnSpc>
            </a:pPr>
            <a:r>
              <a:rPr lang="en-US" altLang="zh-TW" sz="3200" dirty="0" smtClean="0"/>
              <a:t>You can’t find the highest, only the lowest.</a:t>
            </a:r>
          </a:p>
          <a:p>
            <a:pPr>
              <a:lnSpc>
                <a:spcPct val="150000"/>
              </a:lnSpc>
            </a:pPr>
            <a:r>
              <a:rPr lang="en-US" altLang="zh-TW" sz="3200" dirty="0" smtClean="0"/>
              <a:t>The lowest one is     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97853" y="4143878"/>
            <a:ext cx="9597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The lowest common multiple (L.C.M.) of 4 and </a:t>
            </a:r>
            <a:r>
              <a:rPr lang="en-US" altLang="zh-TW" sz="4800" dirty="0" smtClean="0"/>
              <a:t>6 is </a:t>
            </a:r>
            <a:r>
              <a:rPr lang="en-US" altLang="zh-TW" sz="9600" dirty="0" smtClean="0"/>
              <a:t>12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4371410" y="3285046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3600" dirty="0">
                <a:solidFill>
                  <a:srgbClr val="000000"/>
                </a:solidFill>
                <a:latin typeface="Helvetica Neue" charset="0"/>
              </a:rPr>
              <a:t>12</a:t>
            </a:r>
            <a:endParaRPr lang="is-IS" sz="3600" dirty="0">
              <a:solidFill>
                <a:srgbClr val="000000"/>
              </a:solidFill>
              <a:effectLst/>
              <a:latin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69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HK" dirty="0" smtClean="0"/>
              <a:t>The End</a:t>
            </a:r>
            <a:endParaRPr lang="zh-HK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01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5314987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968208" cy="1320800"/>
          </a:xfrm>
        </p:spPr>
        <p:txBody>
          <a:bodyPr/>
          <a:lstStyle/>
          <a:p>
            <a:r>
              <a:rPr lang="en-US" dirty="0" smtClean="0"/>
              <a:t>Will they reach the same line?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700" y="2353235"/>
            <a:ext cx="357767" cy="332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441" y="3282980"/>
            <a:ext cx="417194" cy="45650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401893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ircular Arrow 7"/>
          <p:cNvSpPr/>
          <p:nvPr/>
        </p:nvSpPr>
        <p:spPr>
          <a:xfrm>
            <a:off x="1289207" y="1709156"/>
            <a:ext cx="1091986" cy="1036873"/>
          </a:xfrm>
          <a:prstGeom prst="circularArrow">
            <a:avLst>
              <a:gd name="adj1" fmla="val 12500"/>
              <a:gd name="adj2" fmla="val 815462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ircular Arrow 8"/>
          <p:cNvSpPr/>
          <p:nvPr/>
        </p:nvSpPr>
        <p:spPr>
          <a:xfrm>
            <a:off x="1262313" y="2731134"/>
            <a:ext cx="1548122" cy="1036873"/>
          </a:xfrm>
          <a:prstGeom prst="circularArrow">
            <a:avLst>
              <a:gd name="adj1" fmla="val 12114"/>
              <a:gd name="adj2" fmla="val 660009"/>
              <a:gd name="adj3" fmla="val 20838414"/>
              <a:gd name="adj4" fmla="val 10800000"/>
              <a:gd name="adj5" fmla="val 15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8087" y="1858260"/>
            <a:ext cx="130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 smtClean="0"/>
              <a:t>…</a:t>
            </a:r>
            <a:r>
              <a:rPr lang="en-US" dirty="0" smtClean="0"/>
              <a:t> 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59409" y="2913648"/>
            <a:ext cx="130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 smtClean="0"/>
              <a:t>…</a:t>
            </a:r>
            <a:r>
              <a:rPr lang="en-US" dirty="0" smtClean="0"/>
              <a:t> 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58072" y="4159364"/>
            <a:ext cx="89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smtClean="0"/>
              <a:t>Start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749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1" r="57548"/>
          <a:stretch/>
        </p:blipFill>
        <p:spPr>
          <a:xfrm>
            <a:off x="1237128" y="1930400"/>
            <a:ext cx="4155143" cy="255734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401893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Frog jumps (4 units each time)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Circular Arrow 8"/>
          <p:cNvSpPr/>
          <p:nvPr/>
        </p:nvSpPr>
        <p:spPr>
          <a:xfrm>
            <a:off x="1289207" y="1709156"/>
            <a:ext cx="1091986" cy="1036873"/>
          </a:xfrm>
          <a:prstGeom prst="circularArrow">
            <a:avLst>
              <a:gd name="adj1" fmla="val 12500"/>
              <a:gd name="adj2" fmla="val 815462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265" y="2356492"/>
            <a:ext cx="357767" cy="3328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8072" y="4159364"/>
            <a:ext cx="89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smtClean="0"/>
              <a:t>Start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941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023 L 0.01836 -0.07523 C 0.02214 -0.09189 0.02787 -0.10046 0.03412 -0.10046 C 0.04102 -0.10046 0.04649 -0.09189 0.05026 -0.07523 L 0.06914 -0.0002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Frog jumps (4 units each time)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9"/>
          <a:stretch/>
        </p:blipFill>
        <p:spPr>
          <a:xfrm>
            <a:off x="216569" y="1930400"/>
            <a:ext cx="5162255" cy="255734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229359" y="4222378"/>
            <a:ext cx="0" cy="7799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32102" y="5752913"/>
            <a:ext cx="808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Frog: 4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1120475" y="5077564"/>
            <a:ext cx="3504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jumps over </a:t>
            </a:r>
            <a:r>
              <a:rPr lang="en-US" sz="2800" dirty="0" smtClean="0"/>
              <a:t>4 units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01893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ircular Arrow 17"/>
          <p:cNvSpPr/>
          <p:nvPr/>
        </p:nvSpPr>
        <p:spPr>
          <a:xfrm>
            <a:off x="2136372" y="1709156"/>
            <a:ext cx="1091986" cy="1036873"/>
          </a:xfrm>
          <a:prstGeom prst="circularArrow">
            <a:avLst>
              <a:gd name="adj1" fmla="val 12500"/>
              <a:gd name="adj2" fmla="val 815462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30" y="2353235"/>
            <a:ext cx="357767" cy="3328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8072" y="4159364"/>
            <a:ext cx="89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smtClean="0"/>
              <a:t>Start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842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Frog jumps (4 units each time)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39"/>
          <a:stretch/>
        </p:blipFill>
        <p:spPr>
          <a:xfrm>
            <a:off x="216570" y="1930400"/>
            <a:ext cx="5152599" cy="25573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6109" y="4454521"/>
            <a:ext cx="3402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 smtClean="0"/>
              <a:t>And then?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876759" y="5633054"/>
            <a:ext cx="808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Frog: 4, </a:t>
            </a:r>
            <a:r>
              <a:rPr lang="en-US" altLang="zh-TW" sz="3600" dirty="0" smtClean="0"/>
              <a:t>8 </a:t>
            </a:r>
            <a:endParaRPr lang="en-US" sz="36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096463" y="4222378"/>
            <a:ext cx="0" cy="7799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401893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ircular Arrow 20"/>
          <p:cNvSpPr/>
          <p:nvPr/>
        </p:nvSpPr>
        <p:spPr>
          <a:xfrm>
            <a:off x="2996984" y="1709156"/>
            <a:ext cx="1091986" cy="1036873"/>
          </a:xfrm>
          <a:prstGeom prst="circularArrow">
            <a:avLst>
              <a:gd name="adj1" fmla="val 12500"/>
              <a:gd name="adj2" fmla="val 815462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2" y="2353235"/>
            <a:ext cx="357767" cy="3328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30" y="2353235"/>
            <a:ext cx="357767" cy="3328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58072" y="4159364"/>
            <a:ext cx="89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smtClean="0"/>
              <a:t>Start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518040" y="5077564"/>
            <a:ext cx="3504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jumps over 8</a:t>
            </a:r>
            <a:r>
              <a:rPr lang="en-US" sz="2800" dirty="0" smtClean="0"/>
              <a:t> units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502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Frog jumps (4 units each time)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39"/>
          <a:stretch/>
        </p:blipFill>
        <p:spPr>
          <a:xfrm>
            <a:off x="216570" y="1930400"/>
            <a:ext cx="5152599" cy="25573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6109" y="4454521"/>
            <a:ext cx="3402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 smtClean="0"/>
              <a:t>And then?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876759" y="5633054"/>
            <a:ext cx="808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Frog: 4, 8, </a:t>
            </a:r>
            <a:r>
              <a:rPr lang="en-US" altLang="zh-TW" sz="3600" dirty="0" smtClean="0"/>
              <a:t>12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01893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ircular Arrow 8"/>
          <p:cNvSpPr/>
          <p:nvPr/>
        </p:nvSpPr>
        <p:spPr>
          <a:xfrm>
            <a:off x="3803807" y="1709156"/>
            <a:ext cx="1091986" cy="1036873"/>
          </a:xfrm>
          <a:prstGeom prst="circularArrow">
            <a:avLst>
              <a:gd name="adj1" fmla="val 12500"/>
              <a:gd name="adj2" fmla="val 815462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5" y="2353235"/>
            <a:ext cx="357767" cy="3328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2" y="2353235"/>
            <a:ext cx="357767" cy="3328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30" y="2353235"/>
            <a:ext cx="357767" cy="3328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8072" y="4159364"/>
            <a:ext cx="89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smtClean="0"/>
              <a:t>Start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61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Frog jumps (4 units each time)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0" y="1930400"/>
            <a:ext cx="12191998" cy="25573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6109" y="4454521"/>
            <a:ext cx="3402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 smtClean="0"/>
              <a:t>And then?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876759" y="5633054"/>
            <a:ext cx="808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Frog: 4, 8, 12, </a:t>
            </a:r>
            <a:r>
              <a:rPr lang="en-US" altLang="zh-TW" sz="3600" dirty="0" smtClean="0"/>
              <a:t>16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01893" y="2280976"/>
            <a:ext cx="0" cy="1881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83" y="2353235"/>
            <a:ext cx="357767" cy="3328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65" y="2353235"/>
            <a:ext cx="357767" cy="3328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42" y="2353235"/>
            <a:ext cx="357767" cy="3328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30" y="2353235"/>
            <a:ext cx="357767" cy="3328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8072" y="4159364"/>
            <a:ext cx="89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smtClean="0"/>
              <a:t>Start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08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740</TotalTime>
  <Words>1439</Words>
  <Application>Microsoft Office PowerPoint</Application>
  <PresentationFormat>寬螢幕</PresentationFormat>
  <Paragraphs>188</Paragraphs>
  <Slides>34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3" baseType="lpstr">
      <vt:lpstr>Helvetica Neue</vt:lpstr>
      <vt:lpstr>Menlo</vt:lpstr>
      <vt:lpstr>微軟正黑體</vt:lpstr>
      <vt:lpstr>Arial</vt:lpstr>
      <vt:lpstr>Calibri</vt:lpstr>
      <vt:lpstr>Mangal</vt:lpstr>
      <vt:lpstr>Trebuchet MS</vt:lpstr>
      <vt:lpstr>Wingdings 3</vt:lpstr>
      <vt:lpstr>Facet</vt:lpstr>
      <vt:lpstr>Common Multiple and Least Common Multiple</vt:lpstr>
      <vt:lpstr>Frog and Rabbit Jump!</vt:lpstr>
      <vt:lpstr>Frog and Rabbit Jump!</vt:lpstr>
      <vt:lpstr>Will they reach the same line?</vt:lpstr>
      <vt:lpstr>Frog jumps (4 units each time)</vt:lpstr>
      <vt:lpstr>Frog jumps (4 units each time)</vt:lpstr>
      <vt:lpstr>Frog jumps (4 units each time)</vt:lpstr>
      <vt:lpstr>Frog jumps (4 units each time)</vt:lpstr>
      <vt:lpstr>Frog jumps (4 units each time)</vt:lpstr>
      <vt:lpstr>Frog jumps (4 units each time)</vt:lpstr>
      <vt:lpstr>Frog jumps (4 units each time)</vt:lpstr>
      <vt:lpstr>Frog jumps (4 units each time)</vt:lpstr>
      <vt:lpstr>Frog jumps (4 units each time)</vt:lpstr>
      <vt:lpstr>Frog jumps (4 units each time)</vt:lpstr>
      <vt:lpstr>Frog jumps (4 units each time)</vt:lpstr>
      <vt:lpstr>Frog jumps (4 units each time)</vt:lpstr>
      <vt:lpstr>What are these numbers?</vt:lpstr>
      <vt:lpstr>Rabbit jumps (6 units each time)</vt:lpstr>
      <vt:lpstr>Rabbit jumps (6 units each time)</vt:lpstr>
      <vt:lpstr>When do they jump over the same number of units?</vt:lpstr>
      <vt:lpstr>When do they jump over the same number of units?</vt:lpstr>
      <vt:lpstr>When do they jump over the same number of units?</vt:lpstr>
      <vt:lpstr>When do they jump over the same number of units?</vt:lpstr>
      <vt:lpstr>Read the numbers again.</vt:lpstr>
      <vt:lpstr>Read the numbers again.</vt:lpstr>
      <vt:lpstr>The number of units jumped over by the Frog and Rabbit</vt:lpstr>
      <vt:lpstr>Jumped over the same number of units</vt:lpstr>
      <vt:lpstr>Jumped over the same number of units</vt:lpstr>
      <vt:lpstr>Read the numbers again.</vt:lpstr>
      <vt:lpstr>Summary</vt:lpstr>
      <vt:lpstr>Summary</vt:lpstr>
      <vt:lpstr>Summary</vt:lpstr>
      <vt:lpstr>Summary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公倍數</dc:title>
  <dc:creator>hctsang1</dc:creator>
  <cp:lastModifiedBy>CHUNG, Yuen-ying Christina</cp:lastModifiedBy>
  <cp:revision>368</cp:revision>
  <dcterms:created xsi:type="dcterms:W3CDTF">2017-10-12T15:01:15Z</dcterms:created>
  <dcterms:modified xsi:type="dcterms:W3CDTF">2019-04-10T08:44:47Z</dcterms:modified>
</cp:coreProperties>
</file>