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8" r:id="rId3"/>
    <p:sldId id="257" r:id="rId4"/>
    <p:sldId id="265" r:id="rId5"/>
    <p:sldId id="299" r:id="rId6"/>
    <p:sldId id="292" r:id="rId7"/>
    <p:sldId id="294" r:id="rId8"/>
    <p:sldId id="259" r:id="rId9"/>
    <p:sldId id="260" r:id="rId10"/>
    <p:sldId id="261" r:id="rId11"/>
    <p:sldId id="295" r:id="rId12"/>
    <p:sldId id="262" r:id="rId13"/>
    <p:sldId id="263" r:id="rId14"/>
    <p:sldId id="264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6" r:id="rId25"/>
    <p:sldId id="300" r:id="rId26"/>
    <p:sldId id="279" r:id="rId27"/>
    <p:sldId id="277" r:id="rId28"/>
    <p:sldId id="278" r:id="rId29"/>
    <p:sldId id="280" r:id="rId30"/>
    <p:sldId id="296" r:id="rId31"/>
    <p:sldId id="298" r:id="rId32"/>
    <p:sldId id="283" r:id="rId33"/>
    <p:sldId id="284" r:id="rId34"/>
    <p:sldId id="282" r:id="rId35"/>
    <p:sldId id="297" r:id="rId36"/>
    <p:sldId id="290" r:id="rId37"/>
    <p:sldId id="291" r:id="rId38"/>
    <p:sldId id="285" r:id="rId39"/>
  </p:sldIdLst>
  <p:sldSz cx="9144000" cy="6858000" type="screen4x3"/>
  <p:notesSz cx="6807200" cy="99393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AF2"/>
    <a:srgbClr val="FF33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4660"/>
  </p:normalViewPr>
  <p:slideViewPr>
    <p:cSldViewPr>
      <p:cViewPr varScale="1">
        <p:scale>
          <a:sx n="106" d="100"/>
          <a:sy n="106" d="100"/>
        </p:scale>
        <p:origin x="21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A88EA-FF0B-4743-89F6-CF799450A116}" type="datetimeFigureOut">
              <a:rPr lang="zh-HK" altLang="en-US" smtClean="0"/>
              <a:t>4/9/2018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273E0-13A1-4FF9-9A21-796C0D7B840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934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5B14-9023-4640-BC91-601ED7ADF6EE}" type="datetime1">
              <a:rPr lang="zh-HK" altLang="en-US" smtClean="0"/>
              <a:t>4/9/2018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818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B210-1BD3-4560-A113-D1915C55A91D}" type="datetime1">
              <a:rPr lang="zh-HK" altLang="en-US" smtClean="0"/>
              <a:t>4/9/2018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387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2FEE-F3D7-4386-8EBA-E531A29E93C6}" type="datetime1">
              <a:rPr lang="zh-HK" altLang="en-US" smtClean="0"/>
              <a:t>4/9/2018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848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6CDE-0DF9-425E-8436-0C210921B5F9}" type="datetime1">
              <a:rPr lang="zh-HK" altLang="en-US" smtClean="0"/>
              <a:t>4/9/2018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88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2B1D-A0B7-402E-B2E3-1BF8B72C6866}" type="datetime1">
              <a:rPr lang="zh-HK" altLang="en-US" smtClean="0"/>
              <a:t>4/9/2018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680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C6A-BD87-4054-A631-7E33FA8BBDE6}" type="datetime1">
              <a:rPr lang="zh-HK" altLang="en-US" smtClean="0"/>
              <a:t>4/9/2018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846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3638-3198-4B13-991A-F7664118CA1B}" type="datetime1">
              <a:rPr lang="zh-HK" altLang="en-US" smtClean="0"/>
              <a:t>4/9/2018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395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14BF-B0B0-4EEF-A85B-A0D5DF0873A0}" type="datetime1">
              <a:rPr lang="zh-HK" altLang="en-US" smtClean="0"/>
              <a:t>4/9/2018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68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9E2C-E2C7-4FD5-AFCB-0A067E5805A1}" type="datetime1">
              <a:rPr lang="zh-HK" altLang="en-US" smtClean="0"/>
              <a:t>4/9/2018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292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0021-463A-4AF3-ADBF-EF8785ECB541}" type="datetime1">
              <a:rPr lang="zh-HK" altLang="en-US" smtClean="0"/>
              <a:t>4/9/2018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972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4819-F6E9-4395-9611-AD5C6E75D369}" type="datetime1">
              <a:rPr lang="zh-HK" altLang="en-US" smtClean="0"/>
              <a:t>4/9/2018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135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EC430-18B4-464A-A11B-6A39969A4B46}" type="datetime1">
              <a:rPr lang="zh-HK" altLang="en-US" smtClean="0"/>
              <a:t>4/9/2018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417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0.png"/><Relationship Id="rId4" Type="http://schemas.openxmlformats.org/officeDocument/2006/relationships/image" Target="../media/image6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7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2664296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細明體" pitchFamily="49" charset="-120"/>
                <a:cs typeface="Times New Roman" panose="02020603050405020304" pitchFamily="18" charset="0"/>
              </a:rPr>
              <a:t>Recognition of adjacent angles, angles at a point and </a:t>
            </a:r>
            <a:br>
              <a:rPr lang="en-US" altLang="zh-TW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細明體" pitchFamily="49" charset="-120"/>
                <a:cs typeface="Times New Roman" panose="02020603050405020304" pitchFamily="18" charset="0"/>
              </a:rPr>
            </a:br>
            <a:r>
              <a:rPr lang="en-US" altLang="zh-TW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細明體" pitchFamily="49" charset="-120"/>
                <a:cs typeface="Times New Roman" panose="02020603050405020304" pitchFamily="18" charset="0"/>
              </a:rPr>
              <a:t>vertically opposite angles</a:t>
            </a:r>
            <a:endParaRPr lang="zh-HK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細明體" pitchFamily="49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26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784633" y="4172847"/>
                <a:ext cx="6120680" cy="1277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When</a:t>
                </a:r>
                <a:r>
                  <a:rPr lang="zh-TW" altLang="en-US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AOC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is a straight line,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b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AOC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becomes a straight angle (i.e.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180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°).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633" y="4172847"/>
                <a:ext cx="6120680" cy="1277786"/>
              </a:xfrm>
              <a:prstGeom prst="rect">
                <a:avLst/>
              </a:prstGeom>
              <a:blipFill>
                <a:blip r:embed="rId2"/>
                <a:stretch>
                  <a:fillRect l="-1594" b="-382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23732" y="5454106"/>
                <a:ext cx="7190252" cy="66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2800" b="1" i="1" dirty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32" y="5454106"/>
                <a:ext cx="7190252" cy="661207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10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1934574" y="1484784"/>
            <a:ext cx="5269487" cy="2406627"/>
            <a:chOff x="2480123" y="2097660"/>
            <a:chExt cx="4400550" cy="20097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123" y="2097660"/>
              <a:ext cx="4400550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4288259" y="3266967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958173" y="3379355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標題 1"/>
          <p:cNvSpPr txBox="1">
            <a:spLocks/>
          </p:cNvSpPr>
          <p:nvPr/>
        </p:nvSpPr>
        <p:spPr>
          <a:xfrm>
            <a:off x="251520" y="261329"/>
            <a:ext cx="3250704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angles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4173" y="4199554"/>
            <a:ext cx="8850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8038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the pair of adjacent angles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 form a straight angle (i.e.</a:t>
            </a:r>
            <a:r>
              <a:rPr lang="en-US" altLang="zh-TW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180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°), </a:t>
            </a: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said to be 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are called </a:t>
            </a:r>
            <a:r>
              <a:rPr lang="en-US" altLang="zh-TW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angles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(i.e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a supplementary angle of </a:t>
            </a: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angle of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11</a:t>
            </a:fld>
            <a:endParaRPr lang="zh-HK" altLang="en-US"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251520" y="261329"/>
            <a:ext cx="3250704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angles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1934574" y="1484784"/>
            <a:ext cx="5269487" cy="2406627"/>
            <a:chOff x="2480123" y="2097660"/>
            <a:chExt cx="4400550" cy="200977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123" y="2097660"/>
              <a:ext cx="4400550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文字方塊 16"/>
            <p:cNvSpPr txBox="1"/>
            <p:nvPr/>
          </p:nvSpPr>
          <p:spPr>
            <a:xfrm>
              <a:off x="4288259" y="3266967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958173" y="3379355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56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2220099" y="1311792"/>
            <a:ext cx="5112584" cy="2907580"/>
            <a:chOff x="2220099" y="1456489"/>
            <a:chExt cx="5112584" cy="290758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099" y="1456489"/>
              <a:ext cx="5112584" cy="290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文字方塊 12"/>
            <p:cNvSpPr txBox="1"/>
            <p:nvPr/>
          </p:nvSpPr>
          <p:spPr>
            <a:xfrm>
              <a:off x="4225374" y="3529706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739597" y="3210371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093101" y="3585380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2426620" y="691512"/>
            <a:ext cx="472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Let’s focus on the following figure.</a:t>
            </a:r>
            <a:endParaRPr lang="zh-HK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4100879"/>
            <a:ext cx="8384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 straight line.  The angles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common vertex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zh-HK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圓形圖 4"/>
          <p:cNvSpPr/>
          <p:nvPr/>
        </p:nvSpPr>
        <p:spPr>
          <a:xfrm rot="11032676">
            <a:off x="4540004" y="3631789"/>
            <a:ext cx="512612" cy="478354"/>
          </a:xfrm>
          <a:prstGeom prst="pie">
            <a:avLst>
              <a:gd name="adj1" fmla="val 21192280"/>
              <a:gd name="adj2" fmla="val 405370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8" name="圓形圖 7"/>
          <p:cNvSpPr/>
          <p:nvPr/>
        </p:nvSpPr>
        <p:spPr>
          <a:xfrm rot="16394877">
            <a:off x="4436009" y="3524222"/>
            <a:ext cx="700636" cy="684359"/>
          </a:xfrm>
          <a:prstGeom prst="pie">
            <a:avLst>
              <a:gd name="adj1" fmla="val 20519560"/>
              <a:gd name="adj2" fmla="val 2435425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7544" y="5085184"/>
            <a:ext cx="840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Besides,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b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two pairs of adjacent angles.</a:t>
            </a:r>
            <a:endParaRPr lang="zh-HK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7544" y="558924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angles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also called 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angles on a straight line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HK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圓形圖 11"/>
          <p:cNvSpPr/>
          <p:nvPr/>
        </p:nvSpPr>
        <p:spPr>
          <a:xfrm rot="19195276">
            <a:off x="4481176" y="3571820"/>
            <a:ext cx="635410" cy="605414"/>
          </a:xfrm>
          <a:prstGeom prst="pie">
            <a:avLst>
              <a:gd name="adj1" fmla="val 21192270"/>
              <a:gd name="adj2" fmla="val 241932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730553" y="3841020"/>
            <a:ext cx="83583" cy="8663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1A1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12</a:t>
            </a:fld>
            <a:endParaRPr lang="zh-HK" altLang="en-US"/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251520" y="116632"/>
            <a:ext cx="3250704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angles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3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 animBg="1"/>
      <p:bldP spid="5" grpId="1" animBg="1"/>
      <p:bldP spid="8" grpId="0" animBg="1"/>
      <p:bldP spid="8" grpId="1" animBg="1"/>
      <p:bldP spid="8" grpId="2" animBg="1"/>
      <p:bldP spid="8" grpId="3" animBg="1"/>
      <p:bldP spid="9" grpId="0"/>
      <p:bldP spid="10" grpId="0"/>
      <p:bldP spid="12" grpId="0" animBg="1"/>
      <p:bldP spid="12" grpId="1" animBg="1"/>
      <p:bldP spid="11" grpId="0" animBg="1"/>
      <p:bldP spid="11" grpId="1" animBg="1"/>
      <p:bldP spid="11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292096" y="2980761"/>
                <a:ext cx="3282012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2800" b="1" i="0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96" y="2980761"/>
                <a:ext cx="3282012" cy="723788"/>
              </a:xfrm>
              <a:prstGeom prst="rect">
                <a:avLst/>
              </a:prstGeom>
              <a:blipFill>
                <a:blip r:embed="rId2"/>
                <a:stretch>
                  <a:fillRect b="-67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2267744" y="4623606"/>
                <a:ext cx="4968552" cy="183178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 sum of adjacent angles on a straight line is</a:t>
                </a:r>
                <a:r>
                  <a:rPr lang="zh-TW" alt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180°.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【</a:t>
                </a:r>
                <a:r>
                  <a:rPr lang="en-US" altLang="zh-TW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TW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bbreviation: </a:t>
                </a:r>
                <a:r>
                  <a:rPr lang="en-US" altLang="zh-TW" sz="24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adj. </a:t>
                </a:r>
                <a14:m>
                  <m:oMath xmlns:m="http://schemas.openxmlformats.org/officeDocument/2006/math">
                    <m:r>
                      <a:rPr lang="en-US" altLang="zh-TW" sz="28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on </a:t>
                </a:r>
                <a:r>
                  <a:rPr lang="en-US" altLang="zh-TW" sz="24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st.</a:t>
                </a:r>
                <a:r>
                  <a:rPr lang="en-US" altLang="zh-TW" sz="24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line</a:t>
                </a:r>
                <a:r>
                  <a:rPr lang="en-US" altLang="zh-TW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】</a:t>
                </a:r>
                <a:endParaRPr lang="zh-HK" alt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623606"/>
                <a:ext cx="4968552" cy="18317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701106" y="1628800"/>
                <a:ext cx="3796967" cy="1355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2800" b="1" i="0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∵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AOD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is</a:t>
                </a:r>
                <a:r>
                  <a:rPr lang="zh-TW" altLang="en-US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 straight line </a:t>
                </a:r>
                <a:br>
                  <a:rPr lang="en-US" altLang="zh-TW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zh-TW" altLang="en-US" sz="28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  <m:r>
                      <a:rPr lang="en-US" altLang="zh-TW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AOD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106" y="1628800"/>
                <a:ext cx="3796967" cy="1355243"/>
              </a:xfrm>
              <a:prstGeom prst="rect">
                <a:avLst/>
              </a:prstGeom>
              <a:blipFill>
                <a:blip r:embed="rId4"/>
                <a:stretch>
                  <a:fillRect b="-313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323528" y="4623606"/>
            <a:ext cx="1728192" cy="579967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Conclusion:</a:t>
            </a:r>
            <a:endParaRPr lang="zh-HK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13</a:t>
            </a:fld>
            <a:endParaRPr lang="zh-HK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323528" y="1456489"/>
            <a:ext cx="5112584" cy="2907580"/>
            <a:chOff x="2220099" y="1456489"/>
            <a:chExt cx="5112584" cy="290758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099" y="1456489"/>
              <a:ext cx="5112584" cy="290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文字方塊 18"/>
            <p:cNvSpPr txBox="1"/>
            <p:nvPr/>
          </p:nvSpPr>
          <p:spPr>
            <a:xfrm>
              <a:off x="4225374" y="3529706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739597" y="3210371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093101" y="3585380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標題 1"/>
          <p:cNvSpPr txBox="1">
            <a:spLocks/>
          </p:cNvSpPr>
          <p:nvPr/>
        </p:nvSpPr>
        <p:spPr>
          <a:xfrm>
            <a:off x="251520" y="261329"/>
            <a:ext cx="3250704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angles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7" grpId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0"/>
            <a:ext cx="4974451" cy="936104"/>
          </a:xfrm>
        </p:spPr>
        <p:txBody>
          <a:bodyPr>
            <a:noAutofit/>
          </a:bodyPr>
          <a:lstStyle/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&amp; Application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859849"/>
            <a:ext cx="594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figure,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AOD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 straight line. Find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HK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14048" y="4149080"/>
                <a:ext cx="8064896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BOC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180°     (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adj.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on </a:t>
                </a:r>
                <a:r>
                  <a:rPr lang="en-US" altLang="zh-TW" sz="24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st.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line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HK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48" y="4149080"/>
                <a:ext cx="8064896" cy="723788"/>
              </a:xfrm>
              <a:prstGeom prst="rect">
                <a:avLst/>
              </a:prstGeom>
              <a:blipFill>
                <a:blip r:embed="rId2"/>
                <a:stretch>
                  <a:fillRect b="-762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403055" y="4824787"/>
                <a:ext cx="3024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48° +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65°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055" y="4824787"/>
                <a:ext cx="3024336" cy="646331"/>
              </a:xfrm>
              <a:prstGeom prst="rect">
                <a:avLst/>
              </a:prstGeom>
              <a:blipFill>
                <a:blip r:embed="rId3"/>
                <a:stretch>
                  <a:fillRect l="-3024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756156" y="6021288"/>
                <a:ext cx="118173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67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156" y="6021288"/>
                <a:ext cx="1181734" cy="646331"/>
              </a:xfrm>
              <a:prstGeom prst="rect">
                <a:avLst/>
              </a:prstGeom>
              <a:blipFill>
                <a:blip r:embed="rId4"/>
                <a:stretch>
                  <a:fillRect l="-7732" r="-7216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雲朵形圖說文字 2"/>
          <p:cNvSpPr/>
          <p:nvPr/>
        </p:nvSpPr>
        <p:spPr>
          <a:xfrm>
            <a:off x="5652120" y="5229200"/>
            <a:ext cx="3315208" cy="1269432"/>
          </a:xfrm>
          <a:prstGeom prst="cloudCallout">
            <a:avLst>
              <a:gd name="adj1" fmla="val -16376"/>
              <a:gd name="adj2" fmla="val -73655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rgbClr val="1A1AF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Don’t forget to write the abbreviation.</a:t>
            </a:r>
            <a:endParaRPr lang="zh-HK" altLang="en-US" dirty="0">
              <a:solidFill>
                <a:srgbClr val="1A1AF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982074" y="5423037"/>
                <a:ext cx="25264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+ 113°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</a:t>
                </a: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074" y="5423037"/>
                <a:ext cx="2526434" cy="646331"/>
              </a:xfrm>
              <a:prstGeom prst="rect">
                <a:avLst/>
              </a:prstGeom>
              <a:blipFill>
                <a:blip r:embed="rId5"/>
                <a:stretch>
                  <a:fillRect l="-3614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14</a:t>
            </a:fld>
            <a:endParaRPr lang="zh-HK" alt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44" y="1454572"/>
            <a:ext cx="5328592" cy="279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34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  <p:bldP spid="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314478" y="4293096"/>
                <a:ext cx="67859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Conversely, if 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 in the above figure, </a:t>
                </a:r>
                <a:b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conclude that</a:t>
                </a:r>
                <a:r>
                  <a:rPr lang="zh-TW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straight line.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78" y="4293096"/>
                <a:ext cx="6785914" cy="1200329"/>
              </a:xfrm>
              <a:prstGeom prst="rect">
                <a:avLst/>
              </a:prstGeom>
              <a:blipFill>
                <a:blip r:embed="rId2"/>
                <a:stretch>
                  <a:fillRect l="-1438" b="-558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15</a:t>
            </a:fld>
            <a:endParaRPr lang="zh-HK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702845" y="1489830"/>
            <a:ext cx="5468080" cy="2465201"/>
            <a:chOff x="1691680" y="1484784"/>
            <a:chExt cx="5468080" cy="246520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484784"/>
              <a:ext cx="5468080" cy="2465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3677382" y="2983698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152209" y="2486551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824792" y="2938597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標題 1"/>
          <p:cNvSpPr txBox="1">
            <a:spLocks/>
          </p:cNvSpPr>
          <p:nvPr/>
        </p:nvSpPr>
        <p:spPr>
          <a:xfrm>
            <a:off x="251520" y="261329"/>
            <a:ext cx="3250704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angles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908720"/>
            <a:ext cx="360630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figure,</a:t>
            </a:r>
            <a:b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is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HOF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straight line?</a:t>
            </a:r>
            <a:br>
              <a:rPr lang="en-US" altLang="zh-TW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(b) is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EOG </a:t>
            </a:r>
            <a:r>
              <a:rPr lang="en-US" altLang="zh-TW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straight line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79512" y="3640352"/>
                <a:ext cx="4104456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(a)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HOF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26° 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90° 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64°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40352"/>
                <a:ext cx="4104456" cy="723788"/>
              </a:xfrm>
              <a:prstGeom prst="rect">
                <a:avLst/>
              </a:prstGeom>
              <a:blipFill>
                <a:blip r:embed="rId2"/>
                <a:stretch>
                  <a:fillRect l="-2226" b="-67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576128" y="4387591"/>
                <a:ext cx="12613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128" y="4387591"/>
                <a:ext cx="1261308" cy="646331"/>
              </a:xfrm>
              <a:prstGeom prst="rect">
                <a:avLst/>
              </a:prstGeom>
              <a:blipFill>
                <a:blip r:embed="rId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67545" y="5008504"/>
                <a:ext cx="3367938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2800" b="1" i="0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HOF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is a straight line.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5008504"/>
                <a:ext cx="3367938" cy="723788"/>
              </a:xfrm>
              <a:prstGeom prst="rect">
                <a:avLst/>
              </a:prstGeom>
              <a:blipFill>
                <a:blip r:embed="rId4"/>
                <a:stretch>
                  <a:fillRect r="-2355" b="-762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499992" y="3640352"/>
                <a:ext cx="3888432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EOG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64° 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115°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640352"/>
                <a:ext cx="3888432" cy="723788"/>
              </a:xfrm>
              <a:prstGeom prst="rect">
                <a:avLst/>
              </a:prstGeom>
              <a:blipFill>
                <a:blip r:embed="rId5"/>
                <a:stretch>
                  <a:fillRect l="-2351" b="-67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905953" y="4404312"/>
                <a:ext cx="1477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179°</a:t>
                </a: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953" y="4404312"/>
                <a:ext cx="1477332" cy="646331"/>
              </a:xfrm>
              <a:prstGeom prst="rect">
                <a:avLst/>
              </a:prstGeom>
              <a:blipFill>
                <a:blip r:embed="rId6"/>
                <a:stretch>
                  <a:fillRect b="-1028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798368" y="5661248"/>
                <a:ext cx="3888432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2800" b="1" i="0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EOG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is not a straight line.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368" y="5661248"/>
                <a:ext cx="3888432" cy="723788"/>
              </a:xfrm>
              <a:prstGeom prst="rect">
                <a:avLst/>
              </a:prstGeom>
              <a:blipFill>
                <a:blip r:embed="rId7"/>
                <a:stretch>
                  <a:fillRect r="-1724" b="-762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915007" y="5090815"/>
                <a:ext cx="1333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</a:t>
                </a: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07" y="5090815"/>
                <a:ext cx="1333316" cy="646331"/>
              </a:xfrm>
              <a:prstGeom prst="rect">
                <a:avLst/>
              </a:prstGeom>
              <a:blipFill>
                <a:blip r:embed="rId8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16</a:t>
            </a:fld>
            <a:endParaRPr lang="zh-HK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171"/>
            <a:ext cx="3960440" cy="326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251520" y="261329"/>
            <a:ext cx="2160240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9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3568" y="24208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細明體" pitchFamily="49" charset="-120"/>
                <a:cs typeface="Times New Roman" panose="02020603050405020304" pitchFamily="18" charset="0"/>
              </a:rPr>
              <a:t>Angles at a Point</a:t>
            </a:r>
            <a:endParaRPr lang="zh-HK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細明體" pitchFamily="49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82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2812618" y="1259630"/>
            <a:ext cx="3695700" cy="2809875"/>
            <a:chOff x="2812618" y="1259630"/>
            <a:chExt cx="3695700" cy="280987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618" y="1259630"/>
              <a:ext cx="3695700" cy="280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文字方塊 12"/>
            <p:cNvSpPr txBox="1"/>
            <p:nvPr/>
          </p:nvSpPr>
          <p:spPr>
            <a:xfrm>
              <a:off x="4055919" y="2505068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572757" y="2735901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394140" y="3377908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669853" y="3008386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1259632" y="4248707"/>
            <a:ext cx="771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figure,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common vertex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52648" y="4745987"/>
            <a:ext cx="8517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lso,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c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d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four pairs of adjacent a</a:t>
            </a:r>
            <a:r>
              <a:rPr lang="en-US" altLang="zh-HK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ngles. 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圓形圖 17"/>
          <p:cNvSpPr/>
          <p:nvPr/>
        </p:nvSpPr>
        <p:spPr>
          <a:xfrm rot="16015085">
            <a:off x="4093580" y="2960979"/>
            <a:ext cx="625790" cy="574049"/>
          </a:xfrm>
          <a:prstGeom prst="pie">
            <a:avLst>
              <a:gd name="adj1" fmla="val 18295034"/>
              <a:gd name="adj2" fmla="val 133660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1" name="圓形圖 20"/>
          <p:cNvSpPr/>
          <p:nvPr/>
        </p:nvSpPr>
        <p:spPr>
          <a:xfrm rot="17672675">
            <a:off x="4210353" y="3024268"/>
            <a:ext cx="409666" cy="411797"/>
          </a:xfrm>
          <a:prstGeom prst="pie">
            <a:avLst>
              <a:gd name="adj1" fmla="val 21390332"/>
              <a:gd name="adj2" fmla="val 405370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2" name="圓形圖 21"/>
          <p:cNvSpPr/>
          <p:nvPr/>
        </p:nvSpPr>
        <p:spPr>
          <a:xfrm rot="3665076">
            <a:off x="4148981" y="2961641"/>
            <a:ext cx="549827" cy="537050"/>
          </a:xfrm>
          <a:prstGeom prst="pie">
            <a:avLst>
              <a:gd name="adj1" fmla="val 18101335"/>
              <a:gd name="adj2" fmla="val 5179463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373394" y="3186849"/>
            <a:ext cx="83583" cy="8663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1A1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圓形圖 19"/>
          <p:cNvSpPr/>
          <p:nvPr/>
        </p:nvSpPr>
        <p:spPr>
          <a:xfrm rot="9318684">
            <a:off x="4077511" y="2937927"/>
            <a:ext cx="591764" cy="601896"/>
          </a:xfrm>
          <a:prstGeom prst="pie">
            <a:avLst>
              <a:gd name="adj1" fmla="val 21209895"/>
              <a:gd name="adj2" fmla="val 3321075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18</a:t>
            </a:fld>
            <a:endParaRPr lang="zh-HK" altLang="en-US"/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251520" y="261329"/>
            <a:ext cx="3250704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Angles at a point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42504" y="5484124"/>
            <a:ext cx="511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HK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zh-HK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zh-HK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angles at a point</a:t>
            </a:r>
            <a:r>
              <a:rPr lang="en-US" altLang="zh-HK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9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17" grpId="0" animBg="1"/>
      <p:bldP spid="17" grpId="1" animBg="1"/>
      <p:bldP spid="17" grpId="2" animBg="1"/>
      <p:bldP spid="20" grpId="0" animBg="1"/>
      <p:bldP spid="20" grpId="1" animBg="1"/>
      <p:bldP spid="20" grpId="2" animBg="1"/>
      <p:bldP spid="20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6305" y="1079597"/>
            <a:ext cx="7483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this type of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angle? What is its size?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8" name="群組 4097"/>
          <p:cNvGrpSpPr/>
          <p:nvPr/>
        </p:nvGrpSpPr>
        <p:grpSpPr>
          <a:xfrm>
            <a:off x="2766192" y="2211127"/>
            <a:ext cx="3572714" cy="1857338"/>
            <a:chOff x="2982907" y="2211127"/>
            <a:chExt cx="3572714" cy="185733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907" y="2211127"/>
              <a:ext cx="3572714" cy="185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圓形圖 2"/>
            <p:cNvSpPr/>
            <p:nvPr/>
          </p:nvSpPr>
          <p:spPr>
            <a:xfrm rot="5400000">
              <a:off x="3805254" y="2802541"/>
              <a:ext cx="670762" cy="674510"/>
            </a:xfrm>
            <a:prstGeom prst="pie">
              <a:avLst>
                <a:gd name="adj1" fmla="val 16134525"/>
                <a:gd name="adj2" fmla="val 16051452"/>
              </a:avLst>
            </a:prstGeom>
            <a:solidFill>
              <a:srgbClr val="FFC000">
                <a:alpha val="52000"/>
              </a:srgbClr>
            </a:solidFill>
            <a:ln>
              <a:solidFill>
                <a:schemeClr val="accent6">
                  <a:lumMod val="75000"/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pic>
          <p:nvPicPr>
            <p:cNvPr id="5126" name="Picture 6" descr="C:\Users\christinayychung\AppData\Local\Microsoft\Windows\Temporary Internet Files\Content.IE5\KK4Q7X3W\arrow-curved-blue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30375" flipH="1">
              <a:off x="4239207" y="2566336"/>
              <a:ext cx="593574" cy="29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C:\Users\christinayychung\AppData\Local\Microsoft\Windows\Temporary Internet Files\Content.IE5\KK4Q7X3W\arrow-curved-blue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91811" flipH="1">
              <a:off x="3258996" y="2804720"/>
              <a:ext cx="593574" cy="29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C:\Users\christinayychung\AppData\Local\Microsoft\Windows\Temporary Internet Files\Content.IE5\KK4Q7X3W\arrow-curved-blue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4976" flipH="1">
              <a:off x="4023183" y="3555719"/>
              <a:ext cx="593574" cy="29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文字方塊 40"/>
          <p:cNvSpPr txBox="1"/>
          <p:nvPr/>
        </p:nvSpPr>
        <p:spPr>
          <a:xfrm>
            <a:off x="4663729" y="3591835"/>
            <a:ext cx="165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B050"/>
                </a:solidFill>
                <a:latin typeface="+mn-ea"/>
              </a:rPr>
              <a:t>Round angle</a:t>
            </a:r>
            <a:endParaRPr lang="zh-HK" altLang="en-US" sz="24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4097" name="向下箭號 4096"/>
          <p:cNvSpPr/>
          <p:nvPr/>
        </p:nvSpPr>
        <p:spPr>
          <a:xfrm rot="6556732">
            <a:off x="4617455" y="3055423"/>
            <a:ext cx="220512" cy="789412"/>
          </a:xfrm>
          <a:prstGeom prst="downArrow">
            <a:avLst>
              <a:gd name="adj1" fmla="val 50000"/>
              <a:gd name="adj2" fmla="val 8159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3097566" y="3326723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dirty="0" smtClean="0">
                <a:solidFill>
                  <a:srgbClr val="00B050"/>
                </a:solidFill>
              </a:rPr>
              <a:t>360°</a:t>
            </a:r>
            <a:endParaRPr lang="zh-HK" altLang="en-US" sz="2000" dirty="0">
              <a:solidFill>
                <a:srgbClr val="00B05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3819984" y="4803093"/>
            <a:ext cx="514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Now, look at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figure on the left. What can you conclude?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19</a:t>
            </a:fld>
            <a:endParaRPr lang="zh-HK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346305" y="4255997"/>
            <a:ext cx="3240360" cy="2463676"/>
            <a:chOff x="2812618" y="1259630"/>
            <a:chExt cx="3695700" cy="280987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618" y="1259630"/>
              <a:ext cx="3695700" cy="280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文字方塊 17"/>
            <p:cNvSpPr txBox="1"/>
            <p:nvPr/>
          </p:nvSpPr>
          <p:spPr>
            <a:xfrm>
              <a:off x="4045594" y="2463767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593408" y="2715251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363165" y="3357257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651747" y="2999333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標題 1"/>
          <p:cNvSpPr txBox="1">
            <a:spLocks/>
          </p:cNvSpPr>
          <p:nvPr/>
        </p:nvSpPr>
        <p:spPr>
          <a:xfrm>
            <a:off x="251520" y="261329"/>
            <a:ext cx="3250704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Angles at a point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8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/>
      <p:bldP spid="4097" grpId="0" animBg="1"/>
      <p:bldP spid="43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3568" y="24208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細明體" pitchFamily="49" charset="-120"/>
                <a:cs typeface="Times New Roman" panose="02020603050405020304" pitchFamily="18" charset="0"/>
              </a:rPr>
              <a:t>Adjacent Angles</a:t>
            </a:r>
            <a:endParaRPr lang="zh-HK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細明體" pitchFamily="49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96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324816" y="1844824"/>
            <a:ext cx="442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adjacent angles at a point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b, c 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a round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angle.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283968" y="3105595"/>
                <a:ext cx="31683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2800" b="1" i="1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altLang="zh-TW" sz="3200" b="1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105595"/>
                <a:ext cx="3168352" cy="830997"/>
              </a:xfrm>
              <a:prstGeom prst="rect">
                <a:avLst/>
              </a:prstGeom>
              <a:blipFill>
                <a:blip r:embed="rId2"/>
                <a:stretch>
                  <a:fillRect b="-219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67689" y="4682558"/>
                <a:ext cx="6624737" cy="127778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The sum of adjacent angles at a point is 360°.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【Abbreviation</a:t>
                </a:r>
                <a:r>
                  <a:rPr lang="en-US" altLang="zh-TW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altLang="zh-TW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a pt.</a:t>
                </a:r>
                <a:r>
                  <a:rPr lang="en-US" altLang="zh-TW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】</a:t>
                </a:r>
                <a:endParaRPr lang="zh-HK" alt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689" y="4682558"/>
                <a:ext cx="6624737" cy="1277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220231" y="4682558"/>
            <a:ext cx="1828138" cy="579967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Conclusion:</a:t>
            </a:r>
            <a:endParaRPr lang="zh-HK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20</a:t>
            </a:fld>
            <a:endParaRPr lang="zh-HK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466847" y="1436301"/>
            <a:ext cx="3695700" cy="2809875"/>
            <a:chOff x="2812618" y="1259630"/>
            <a:chExt cx="3695700" cy="280987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618" y="1259630"/>
              <a:ext cx="3695700" cy="280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4055919" y="2505068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572757" y="2735901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394140" y="3377908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669853" y="3017439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標題 1"/>
          <p:cNvSpPr txBox="1">
            <a:spLocks/>
          </p:cNvSpPr>
          <p:nvPr/>
        </p:nvSpPr>
        <p:spPr>
          <a:xfrm>
            <a:off x="251520" y="261329"/>
            <a:ext cx="3250704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Angles at a point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0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1443885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figure.</a:t>
            </a:r>
            <a:endParaRPr lang="zh-HK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786477" y="4769549"/>
                <a:ext cx="38109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+ 38° + 82° + 116°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360°    </a:t>
                </a:r>
                <a:r>
                  <a:rPr lang="en-US" altLang="zh-HK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477" y="4769549"/>
                <a:ext cx="3810969" cy="646331"/>
              </a:xfrm>
              <a:prstGeom prst="rect">
                <a:avLst/>
              </a:prstGeom>
              <a:blipFill>
                <a:blip r:embed="rId2"/>
                <a:stretch>
                  <a:fillRect l="-2400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170898" y="5430602"/>
                <a:ext cx="22406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+ 236°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360°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898" y="5430602"/>
                <a:ext cx="2240683" cy="646331"/>
              </a:xfrm>
              <a:prstGeom prst="rect">
                <a:avLst/>
              </a:prstGeom>
              <a:blipFill>
                <a:blip r:embed="rId3"/>
                <a:stretch>
                  <a:fillRect l="-4076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959199" y="6091655"/>
                <a:ext cx="13356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124°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199" y="6091655"/>
                <a:ext cx="1335622" cy="646331"/>
              </a:xfrm>
              <a:prstGeom prst="rect">
                <a:avLst/>
              </a:prstGeom>
              <a:blipFill>
                <a:blip r:embed="rId4"/>
                <a:stretch>
                  <a:fillRect l="-7306" r="-5936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35256" y="4016163"/>
                <a:ext cx="761754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BOC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DOA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360°    (</a:t>
                </a:r>
                <a14:m>
                  <m:oMath xmlns:m="http://schemas.openxmlformats.org/officeDocument/2006/math">
                    <m:r>
                      <a:rPr lang="en-US" altLang="zh-TW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at a pt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HK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HK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endParaRPr lang="zh-HK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56" y="4016163"/>
                <a:ext cx="7617541" cy="738664"/>
              </a:xfrm>
              <a:prstGeom prst="rect">
                <a:avLst/>
              </a:prstGeom>
              <a:blipFill>
                <a:blip r:embed="rId5"/>
                <a:stretch>
                  <a:fillRect b="-661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21</a:t>
            </a:fld>
            <a:endParaRPr lang="zh-HK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5138" r="2381" b="2966"/>
          <a:stretch/>
        </p:blipFill>
        <p:spPr bwMode="auto">
          <a:xfrm>
            <a:off x="4670392" y="489691"/>
            <a:ext cx="4006064" cy="358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107504" y="116631"/>
            <a:ext cx="4680520" cy="822863"/>
          </a:xfrm>
        </p:spPr>
        <p:txBody>
          <a:bodyPr>
            <a:noAutofit/>
          </a:bodyPr>
          <a:lstStyle/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&amp; Application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3568" y="24208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細明體" pitchFamily="49" charset="-120"/>
                <a:cs typeface="Times New Roman" panose="02020603050405020304" pitchFamily="18" charset="0"/>
              </a:rPr>
              <a:t>Vertically </a:t>
            </a:r>
            <a:r>
              <a:rPr lang="en-US" altLang="zh-HK" sz="4800" b="1" dirty="0">
                <a:solidFill>
                  <a:schemeClr val="bg1"/>
                </a:solidFill>
                <a:latin typeface="Times New Roman" panose="02020603050405020304" pitchFamily="18" charset="0"/>
                <a:ea typeface="細明體" pitchFamily="49" charset="-120"/>
                <a:cs typeface="Times New Roman" panose="02020603050405020304" pitchFamily="18" charset="0"/>
              </a:rPr>
              <a:t>O</a:t>
            </a:r>
            <a:r>
              <a:rPr lang="en-US" altLang="zh-HK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細明體" pitchFamily="49" charset="-120"/>
                <a:cs typeface="Times New Roman" panose="02020603050405020304" pitchFamily="18" charset="0"/>
              </a:rPr>
              <a:t>pposite Angles</a:t>
            </a:r>
            <a:endParaRPr lang="zh-HK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細明體" pitchFamily="49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05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963608" y="1423388"/>
            <a:ext cx="5076825" cy="2400300"/>
            <a:chOff x="1963608" y="1423388"/>
            <a:chExt cx="5076825" cy="240030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608" y="1423388"/>
              <a:ext cx="5076825" cy="240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文字方塊 18"/>
            <p:cNvSpPr txBox="1"/>
            <p:nvPr/>
          </p:nvSpPr>
          <p:spPr>
            <a:xfrm>
              <a:off x="3637193" y="2353316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823462" y="2362368"/>
              <a:ext cx="382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242854" y="1869364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209161" y="2898052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HK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605823" y="3807150"/>
            <a:ext cx="843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figure, two straight lines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intersect at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009" y="4356545"/>
            <a:ext cx="587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orming four angles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point.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2791" y="495210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The angles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no common arm. We call </a:t>
            </a: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pair of 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vertically opposite angles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2475059" y="1962713"/>
            <a:ext cx="3888432" cy="1296144"/>
            <a:chOff x="2475059" y="1962713"/>
            <a:chExt cx="3888432" cy="1296144"/>
          </a:xfrm>
        </p:grpSpPr>
        <p:cxnSp>
          <p:nvCxnSpPr>
            <p:cNvPr id="20" name="直線接點 19"/>
            <p:cNvCxnSpPr/>
            <p:nvPr/>
          </p:nvCxnSpPr>
          <p:spPr>
            <a:xfrm flipV="1">
              <a:off x="2475059" y="1962713"/>
              <a:ext cx="3888432" cy="1296144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2475059" y="1962713"/>
              <a:ext cx="3888432" cy="1296144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圓形圖 27"/>
          <p:cNvSpPr/>
          <p:nvPr/>
        </p:nvSpPr>
        <p:spPr>
          <a:xfrm rot="10800000">
            <a:off x="4021596" y="2321976"/>
            <a:ext cx="625790" cy="574049"/>
          </a:xfrm>
          <a:prstGeom prst="pie">
            <a:avLst>
              <a:gd name="adj1" fmla="val 20324804"/>
              <a:gd name="adj2" fmla="val 133660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9" name="圓形圖 28"/>
          <p:cNvSpPr/>
          <p:nvPr/>
        </p:nvSpPr>
        <p:spPr>
          <a:xfrm>
            <a:off x="4176983" y="2315051"/>
            <a:ext cx="625790" cy="574049"/>
          </a:xfrm>
          <a:prstGeom prst="pie">
            <a:avLst>
              <a:gd name="adj1" fmla="val 20324804"/>
              <a:gd name="adj2" fmla="val 133660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142147" y="2303000"/>
            <a:ext cx="538932" cy="610740"/>
            <a:chOff x="4142147" y="2294291"/>
            <a:chExt cx="538932" cy="610740"/>
          </a:xfrm>
        </p:grpSpPr>
        <p:sp>
          <p:nvSpPr>
            <p:cNvPr id="14" name="圓形圖 13"/>
            <p:cNvSpPr/>
            <p:nvPr/>
          </p:nvSpPr>
          <p:spPr>
            <a:xfrm rot="5400000">
              <a:off x="4121411" y="2315027"/>
              <a:ext cx="580404" cy="538932"/>
            </a:xfrm>
            <a:prstGeom prst="pie">
              <a:avLst>
                <a:gd name="adj1" fmla="val 6601594"/>
                <a:gd name="adj2" fmla="val 1494658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圓形圖 34"/>
            <p:cNvSpPr/>
            <p:nvPr/>
          </p:nvSpPr>
          <p:spPr>
            <a:xfrm rot="16200000">
              <a:off x="4121411" y="2345363"/>
              <a:ext cx="580404" cy="538932"/>
            </a:xfrm>
            <a:prstGeom prst="pie">
              <a:avLst>
                <a:gd name="adj1" fmla="val 6601594"/>
                <a:gd name="adj2" fmla="val 1494658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23</a:t>
            </a:fld>
            <a:endParaRPr lang="zh-HK" altLang="en-US" dirty="0"/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251520" y="261329"/>
            <a:ext cx="4824536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Vertically opposite angles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411613" y="5496656"/>
            <a:ext cx="440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Similarly,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another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2791" y="6083244"/>
            <a:ext cx="458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of </a:t>
            </a:r>
            <a:r>
              <a:rPr lang="en-US" altLang="zh-TW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vertically opposite 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angles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1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637" y="11594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pairs of angles are vertically opposite angles? 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4078359" y="1933360"/>
            <a:ext cx="5143650" cy="3540334"/>
            <a:chOff x="4078359" y="1933360"/>
            <a:chExt cx="5143650" cy="3540334"/>
          </a:xfrm>
        </p:grpSpPr>
        <p:grpSp>
          <p:nvGrpSpPr>
            <p:cNvPr id="14" name="群組 13"/>
            <p:cNvGrpSpPr/>
            <p:nvPr/>
          </p:nvGrpSpPr>
          <p:grpSpPr>
            <a:xfrm>
              <a:off x="4551267" y="2854250"/>
              <a:ext cx="4003866" cy="2619444"/>
              <a:chOff x="4716016" y="2605279"/>
              <a:chExt cx="3829050" cy="2505075"/>
            </a:xfrm>
          </p:grpSpPr>
          <p:pic>
            <p:nvPicPr>
              <p:cNvPr id="13315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2605279"/>
                <a:ext cx="3829050" cy="2505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文字方塊 29"/>
              <p:cNvSpPr txBox="1"/>
              <p:nvPr/>
            </p:nvSpPr>
            <p:spPr>
              <a:xfrm>
                <a:off x="6341674" y="3059907"/>
                <a:ext cx="438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4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zh-HK" altLang="en-US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6876256" y="3493047"/>
                <a:ext cx="438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400" b="1" i="1" dirty="0" smtClean="0">
                    <a:solidFill>
                      <a:srgbClr val="1A1AF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zh-HK" altLang="en-US" sz="2400" b="1" i="1" dirty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文字方塊 24"/>
            <p:cNvSpPr txBox="1"/>
            <p:nvPr/>
          </p:nvSpPr>
          <p:spPr>
            <a:xfrm>
              <a:off x="4078359" y="1933360"/>
              <a:ext cx="51436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/>
              <a:r>
                <a:rPr lang="en-US" altLang="zh-HK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figure, both </a:t>
              </a:r>
              <a:r>
                <a:rPr lang="en-US" altLang="zh-TW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AOC 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</a:t>
              </a:r>
              <a:r>
                <a:rPr lang="en-US" altLang="zh-TW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BOD 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are straight lines.</a:t>
              </a:r>
              <a:r>
                <a:rPr lang="en-US" altLang="zh-HK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HK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文字方塊 46"/>
          <p:cNvSpPr txBox="1"/>
          <p:nvPr/>
        </p:nvSpPr>
        <p:spPr>
          <a:xfrm>
            <a:off x="493238" y="5878803"/>
            <a:ext cx="3150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20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 </a:t>
            </a:r>
            <a:r>
              <a:rPr lang="en-US" altLang="zh-TW" sz="2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a straight line.</a:t>
            </a:r>
            <a:endParaRPr lang="zh-HK" altLang="en-US" sz="2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4836612" y="5763642"/>
            <a:ext cx="3360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20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zh-TW" sz="2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zh-TW" sz="2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common arm.</a:t>
            </a:r>
            <a:endParaRPr lang="zh-HK" altLang="en-US" sz="2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40886" y="1927561"/>
            <a:ext cx="3855049" cy="3730196"/>
            <a:chOff x="74409" y="1933412"/>
            <a:chExt cx="3855049" cy="3730196"/>
          </a:xfrm>
        </p:grpSpPr>
        <p:sp>
          <p:nvSpPr>
            <p:cNvPr id="7" name="文字方塊 6"/>
            <p:cNvSpPr txBox="1"/>
            <p:nvPr/>
          </p:nvSpPr>
          <p:spPr>
            <a:xfrm>
              <a:off x="74409" y="1933412"/>
              <a:ext cx="38550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/>
              <a:r>
                <a:rPr lang="en-US" altLang="zh-HK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In the figure, </a:t>
              </a:r>
              <a:r>
                <a:rPr lang="en-US" altLang="zh-TW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AOC 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 a straight line.</a:t>
              </a:r>
              <a:r>
                <a:rPr lang="en-US" altLang="zh-HK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HK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306562" y="2900046"/>
              <a:ext cx="3508352" cy="2763562"/>
              <a:chOff x="306562" y="2476036"/>
              <a:chExt cx="3508352" cy="2763562"/>
            </a:xfrm>
          </p:grpSpPr>
          <p:pic>
            <p:nvPicPr>
              <p:cNvPr id="1331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562" y="2476036"/>
                <a:ext cx="3508352" cy="2763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文字方塊 23"/>
              <p:cNvSpPr txBox="1"/>
              <p:nvPr/>
            </p:nvSpPr>
            <p:spPr>
              <a:xfrm>
                <a:off x="1453457" y="3617931"/>
                <a:ext cx="438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4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zh-HK" altLang="en-US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2347287" y="3147213"/>
                <a:ext cx="438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400" b="1" i="1" dirty="0" smtClean="0">
                    <a:solidFill>
                      <a:srgbClr val="1A1AF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zh-HK" altLang="en-US" sz="2400" b="1" i="1" dirty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038" name="Picture 14" descr="C:\Users\christinayychung\AppData\Local\Microsoft\Windows\Temporary Internet Files\Content.IE5\QLS8X10D\119498563188281957tasto_8_architetto_franc_01.svg.me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08" y="5294916"/>
            <a:ext cx="703479" cy="7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C:\Users\christinayychung\AppData\Local\Microsoft\Windows\Temporary Internet Files\Content.IE5\QLS8X10D\119498563188281957tasto_8_architetto_franc_01.svg.me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311" y="5162868"/>
            <a:ext cx="703479" cy="7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24</a:t>
            </a:fld>
            <a:endParaRPr lang="zh-HK" altLang="en-US"/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251520" y="261329"/>
            <a:ext cx="4824536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Vertically opposite angles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字方塊 48"/>
          <p:cNvSpPr txBox="1"/>
          <p:nvPr/>
        </p:nvSpPr>
        <p:spPr>
          <a:xfrm>
            <a:off x="4905262" y="5334651"/>
            <a:ext cx="3849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TW" sz="20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altLang="zh-TW" sz="2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TW" sz="2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no common vertex.</a:t>
            </a:r>
            <a:endParaRPr lang="zh-HK" altLang="en-US" sz="2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25</a:t>
            </a:fld>
            <a:endParaRPr lang="zh-HK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55158" y="1891559"/>
            <a:ext cx="4486595" cy="3843202"/>
            <a:chOff x="55158" y="1891559"/>
            <a:chExt cx="4486595" cy="3843202"/>
          </a:xfrm>
        </p:grpSpPr>
        <p:sp>
          <p:nvSpPr>
            <p:cNvPr id="34" name="文字方塊 33"/>
            <p:cNvSpPr txBox="1"/>
            <p:nvPr/>
          </p:nvSpPr>
          <p:spPr>
            <a:xfrm>
              <a:off x="55158" y="1891559"/>
              <a:ext cx="44865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/>
              <a:r>
                <a:rPr lang="en-US" altLang="zh-HK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In the figure, both </a:t>
              </a:r>
              <a:r>
                <a:rPr lang="en-US" altLang="zh-TW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AOC 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</a:t>
              </a:r>
              <a:r>
                <a:rPr lang="en-US" altLang="zh-TW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BOD 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are straight lines.</a:t>
              </a:r>
              <a:r>
                <a:rPr lang="en-US" altLang="zh-HK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335649" y="2896311"/>
              <a:ext cx="4000500" cy="2838450"/>
              <a:chOff x="3779912" y="3515738"/>
              <a:chExt cx="4000500" cy="2838450"/>
            </a:xfrm>
          </p:grpSpPr>
          <p:pic>
            <p:nvPicPr>
              <p:cNvPr id="143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3515738"/>
                <a:ext cx="4000500" cy="2838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文字方塊 25"/>
              <p:cNvSpPr txBox="1"/>
              <p:nvPr/>
            </p:nvSpPr>
            <p:spPr>
              <a:xfrm>
                <a:off x="5405449" y="4213456"/>
                <a:ext cx="438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4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zh-HK" altLang="en-US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5973570" y="5124425"/>
                <a:ext cx="438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400" b="1" i="1" dirty="0" smtClean="0">
                    <a:solidFill>
                      <a:srgbClr val="1A1AF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zh-HK" altLang="en-US" sz="2400" b="1" i="1" dirty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037" name="Picture 13" descr="C:\Users\christinayychung\AppData\Local\Microsoft\Windows\Temporary Internet Files\Content.IE5\0AKUF3XZ\green-ti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92" y="5235274"/>
            <a:ext cx="808632" cy="8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4535530" y="1889200"/>
            <a:ext cx="4366505" cy="3104622"/>
            <a:chOff x="4535530" y="1889200"/>
            <a:chExt cx="4366505" cy="3104622"/>
          </a:xfrm>
        </p:grpSpPr>
        <p:sp>
          <p:nvSpPr>
            <p:cNvPr id="36" name="文字方塊 35"/>
            <p:cNvSpPr txBox="1"/>
            <p:nvPr/>
          </p:nvSpPr>
          <p:spPr>
            <a:xfrm>
              <a:off x="4535530" y="1889200"/>
              <a:ext cx="4366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/>
              <a:r>
                <a:rPr lang="en-US" altLang="zh-HK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altLang="zh-HK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</a:t>
              </a:r>
              <a:r>
                <a:rPr lang="en-US" altLang="zh-HK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figure, </a:t>
              </a:r>
              <a:r>
                <a:rPr lang="en-US" altLang="zh-TW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ABCD </a:t>
              </a:r>
              <a:r>
                <a:rPr lang="en-US" altLang="zh-TW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 a straight line.</a:t>
              </a:r>
              <a:r>
                <a:rPr lang="en-US" altLang="zh-HK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HK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4872552" y="2888797"/>
              <a:ext cx="3914775" cy="2105025"/>
              <a:chOff x="4794628" y="2427132"/>
              <a:chExt cx="3914775" cy="2105025"/>
            </a:xfrm>
          </p:grpSpPr>
          <p:pic>
            <p:nvPicPr>
              <p:cNvPr id="1433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4628" y="2427132"/>
                <a:ext cx="3914775" cy="2105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文字方塊 30"/>
              <p:cNvSpPr txBox="1"/>
              <p:nvPr/>
            </p:nvSpPr>
            <p:spPr>
              <a:xfrm>
                <a:off x="7146776" y="2436981"/>
                <a:ext cx="438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4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zh-HK" altLang="en-US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5967905" y="3938810"/>
                <a:ext cx="438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400" b="1" i="1" dirty="0" smtClean="0">
                    <a:solidFill>
                      <a:srgbClr val="1A1AF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lang="zh-HK" altLang="en-US" sz="2400" b="1" i="1" dirty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46" name="Picture 14" descr="C:\Users\christinayychung\AppData\Local\Microsoft\Windows\Temporary Internet Files\Content.IE5\QLS8X10D\119498563188281957tasto_8_architetto_franc_01.svg.med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22" y="4713537"/>
            <a:ext cx="703479" cy="7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標題 1"/>
          <p:cNvSpPr txBox="1">
            <a:spLocks/>
          </p:cNvSpPr>
          <p:nvPr/>
        </p:nvSpPr>
        <p:spPr>
          <a:xfrm>
            <a:off x="251520" y="261329"/>
            <a:ext cx="4824536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Vertically opposite angles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637" y="11594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pairs of angles are vertically opposite angles? 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2079721" y="1301136"/>
            <a:ext cx="5076825" cy="2400300"/>
            <a:chOff x="1963608" y="1423388"/>
            <a:chExt cx="5076825" cy="24003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608" y="1423388"/>
              <a:ext cx="5076825" cy="240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3637193" y="2353316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823462" y="2362368"/>
              <a:ext cx="382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242854" y="1869364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209161" y="2898052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HK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701233" y="3807562"/>
                <a:ext cx="4301532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2800" b="1" dirty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∵</m:t>
                    </m:r>
                  </m:oMath>
                </a14:m>
                <a:r>
                  <a:rPr lang="zh-TW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straight line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33" y="3807562"/>
                <a:ext cx="4301532" cy="723788"/>
              </a:xfrm>
              <a:prstGeom prst="rect">
                <a:avLst/>
              </a:prstGeom>
              <a:blipFill>
                <a:blip r:embed="rId3"/>
                <a:stretch>
                  <a:fillRect b="-762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456208" y="5261410"/>
                <a:ext cx="204536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180°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208" y="5261410"/>
                <a:ext cx="2045367" cy="646331"/>
              </a:xfrm>
              <a:prstGeom prst="rect">
                <a:avLst/>
              </a:prstGeom>
              <a:blipFill>
                <a:blip r:embed="rId4"/>
                <a:stretch>
                  <a:fillRect l="-4776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3932529" y="5910876"/>
                <a:ext cx="21602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180°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529" y="5910876"/>
                <a:ext cx="2160240" cy="646331"/>
              </a:xfrm>
              <a:prstGeom prst="rect">
                <a:avLst/>
              </a:prstGeom>
              <a:blipFill>
                <a:blip r:embed="rId5"/>
                <a:stretch>
                  <a:fillRect l="-4237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4136901" y="2174135"/>
            <a:ext cx="655520" cy="596069"/>
            <a:chOff x="4136901" y="2174135"/>
            <a:chExt cx="655520" cy="596069"/>
          </a:xfrm>
        </p:grpSpPr>
        <p:sp>
          <p:nvSpPr>
            <p:cNvPr id="8" name="圓形圖 7"/>
            <p:cNvSpPr/>
            <p:nvPr/>
          </p:nvSpPr>
          <p:spPr>
            <a:xfrm rot="5400000">
              <a:off x="4232753" y="2194871"/>
              <a:ext cx="580404" cy="538932"/>
            </a:xfrm>
            <a:prstGeom prst="pie">
              <a:avLst>
                <a:gd name="adj1" fmla="val 6601594"/>
                <a:gd name="adj2" fmla="val 1494658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圓形圖 9"/>
            <p:cNvSpPr/>
            <p:nvPr/>
          </p:nvSpPr>
          <p:spPr>
            <a:xfrm rot="10800000">
              <a:off x="4136901" y="2196155"/>
              <a:ext cx="625790" cy="574049"/>
            </a:xfrm>
            <a:prstGeom prst="pie">
              <a:avLst>
                <a:gd name="adj1" fmla="val 20324804"/>
                <a:gd name="adj2" fmla="val 133660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701233" y="4534486"/>
                <a:ext cx="6280179" cy="723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2800" b="1" i="1" dirty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COA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AOD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180°  (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adj.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on </a:t>
                </a:r>
                <a:r>
                  <a:rPr lang="en-US" altLang="zh-TW" sz="24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st.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line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    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33" y="4534486"/>
                <a:ext cx="6280179" cy="723788"/>
              </a:xfrm>
              <a:prstGeom prst="rect">
                <a:avLst/>
              </a:prstGeom>
              <a:blipFill>
                <a:blip r:embed="rId6"/>
                <a:stretch>
                  <a:fillRect r="-9126" b="-67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26</a:t>
            </a:fld>
            <a:endParaRPr lang="zh-HK" altLang="en-US"/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251520" y="261329"/>
            <a:ext cx="4824536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Vertically opposite angles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4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2079721" y="1301136"/>
            <a:ext cx="5076825" cy="2400300"/>
            <a:chOff x="1963608" y="1423388"/>
            <a:chExt cx="5076825" cy="240030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608" y="1423388"/>
              <a:ext cx="5076825" cy="240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文字方塊 24"/>
            <p:cNvSpPr txBox="1"/>
            <p:nvPr/>
          </p:nvSpPr>
          <p:spPr>
            <a:xfrm>
              <a:off x="3637193" y="2353316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823462" y="2362368"/>
              <a:ext cx="382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242854" y="1869364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4209161" y="2898052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HK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262198" y="2196467"/>
            <a:ext cx="660721" cy="580404"/>
            <a:chOff x="4262198" y="2196467"/>
            <a:chExt cx="660721" cy="580404"/>
          </a:xfrm>
        </p:grpSpPr>
        <p:sp>
          <p:nvSpPr>
            <p:cNvPr id="8" name="圓形圖 7"/>
            <p:cNvSpPr/>
            <p:nvPr/>
          </p:nvSpPr>
          <p:spPr>
            <a:xfrm>
              <a:off x="4297129" y="2196467"/>
              <a:ext cx="625790" cy="574049"/>
            </a:xfrm>
            <a:prstGeom prst="pie">
              <a:avLst>
                <a:gd name="adj1" fmla="val 20324804"/>
                <a:gd name="adj2" fmla="val 133660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圓形圖 8"/>
            <p:cNvSpPr/>
            <p:nvPr/>
          </p:nvSpPr>
          <p:spPr>
            <a:xfrm rot="5400000">
              <a:off x="4241462" y="2217203"/>
              <a:ext cx="580404" cy="538932"/>
            </a:xfrm>
            <a:prstGeom prst="pie">
              <a:avLst>
                <a:gd name="adj1" fmla="val 6601594"/>
                <a:gd name="adj2" fmla="val 1494658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27</a:t>
            </a:fld>
            <a:endParaRPr lang="zh-HK" altLang="en-US"/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251520" y="261329"/>
            <a:ext cx="4824536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Vertically opposite angles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701233" y="3807562"/>
                <a:ext cx="4301532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2800" b="1" dirty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∵</m:t>
                    </m:r>
                  </m:oMath>
                </a14:m>
                <a:r>
                  <a:rPr lang="zh-TW" altLang="en-US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also a straight line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33" y="3807562"/>
                <a:ext cx="4301532" cy="723788"/>
              </a:xfrm>
              <a:prstGeom prst="rect">
                <a:avLst/>
              </a:prstGeom>
              <a:blipFill>
                <a:blip r:embed="rId3"/>
                <a:stretch>
                  <a:fillRect b="-762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456208" y="5261410"/>
                <a:ext cx="204536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180°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208" y="5261410"/>
                <a:ext cx="2045367" cy="646331"/>
              </a:xfrm>
              <a:prstGeom prst="rect">
                <a:avLst/>
              </a:prstGeom>
              <a:blipFill>
                <a:blip r:embed="rId4"/>
                <a:stretch>
                  <a:fillRect l="-4776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932529" y="5910876"/>
                <a:ext cx="21602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180°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529" y="5910876"/>
                <a:ext cx="2160240" cy="646331"/>
              </a:xfrm>
              <a:prstGeom prst="rect">
                <a:avLst/>
              </a:prstGeom>
              <a:blipFill>
                <a:blip r:embed="rId5"/>
                <a:stretch>
                  <a:fillRect l="-4237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701233" y="4534486"/>
                <a:ext cx="6280179" cy="723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2800" b="1" i="1" dirty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AOD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DOB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180°  (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adj.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on </a:t>
                </a:r>
                <a:r>
                  <a:rPr lang="en-US" altLang="zh-TW" sz="24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st.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line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    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33" y="4534486"/>
                <a:ext cx="6280179" cy="723788"/>
              </a:xfrm>
              <a:prstGeom prst="rect">
                <a:avLst/>
              </a:prstGeom>
              <a:blipFill>
                <a:blip r:embed="rId6"/>
                <a:stretch>
                  <a:fillRect r="-9709" b="-67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8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2079721" y="1052736"/>
            <a:ext cx="5076825" cy="2400300"/>
            <a:chOff x="1963608" y="1423388"/>
            <a:chExt cx="5076825" cy="24003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608" y="1423388"/>
              <a:ext cx="5076825" cy="240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文字方塊 19"/>
            <p:cNvSpPr txBox="1"/>
            <p:nvPr/>
          </p:nvSpPr>
          <p:spPr>
            <a:xfrm>
              <a:off x="3637193" y="2353316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823462" y="2362368"/>
              <a:ext cx="382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242854" y="1869364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209161" y="2898052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HK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432378" y="2995934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i="1" dirty="0">
                <a:solidFill>
                  <a:schemeClr val="bg1"/>
                </a:solidFill>
              </a:rPr>
              <a:t>c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513906" y="4826674"/>
                <a:ext cx="5082430" cy="175432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When two straight lines intersect, the vertically opposite angles are equal.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【Abbreviation</a:t>
                </a:r>
                <a:r>
                  <a:rPr lang="en-US" altLang="zh-TW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vert. opp.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zh-TW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】</a:t>
                </a:r>
                <a:endParaRPr lang="zh-HK" alt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906" y="4826674"/>
                <a:ext cx="5082430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395536" y="4826674"/>
            <a:ext cx="1800200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Conclusion:</a:t>
            </a:r>
            <a:endParaRPr lang="zh-HK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457025" y="4031738"/>
                <a:ext cx="302433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Similarly,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ea typeface="Cambria Math"/>
                    <a:cs typeface="Times New Roman" pitchFamily="18" charset="0"/>
                  </a:rPr>
                  <a:t>     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c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zh-HK" alt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025" y="4031738"/>
                <a:ext cx="3024336" cy="738664"/>
              </a:xfrm>
              <a:prstGeom prst="rect">
                <a:avLst/>
              </a:prstGeom>
              <a:blipFill>
                <a:blip r:embed="rId4"/>
                <a:stretch>
                  <a:fillRect l="-3024" b="-573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820479" y="3493130"/>
                <a:ext cx="1404157" cy="723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2800" b="1" i="1" dirty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479" y="3493130"/>
                <a:ext cx="1404157" cy="723788"/>
              </a:xfrm>
              <a:prstGeom prst="rect">
                <a:avLst/>
              </a:prstGeom>
              <a:blipFill>
                <a:blip r:embed="rId5"/>
                <a:stretch>
                  <a:fillRect b="-67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4145610" y="1947755"/>
            <a:ext cx="755050" cy="575833"/>
            <a:chOff x="4145610" y="2196155"/>
            <a:chExt cx="755050" cy="575833"/>
          </a:xfrm>
        </p:grpSpPr>
        <p:sp>
          <p:nvSpPr>
            <p:cNvPr id="10" name="圓形圖 9"/>
            <p:cNvSpPr/>
            <p:nvPr/>
          </p:nvSpPr>
          <p:spPr>
            <a:xfrm rot="10800000">
              <a:off x="4145610" y="2196155"/>
              <a:ext cx="625790" cy="574049"/>
            </a:xfrm>
            <a:prstGeom prst="pie">
              <a:avLst>
                <a:gd name="adj1" fmla="val 20324804"/>
                <a:gd name="adj2" fmla="val 133660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圓形圖 12"/>
            <p:cNvSpPr/>
            <p:nvPr/>
          </p:nvSpPr>
          <p:spPr>
            <a:xfrm>
              <a:off x="4274870" y="2197939"/>
              <a:ext cx="625790" cy="574049"/>
            </a:xfrm>
            <a:prstGeom prst="pie">
              <a:avLst>
                <a:gd name="adj1" fmla="val 20324804"/>
                <a:gd name="adj2" fmla="val 133660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253092" y="1921557"/>
            <a:ext cx="538932" cy="610740"/>
            <a:chOff x="4142147" y="2294291"/>
            <a:chExt cx="538932" cy="610740"/>
          </a:xfrm>
        </p:grpSpPr>
        <p:sp>
          <p:nvSpPr>
            <p:cNvPr id="15" name="圓形圖 14"/>
            <p:cNvSpPr/>
            <p:nvPr/>
          </p:nvSpPr>
          <p:spPr>
            <a:xfrm rot="5400000">
              <a:off x="4121411" y="2315027"/>
              <a:ext cx="580404" cy="538932"/>
            </a:xfrm>
            <a:prstGeom prst="pie">
              <a:avLst>
                <a:gd name="adj1" fmla="val 6601594"/>
                <a:gd name="adj2" fmla="val 1494658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圓形圖 15"/>
            <p:cNvSpPr/>
            <p:nvPr/>
          </p:nvSpPr>
          <p:spPr>
            <a:xfrm rot="16200000">
              <a:off x="4121411" y="2345363"/>
              <a:ext cx="580404" cy="538932"/>
            </a:xfrm>
            <a:prstGeom prst="pie">
              <a:avLst>
                <a:gd name="adj1" fmla="val 6601594"/>
                <a:gd name="adj2" fmla="val 1494658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28</a:t>
            </a:fld>
            <a:endParaRPr lang="zh-HK" altLang="en-US"/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251520" y="261329"/>
            <a:ext cx="4824536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Vertically opposite angles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90872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figure, both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AOC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straight lines. Find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069992" y="5790204"/>
                <a:ext cx="19442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101°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92" y="5790204"/>
                <a:ext cx="1944216" cy="646331"/>
              </a:xfrm>
              <a:prstGeom prst="rect">
                <a:avLst/>
              </a:prstGeom>
              <a:blipFill>
                <a:blip r:embed="rId2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68424" y="5109207"/>
                <a:ext cx="5071928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vert. opp.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HK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424" y="5109207"/>
                <a:ext cx="5071928" cy="723788"/>
              </a:xfrm>
              <a:prstGeom prst="rect">
                <a:avLst/>
              </a:prstGeom>
              <a:blipFill>
                <a:blip r:embed="rId3"/>
                <a:stretch>
                  <a:fillRect b="-67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29</a:t>
            </a:fld>
            <a:endParaRPr lang="zh-HK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424" y="1739717"/>
            <a:ext cx="3810578" cy="327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-252536" y="-81636"/>
            <a:ext cx="4974451" cy="936104"/>
          </a:xfrm>
        </p:spPr>
        <p:txBody>
          <a:bodyPr>
            <a:noAutofit/>
          </a:bodyPr>
          <a:lstStyle/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&amp; Application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03781" y="1948122"/>
            <a:ext cx="3829050" cy="2095500"/>
            <a:chOff x="-1548680" y="1878415"/>
            <a:chExt cx="3829050" cy="2095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48680" y="1878415"/>
              <a:ext cx="3829050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-459507" y="2910241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9053" y="3168232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1041720" y="4495709"/>
            <a:ext cx="8317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8650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figure,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 on different sides of their common arm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OB.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91880" y="503341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also have a common vertex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30158" y="5663697"/>
            <a:ext cx="565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call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pair of 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angles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線接點 18"/>
          <p:cNvCxnSpPr/>
          <p:nvPr/>
        </p:nvCxnSpPr>
        <p:spPr>
          <a:xfrm flipH="1">
            <a:off x="3904174" y="2402118"/>
            <a:ext cx="1296144" cy="129614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橢圓 31"/>
          <p:cNvSpPr/>
          <p:nvPr/>
        </p:nvSpPr>
        <p:spPr>
          <a:xfrm>
            <a:off x="3868172" y="3654944"/>
            <a:ext cx="83583" cy="8663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1A1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矩形 33"/>
          <p:cNvSpPr/>
          <p:nvPr/>
        </p:nvSpPr>
        <p:spPr>
          <a:xfrm rot="18889035">
            <a:off x="3115606" y="1777430"/>
            <a:ext cx="1779054" cy="1490615"/>
          </a:xfrm>
          <a:custGeom>
            <a:avLst/>
            <a:gdLst>
              <a:gd name="connsiteX0" fmla="*/ 0 w 1779054"/>
              <a:gd name="connsiteY0" fmla="*/ 0 h 1294468"/>
              <a:gd name="connsiteX1" fmla="*/ 1779054 w 1779054"/>
              <a:gd name="connsiteY1" fmla="*/ 0 h 1294468"/>
              <a:gd name="connsiteX2" fmla="*/ 1779054 w 1779054"/>
              <a:gd name="connsiteY2" fmla="*/ 1294468 h 1294468"/>
              <a:gd name="connsiteX3" fmla="*/ 0 w 1779054"/>
              <a:gd name="connsiteY3" fmla="*/ 1294468 h 1294468"/>
              <a:gd name="connsiteX4" fmla="*/ 0 w 1779054"/>
              <a:gd name="connsiteY4" fmla="*/ 0 h 1294468"/>
              <a:gd name="connsiteX0" fmla="*/ 283889 w 1779054"/>
              <a:gd name="connsiteY0" fmla="*/ 0 h 1490615"/>
              <a:gd name="connsiteX1" fmla="*/ 1779054 w 1779054"/>
              <a:gd name="connsiteY1" fmla="*/ 196147 h 1490615"/>
              <a:gd name="connsiteX2" fmla="*/ 1779054 w 1779054"/>
              <a:gd name="connsiteY2" fmla="*/ 1490615 h 1490615"/>
              <a:gd name="connsiteX3" fmla="*/ 0 w 1779054"/>
              <a:gd name="connsiteY3" fmla="*/ 1490615 h 1490615"/>
              <a:gd name="connsiteX4" fmla="*/ 283889 w 1779054"/>
              <a:gd name="connsiteY4" fmla="*/ 0 h 1490615"/>
              <a:gd name="connsiteX0" fmla="*/ 283889 w 1779054"/>
              <a:gd name="connsiteY0" fmla="*/ 0 h 1490615"/>
              <a:gd name="connsiteX1" fmla="*/ 1277734 w 1779054"/>
              <a:gd name="connsiteY1" fmla="*/ 988919 h 1490615"/>
              <a:gd name="connsiteX2" fmla="*/ 1779054 w 1779054"/>
              <a:gd name="connsiteY2" fmla="*/ 1490615 h 1490615"/>
              <a:gd name="connsiteX3" fmla="*/ 0 w 1779054"/>
              <a:gd name="connsiteY3" fmla="*/ 1490615 h 1490615"/>
              <a:gd name="connsiteX4" fmla="*/ 283889 w 1779054"/>
              <a:gd name="connsiteY4" fmla="*/ 0 h 1490615"/>
              <a:gd name="connsiteX0" fmla="*/ 283889 w 1779054"/>
              <a:gd name="connsiteY0" fmla="*/ 0 h 1490615"/>
              <a:gd name="connsiteX1" fmla="*/ 1283873 w 1779054"/>
              <a:gd name="connsiteY1" fmla="*/ 995097 h 1490615"/>
              <a:gd name="connsiteX2" fmla="*/ 1779054 w 1779054"/>
              <a:gd name="connsiteY2" fmla="*/ 1490615 h 1490615"/>
              <a:gd name="connsiteX3" fmla="*/ 0 w 1779054"/>
              <a:gd name="connsiteY3" fmla="*/ 1490615 h 1490615"/>
              <a:gd name="connsiteX4" fmla="*/ 283889 w 1779054"/>
              <a:gd name="connsiteY4" fmla="*/ 0 h 149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054" h="1490615">
                <a:moveTo>
                  <a:pt x="283889" y="0"/>
                </a:moveTo>
                <a:lnTo>
                  <a:pt x="1283873" y="995097"/>
                </a:lnTo>
                <a:lnTo>
                  <a:pt x="1779054" y="1490615"/>
                </a:lnTo>
                <a:lnTo>
                  <a:pt x="0" y="1490615"/>
                </a:lnTo>
                <a:lnTo>
                  <a:pt x="283889" y="0"/>
                </a:lnTo>
                <a:close/>
              </a:path>
            </a:pathLst>
          </a:custGeom>
          <a:solidFill>
            <a:srgbClr val="FF7C8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6" name="矩形 35"/>
          <p:cNvSpPr/>
          <p:nvPr/>
        </p:nvSpPr>
        <p:spPr>
          <a:xfrm rot="18889035">
            <a:off x="4200817" y="2842327"/>
            <a:ext cx="1779054" cy="1488268"/>
          </a:xfrm>
          <a:custGeom>
            <a:avLst/>
            <a:gdLst>
              <a:gd name="connsiteX0" fmla="*/ 0 w 1779054"/>
              <a:gd name="connsiteY0" fmla="*/ 0 h 1378369"/>
              <a:gd name="connsiteX1" fmla="*/ 1779054 w 1779054"/>
              <a:gd name="connsiteY1" fmla="*/ 0 h 1378369"/>
              <a:gd name="connsiteX2" fmla="*/ 1779054 w 1779054"/>
              <a:gd name="connsiteY2" fmla="*/ 1378369 h 1378369"/>
              <a:gd name="connsiteX3" fmla="*/ 0 w 1779054"/>
              <a:gd name="connsiteY3" fmla="*/ 1378369 h 1378369"/>
              <a:gd name="connsiteX4" fmla="*/ 0 w 1779054"/>
              <a:gd name="connsiteY4" fmla="*/ 0 h 1378369"/>
              <a:gd name="connsiteX0" fmla="*/ 0 w 1779054"/>
              <a:gd name="connsiteY0" fmla="*/ 0 h 1488268"/>
              <a:gd name="connsiteX1" fmla="*/ 1779054 w 1779054"/>
              <a:gd name="connsiteY1" fmla="*/ 0 h 1488268"/>
              <a:gd name="connsiteX2" fmla="*/ 1483124 w 1779054"/>
              <a:gd name="connsiteY2" fmla="*/ 1488268 h 1488268"/>
              <a:gd name="connsiteX3" fmla="*/ 0 w 1779054"/>
              <a:gd name="connsiteY3" fmla="*/ 1378369 h 1488268"/>
              <a:gd name="connsiteX4" fmla="*/ 0 w 1779054"/>
              <a:gd name="connsiteY4" fmla="*/ 0 h 1488268"/>
              <a:gd name="connsiteX0" fmla="*/ 0 w 1779054"/>
              <a:gd name="connsiteY0" fmla="*/ 0 h 1488268"/>
              <a:gd name="connsiteX1" fmla="*/ 1779054 w 1779054"/>
              <a:gd name="connsiteY1" fmla="*/ 0 h 1488268"/>
              <a:gd name="connsiteX2" fmla="*/ 1483124 w 1779054"/>
              <a:gd name="connsiteY2" fmla="*/ 1488268 h 1488268"/>
              <a:gd name="connsiteX3" fmla="*/ 691880 w 1779054"/>
              <a:gd name="connsiteY3" fmla="*/ 690889 h 1488268"/>
              <a:gd name="connsiteX4" fmla="*/ 0 w 1779054"/>
              <a:gd name="connsiteY4" fmla="*/ 0 h 148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054" h="1488268">
                <a:moveTo>
                  <a:pt x="0" y="0"/>
                </a:moveTo>
                <a:lnTo>
                  <a:pt x="1779054" y="0"/>
                </a:lnTo>
                <a:lnTo>
                  <a:pt x="1483124" y="1488268"/>
                </a:lnTo>
                <a:lnTo>
                  <a:pt x="691880" y="69088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</a:t>
            </a:fld>
            <a:endParaRPr lang="zh-HK" altLang="en-US"/>
          </a:p>
        </p:txBody>
      </p:sp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251520" y="261329"/>
            <a:ext cx="3250704" cy="692611"/>
          </a:xfrm>
        </p:spPr>
        <p:txBody>
          <a:bodyPr>
            <a:normAutofit/>
          </a:bodyPr>
          <a:lstStyle/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angles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9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0" presetClass="emph" presetSubtype="0" repeatCount="3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4" grpId="0" animBg="1"/>
      <p:bldP spid="34" grpId="1" animBg="1"/>
      <p:bldP spid="36" grpId="0" animBg="1"/>
      <p:bldP spid="3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755576" y="26369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細明體" pitchFamily="49" charset="-120"/>
                <a:cs typeface="Times New Roman" panose="02020603050405020304" pitchFamily="18" charset="0"/>
              </a:rPr>
              <a:t>Exercise</a:t>
            </a:r>
            <a:endParaRPr lang="zh-HK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細明體" pitchFamily="49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37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1124744"/>
            <a:ext cx="309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Find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figure.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854316" y="3848616"/>
                <a:ext cx="7776864" cy="723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BOC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DOA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360°   (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at a pt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16" y="3848616"/>
                <a:ext cx="7776864" cy="723788"/>
              </a:xfrm>
              <a:prstGeom prst="rect">
                <a:avLst/>
              </a:prstGeom>
              <a:blipFill>
                <a:blip r:embed="rId2"/>
                <a:stretch>
                  <a:fillRect b="-67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175223" y="5886544"/>
                <a:ext cx="12775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80°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223" y="5886544"/>
                <a:ext cx="1277567" cy="646331"/>
              </a:xfrm>
              <a:prstGeom prst="rect">
                <a:avLst/>
              </a:prstGeom>
              <a:blipFill>
                <a:blip r:embed="rId3"/>
                <a:stretch>
                  <a:fillRect l="-7619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230066" y="5233053"/>
                <a:ext cx="27455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280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360°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066" y="5233053"/>
                <a:ext cx="2745577" cy="646331"/>
              </a:xfrm>
              <a:prstGeom prst="rect">
                <a:avLst/>
              </a:prstGeom>
              <a:blipFill>
                <a:blip r:embed="rId4"/>
                <a:stretch>
                  <a:fillRect l="-889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187971" y="4579563"/>
                <a:ext cx="48965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+ 50°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+ 28° 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 +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132°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360°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971" y="4579563"/>
                <a:ext cx="4896543" cy="646331"/>
              </a:xfrm>
              <a:prstGeom prst="rect">
                <a:avLst/>
              </a:prstGeom>
              <a:blipFill>
                <a:blip r:embed="rId5"/>
                <a:stretch>
                  <a:fillRect l="-1993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31</a:t>
            </a:fld>
            <a:endParaRPr lang="zh-HK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94" y="620688"/>
            <a:ext cx="3894872" cy="324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51520" y="261329"/>
            <a:ext cx="2206310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1124744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In the figure,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straight line.</a:t>
            </a:r>
          </a:p>
          <a:p>
            <a:pPr marL="442913" indent="-87313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Find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5600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Is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AOD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straight line?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83568" y="3978230"/>
                <a:ext cx="8064896" cy="723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BOC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      (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adj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on </a:t>
                </a:r>
                <a:r>
                  <a:rPr lang="en-US" altLang="zh-TW" sz="24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st.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line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978230"/>
                <a:ext cx="8064896" cy="723788"/>
              </a:xfrm>
              <a:prstGeom prst="rect">
                <a:avLst/>
              </a:prstGeom>
              <a:blipFill>
                <a:blip r:embed="rId2"/>
                <a:stretch>
                  <a:fillRect l="-227" b="-762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265170" y="5965358"/>
                <a:ext cx="14053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25°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170" y="5965358"/>
                <a:ext cx="1405324" cy="646331"/>
              </a:xfrm>
              <a:prstGeom prst="rect">
                <a:avLst/>
              </a:prstGeom>
              <a:blipFill>
                <a:blip r:embed="rId3"/>
                <a:stretch>
                  <a:fillRect l="-1739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029614" y="5328801"/>
                <a:ext cx="18002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100°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614" y="5328801"/>
                <a:ext cx="1800200" cy="646331"/>
              </a:xfrm>
              <a:prstGeom prst="rect">
                <a:avLst/>
              </a:prstGeom>
              <a:blipFill>
                <a:blip r:embed="rId4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958473" y="4692244"/>
                <a:ext cx="30243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+ 80°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473" y="4692244"/>
                <a:ext cx="3024336" cy="646331"/>
              </a:xfrm>
              <a:prstGeom prst="rect">
                <a:avLst/>
              </a:prstGeom>
              <a:blipFill>
                <a:blip r:embed="rId5"/>
                <a:stretch>
                  <a:fillRect l="-605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32</a:t>
            </a:fld>
            <a:endParaRPr lang="zh-HK" alt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25" y="620688"/>
            <a:ext cx="34480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7236296" y="210179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FF0000"/>
                </a:solidFill>
              </a:rPr>
              <a:t>= 25°</a:t>
            </a:r>
            <a:endParaRPr lang="zh-HK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251520" y="261329"/>
            <a:ext cx="2206310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8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83568" y="3789040"/>
                <a:ext cx="4032448" cy="723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AOD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+ 80° + 69°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789040"/>
                <a:ext cx="4032448" cy="723788"/>
              </a:xfrm>
              <a:prstGeom prst="rect">
                <a:avLst/>
              </a:prstGeom>
              <a:blipFill>
                <a:blip r:embed="rId2"/>
                <a:stretch>
                  <a:fillRect l="-453" b="-762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241420" y="4404463"/>
                <a:ext cx="266429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25° + 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80° + 69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420" y="4404463"/>
                <a:ext cx="2664296" cy="646331"/>
              </a:xfrm>
              <a:prstGeom prst="rect">
                <a:avLst/>
              </a:prstGeom>
              <a:blipFill>
                <a:blip r:embed="rId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241075" y="4942429"/>
                <a:ext cx="13321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174°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75" y="4942429"/>
                <a:ext cx="1332148" cy="646331"/>
              </a:xfrm>
              <a:prstGeom prst="rect">
                <a:avLst/>
              </a:prstGeom>
              <a:blipFill>
                <a:blip r:embed="rId4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259632" y="6018362"/>
                <a:ext cx="3842974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2800" b="1" i="0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AOD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not a straight line.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6018362"/>
                <a:ext cx="3842974" cy="723788"/>
              </a:xfrm>
              <a:prstGeom prst="rect">
                <a:avLst/>
              </a:prstGeom>
              <a:blipFill>
                <a:blip r:embed="rId5"/>
                <a:stretch>
                  <a:fillRect r="-2063" b="-67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250130" y="5480395"/>
                <a:ext cx="1333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4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</a:t>
                </a: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130" y="5480395"/>
                <a:ext cx="1333316" cy="646331"/>
              </a:xfrm>
              <a:prstGeom prst="rect">
                <a:avLst/>
              </a:prstGeom>
              <a:blipFill>
                <a:blip r:embed="rId6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33</a:t>
            </a:fld>
            <a:endParaRPr lang="zh-HK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25" y="620688"/>
            <a:ext cx="34480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7236296" y="210179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FF0000"/>
                </a:solidFill>
              </a:rPr>
              <a:t>= 25°</a:t>
            </a:r>
            <a:endParaRPr lang="zh-HK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251520" y="261329"/>
            <a:ext cx="2206310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5536" y="1124744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In the figure,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straight line.</a:t>
            </a:r>
          </a:p>
          <a:p>
            <a:pPr marL="442913" indent="-87313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Find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5600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Is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AOD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straight line?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537243" y="4915262"/>
                <a:ext cx="269979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+ 123°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243" y="4915262"/>
                <a:ext cx="2699791" cy="646331"/>
              </a:xfrm>
              <a:prstGeom prst="rect">
                <a:avLst/>
              </a:prstGeom>
              <a:blipFill>
                <a:blip r:embed="rId2"/>
                <a:stretch>
                  <a:fillRect l="-677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400758" y="5678123"/>
                <a:ext cx="15180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57°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58" y="5678123"/>
                <a:ext cx="1518042" cy="646331"/>
              </a:xfrm>
              <a:prstGeom prst="rect">
                <a:avLst/>
              </a:prstGeom>
              <a:blipFill>
                <a:blip r:embed="rId3"/>
                <a:stretch>
                  <a:fillRect l="-1606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582190" y="4074945"/>
                <a:ext cx="6303863" cy="723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BOC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    (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adj.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on </a:t>
                </a:r>
                <a:r>
                  <a:rPr lang="en-US" altLang="zh-TW" sz="24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st.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line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190" y="4074945"/>
                <a:ext cx="6303863" cy="723788"/>
              </a:xfrm>
              <a:prstGeom prst="rect">
                <a:avLst/>
              </a:prstGeom>
              <a:blipFill>
                <a:blip r:embed="rId4"/>
                <a:stretch>
                  <a:fillRect b="-67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34</a:t>
            </a:fld>
            <a:endParaRPr lang="zh-HK" altLang="en-US"/>
          </a:p>
        </p:txBody>
      </p:sp>
      <p:sp>
        <p:nvSpPr>
          <p:cNvPr id="12" name="矩形 11"/>
          <p:cNvSpPr/>
          <p:nvPr/>
        </p:nvSpPr>
        <p:spPr>
          <a:xfrm>
            <a:off x="395536" y="1124744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 the figure,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AOC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BOD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straight lines. Find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50" y="849948"/>
            <a:ext cx="4459222" cy="298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251520" y="261329"/>
            <a:ext cx="2206310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059307" y="5879904"/>
                <a:ext cx="14053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26°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307" y="5879904"/>
                <a:ext cx="1405324" cy="646331"/>
              </a:xfrm>
              <a:prstGeom prst="rect">
                <a:avLst/>
              </a:prstGeom>
              <a:blipFill>
                <a:blip r:embed="rId2"/>
                <a:stretch>
                  <a:fillRect l="-6957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279389" y="5270709"/>
                <a:ext cx="244827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+ 97°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123°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389" y="5270709"/>
                <a:ext cx="2448272" cy="646331"/>
              </a:xfrm>
              <a:prstGeom prst="rect">
                <a:avLst/>
              </a:prstGeom>
              <a:blipFill>
                <a:blip r:embed="rId3"/>
                <a:stretch>
                  <a:fillRect l="-995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338128" y="3897407"/>
                <a:ext cx="4546240" cy="723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AOD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BOC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vert. opp.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128" y="3897407"/>
                <a:ext cx="4546240" cy="723788"/>
              </a:xfrm>
              <a:prstGeom prst="rect">
                <a:avLst/>
              </a:prstGeom>
              <a:blipFill>
                <a:blip r:embed="rId4"/>
                <a:stretch>
                  <a:fillRect b="-67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35</a:t>
            </a:fld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149628" y="4584058"/>
                <a:ext cx="3880222" cy="723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AOE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EOD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BOC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628" y="4584058"/>
                <a:ext cx="3880222" cy="723788"/>
              </a:xfrm>
              <a:prstGeom prst="rect">
                <a:avLst/>
              </a:prstGeom>
              <a:blipFill>
                <a:blip r:embed="rId5"/>
                <a:stretch>
                  <a:fillRect b="-67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50" y="849948"/>
            <a:ext cx="4459222" cy="298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251520" y="261329"/>
            <a:ext cx="2206310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5536" y="1124744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 the figure,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AOC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BOD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straight lines. Find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雲朵形圖說文字 13"/>
          <p:cNvSpPr/>
          <p:nvPr/>
        </p:nvSpPr>
        <p:spPr>
          <a:xfrm>
            <a:off x="578193" y="3343848"/>
            <a:ext cx="2520280" cy="792088"/>
          </a:xfrm>
          <a:prstGeom prst="cloudCallout">
            <a:avLst>
              <a:gd name="adj1" fmla="val 48644"/>
              <a:gd name="adj2" fmla="val 65789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rgbClr val="1A1AF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Any alternative method?</a:t>
            </a:r>
            <a:endParaRPr lang="zh-HK" altLang="en-US" dirty="0">
              <a:solidFill>
                <a:srgbClr val="1A1AF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6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0" grpId="0"/>
      <p:bldP spid="9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1124744"/>
            <a:ext cx="5251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In the figure,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AOC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straight lines. Find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438044" y="4629288"/>
                <a:ext cx="288416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57°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+ 40°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      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044" y="4629288"/>
                <a:ext cx="2884162" cy="646331"/>
              </a:xfrm>
              <a:prstGeom prst="rect">
                <a:avLst/>
              </a:prstGeom>
              <a:blipFill>
                <a:blip r:embed="rId2"/>
                <a:stretch>
                  <a:fillRect l="-846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156273" y="5296143"/>
                <a:ext cx="26076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97°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273" y="5296143"/>
                <a:ext cx="2607605" cy="646331"/>
              </a:xfrm>
              <a:prstGeom prst="rect">
                <a:avLst/>
              </a:prstGeom>
              <a:blipFill>
                <a:blip r:embed="rId3"/>
                <a:stretch>
                  <a:fillRect l="-935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880125" y="5962998"/>
                <a:ext cx="152307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83°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125" y="5962998"/>
                <a:ext cx="1523073" cy="646331"/>
              </a:xfrm>
              <a:prstGeom prst="rect">
                <a:avLst/>
              </a:prstGeom>
              <a:blipFill>
                <a:blip r:embed="rId4"/>
                <a:stretch>
                  <a:fillRect l="-1606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88896" y="3884976"/>
                <a:ext cx="8064896" cy="723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EOB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BOA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      (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adj.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on </a:t>
                </a:r>
                <a:r>
                  <a:rPr lang="en-US" altLang="zh-TW" sz="2400" b="1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st.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line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96" y="3884976"/>
                <a:ext cx="8064896" cy="723788"/>
              </a:xfrm>
              <a:prstGeom prst="rect">
                <a:avLst/>
              </a:prstGeom>
              <a:blipFill>
                <a:blip r:embed="rId5"/>
                <a:stretch>
                  <a:fillRect b="-67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36</a:t>
            </a:fld>
            <a:endParaRPr lang="zh-HK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022"/>
            <a:ext cx="2520280" cy="366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51520" y="261329"/>
            <a:ext cx="2206310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911133" y="2946577"/>
                <a:ext cx="4407805" cy="723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DOC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   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vert. opp.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33" y="2946577"/>
                <a:ext cx="4407805" cy="723788"/>
              </a:xfrm>
              <a:prstGeom prst="rect">
                <a:avLst/>
              </a:prstGeom>
              <a:blipFill>
                <a:blip r:embed="rId2"/>
                <a:stretch>
                  <a:fillRect r="-4420" b="-67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11049" y="4904556"/>
                <a:ext cx="325530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+ 40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049" y="4904556"/>
                <a:ext cx="3255303" cy="646331"/>
              </a:xfrm>
              <a:prstGeom prst="rect">
                <a:avLst/>
              </a:prstGeom>
              <a:blipFill>
                <a:blip r:embed="rId3"/>
                <a:stretch>
                  <a:fillRect l="-562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022679" y="6096683"/>
                <a:ext cx="152307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65°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679" y="6096683"/>
                <a:ext cx="1523073" cy="646331"/>
              </a:xfrm>
              <a:prstGeom prst="rect">
                <a:avLst/>
              </a:prstGeom>
              <a:blipFill>
                <a:blip r:embed="rId4"/>
                <a:stretch>
                  <a:fillRect l="-1600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76253" y="5500619"/>
                <a:ext cx="264178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115°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253" y="5500619"/>
                <a:ext cx="2641788" cy="646331"/>
              </a:xfrm>
              <a:prstGeom prst="rect">
                <a:avLst/>
              </a:prstGeom>
              <a:blipFill>
                <a:blip r:embed="rId5"/>
                <a:stretch>
                  <a:fillRect l="-693"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961367" y="3620097"/>
                <a:ext cx="121794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40°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367" y="3620097"/>
                <a:ext cx="1217947" cy="646331"/>
              </a:xfrm>
              <a:prstGeom prst="rect">
                <a:avLst/>
              </a:prstGeom>
              <a:blipFill>
                <a:blip r:embed="rId6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99592" y="4216160"/>
                <a:ext cx="676875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OCD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CDO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DOC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180°    (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altLang="zh-TW" sz="2800" b="1" i="0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 of </a:t>
                </a:r>
                <a:r>
                  <a:rPr lang="zh-HK" altLang="zh-HK" sz="2400" b="1" dirty="0" smtClean="0">
                    <a:solidFill>
                      <a:schemeClr val="bg1"/>
                    </a:solidFill>
                  </a:rPr>
                  <a:t>△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HK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216160"/>
                <a:ext cx="6768752" cy="738664"/>
              </a:xfrm>
              <a:prstGeom prst="rect">
                <a:avLst/>
              </a:prstGeom>
              <a:blipFill>
                <a:blip r:embed="rId7"/>
                <a:stretch>
                  <a:fillRect b="-495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37</a:t>
            </a:fld>
            <a:endParaRPr lang="zh-HK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022"/>
            <a:ext cx="2520280" cy="366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251520" y="261329"/>
            <a:ext cx="2206310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5536" y="1124744"/>
            <a:ext cx="5251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In the figure,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AOC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straight lines. Find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0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3568" y="24208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細明體" pitchFamily="49" charset="-120"/>
                <a:cs typeface="Times New Roman" panose="02020603050405020304" pitchFamily="18" charset="0"/>
              </a:rPr>
              <a:t>~The End~</a:t>
            </a:r>
            <a:endParaRPr lang="zh-HK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細明體" pitchFamily="49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88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02180" y="832548"/>
            <a:ext cx="784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pairs of angles are adjacent angles?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2180" y="1412776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HK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211960" y="1412776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zh-HK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02180" y="3603478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zh-HK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185744" y="3892444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zh-HK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286605" y="3317288"/>
            <a:ext cx="2165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*no common arm</a:t>
            </a:r>
            <a:endParaRPr lang="zh-HK" altLang="en-US" sz="2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258362" y="6342649"/>
            <a:ext cx="2361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*no common vertex</a:t>
            </a:r>
            <a:endParaRPr lang="zh-HK" altLang="en-US" sz="2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32373" y="1812587"/>
            <a:ext cx="3276600" cy="1543050"/>
            <a:chOff x="532373" y="1812587"/>
            <a:chExt cx="3276600" cy="15430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73" y="1812587"/>
              <a:ext cx="3276600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文字方塊 33"/>
            <p:cNvSpPr txBox="1"/>
            <p:nvPr/>
          </p:nvSpPr>
          <p:spPr>
            <a:xfrm>
              <a:off x="2954175" y="2465853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468793" y="2751311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568446" y="1812587"/>
            <a:ext cx="3560885" cy="1543050"/>
            <a:chOff x="4568446" y="1812587"/>
            <a:chExt cx="3560885" cy="15430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446" y="1812587"/>
              <a:ext cx="3560885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文字方塊 45"/>
            <p:cNvSpPr txBox="1"/>
            <p:nvPr/>
          </p:nvSpPr>
          <p:spPr>
            <a:xfrm>
              <a:off x="5670642" y="2787523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6535558" y="2607758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7" name="Picture 13" descr="C:\Users\christinayychung\AppData\Local\Microsoft\Windows\Temporary Internet Files\Content.IE5\0AKUF3XZ\green-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91" y="2844872"/>
            <a:ext cx="808632" cy="8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C:\Users\christinayychung\AppData\Local\Microsoft\Windows\Temporary Internet Files\Content.IE5\QLS8X10D\119498563188281957tasto_8_architetto_franc_01.svg.med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132" y="2950025"/>
            <a:ext cx="703479" cy="7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495680" y="3995428"/>
            <a:ext cx="2900722" cy="2226611"/>
            <a:chOff x="495680" y="3995428"/>
            <a:chExt cx="2900722" cy="222661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80" y="3995428"/>
              <a:ext cx="2900722" cy="2226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文字方塊 47"/>
            <p:cNvSpPr txBox="1"/>
            <p:nvPr/>
          </p:nvSpPr>
          <p:spPr>
            <a:xfrm>
              <a:off x="1580079" y="4641393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2195030" y="4917491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7" name="Picture 13" descr="C:\Users\christinayychung\AppData\Local\Microsoft\Windows\Temporary Internet Files\Content.IE5\0AKUF3XZ\green-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86" y="5770505"/>
            <a:ext cx="808632" cy="8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5187929" y="3943219"/>
            <a:ext cx="2373733" cy="2413131"/>
            <a:chOff x="4573784" y="3995427"/>
            <a:chExt cx="2587973" cy="263092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784" y="3995427"/>
              <a:ext cx="2587973" cy="2630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文字方塊 28"/>
            <p:cNvSpPr txBox="1"/>
            <p:nvPr/>
          </p:nvSpPr>
          <p:spPr>
            <a:xfrm>
              <a:off x="5804210" y="4888314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386271" y="5270318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8" name="Picture 14" descr="C:\Users\christinayychung\AppData\Local\Microsoft\Windows\Temporary Internet Files\Content.IE5\QLS8X10D\119498563188281957tasto_8_architetto_franc_01.svg.med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92" y="5732467"/>
            <a:ext cx="703479" cy="7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4</a:t>
            </a:fld>
            <a:endParaRPr lang="zh-HK" altLang="en-US"/>
          </a:p>
        </p:txBody>
      </p:sp>
      <p:sp>
        <p:nvSpPr>
          <p:cNvPr id="33" name="標題 1"/>
          <p:cNvSpPr>
            <a:spLocks noGrp="1"/>
          </p:cNvSpPr>
          <p:nvPr>
            <p:ph type="title"/>
          </p:nvPr>
        </p:nvSpPr>
        <p:spPr>
          <a:xfrm>
            <a:off x="251520" y="261329"/>
            <a:ext cx="3250704" cy="692611"/>
          </a:xfrm>
        </p:spPr>
        <p:txBody>
          <a:bodyPr>
            <a:normAutofit/>
          </a:bodyPr>
          <a:lstStyle/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angles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/>
          <p:cNvSpPr txBox="1"/>
          <p:nvPr/>
        </p:nvSpPr>
        <p:spPr>
          <a:xfrm>
            <a:off x="665968" y="1093198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zh-HK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553998" y="1093198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zh-HK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16758" y="3615595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zh-HK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553998" y="3972470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zh-HK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5075220" y="3435931"/>
            <a:ext cx="293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u="sng" dirty="0" smtClean="0">
                <a:solidFill>
                  <a:srgbClr val="FFFF00"/>
                </a:solidFill>
              </a:rPr>
              <a:t>*</a:t>
            </a:r>
            <a:r>
              <a:rPr lang="en-US" altLang="zh-TW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common vertex</a:t>
            </a:r>
            <a:endParaRPr lang="zh-HK" altLang="en-US" sz="2400" b="1" u="sng" dirty="0">
              <a:solidFill>
                <a:srgbClr val="FFFF00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926137" y="6020572"/>
            <a:ext cx="3471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*not lying on different sides of the common arm</a:t>
            </a:r>
            <a:endParaRPr lang="zh-HK" alt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013641" y="1173235"/>
            <a:ext cx="2831264" cy="2275307"/>
            <a:chOff x="1013641" y="1347193"/>
            <a:chExt cx="2831264" cy="227530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641" y="1347193"/>
              <a:ext cx="2831264" cy="2275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文字方塊 19"/>
            <p:cNvSpPr txBox="1"/>
            <p:nvPr/>
          </p:nvSpPr>
          <p:spPr>
            <a:xfrm>
              <a:off x="2405838" y="1556553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931817" y="1636215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924189" y="1173234"/>
            <a:ext cx="3118390" cy="2275307"/>
            <a:chOff x="4924189" y="1347192"/>
            <a:chExt cx="3118390" cy="227530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189" y="1347192"/>
              <a:ext cx="3118390" cy="2275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文字方塊 25"/>
            <p:cNvSpPr txBox="1"/>
            <p:nvPr/>
          </p:nvSpPr>
          <p:spPr>
            <a:xfrm>
              <a:off x="5606855" y="2097880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6375331" y="2500079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9" name="Picture 13" descr="C:\Users\christinayychung\AppData\Local\Microsoft\Windows\Temporary Internet Files\Content.IE5\0AKUF3XZ\green-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40" y="2807730"/>
            <a:ext cx="808632" cy="8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1013641" y="3689863"/>
            <a:ext cx="2982295" cy="2400384"/>
            <a:chOff x="1013641" y="3863821"/>
            <a:chExt cx="2982295" cy="240038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641" y="3863821"/>
              <a:ext cx="2982295" cy="2400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文字方塊 29"/>
            <p:cNvSpPr txBox="1"/>
            <p:nvPr/>
          </p:nvSpPr>
          <p:spPr>
            <a:xfrm>
              <a:off x="2063311" y="5662180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720228" y="5272149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14" descr="C:\Users\christinayychung\AppData\Local\Microsoft\Windows\Temporary Internet Files\Content.IE5\QLS8X10D\119498563188281957tasto_8_architetto_franc_01.svg.me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18" y="5423674"/>
            <a:ext cx="703479" cy="7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4920649" y="4063148"/>
            <a:ext cx="3332075" cy="2221383"/>
            <a:chOff x="4920649" y="4042821"/>
            <a:chExt cx="3332075" cy="2221383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649" y="4042821"/>
              <a:ext cx="3332075" cy="2221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文字方塊 36"/>
            <p:cNvSpPr txBox="1"/>
            <p:nvPr/>
          </p:nvSpPr>
          <p:spPr>
            <a:xfrm>
              <a:off x="6394652" y="5100957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6576418" y="4176991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" name="Picture 14" descr="C:\Users\christinayychung\AppData\Local\Microsoft\Windows\Temporary Internet Files\Content.IE5\QLS8X10D\119498563188281957tasto_8_architetto_franc_01.svg.me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22" y="2974058"/>
            <a:ext cx="703479" cy="7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3" descr="C:\Users\christinayychung\AppData\Local\Microsoft\Windows\Temporary Internet Files\Content.IE5\0AKUF3XZ\green-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168" y="5582949"/>
            <a:ext cx="808632" cy="8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553200" y="6182392"/>
            <a:ext cx="2133600" cy="365125"/>
          </a:xfrm>
        </p:spPr>
        <p:txBody>
          <a:bodyPr/>
          <a:lstStyle/>
          <a:p>
            <a:fld id="{E873F69C-99BB-4531-9208-494F8683A97E}" type="slidenum">
              <a:rPr lang="zh-HK" altLang="en-US" smtClean="0"/>
              <a:t>5</a:t>
            </a:fld>
            <a:endParaRPr lang="zh-HK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402180" y="601442"/>
            <a:ext cx="785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pairs of angles are adjacent angles?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標題 1"/>
          <p:cNvSpPr>
            <a:spLocks noGrp="1"/>
          </p:cNvSpPr>
          <p:nvPr>
            <p:ph type="title"/>
          </p:nvPr>
        </p:nvSpPr>
        <p:spPr>
          <a:xfrm>
            <a:off x="251520" y="30223"/>
            <a:ext cx="3250704" cy="692611"/>
          </a:xfrm>
        </p:spPr>
        <p:txBody>
          <a:bodyPr>
            <a:normAutofit fontScale="90000"/>
          </a:bodyPr>
          <a:lstStyle/>
          <a:p>
            <a:r>
              <a:rPr lang="en-US" altLang="zh-TW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angles</a:t>
            </a:r>
            <a:endParaRPr lang="zh-HK" alt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7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6691" y="479715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pair of adjacent angles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 form a right angle (i.e.</a:t>
            </a:r>
            <a:r>
              <a:rPr lang="en-US" altLang="zh-TW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90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°), 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70149" y="5348679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said to be 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6</a:t>
            </a:fld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2954055" y="1071189"/>
            <a:ext cx="3417859" cy="3427795"/>
            <a:chOff x="2981214" y="1071189"/>
            <a:chExt cx="3417859" cy="342779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214" y="1071189"/>
              <a:ext cx="3417859" cy="3427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3407650" y="3068544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825218" y="3581005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51520" y="261329"/>
            <a:ext cx="3250704" cy="692611"/>
          </a:xfrm>
        </p:spPr>
        <p:txBody>
          <a:bodyPr>
            <a:normAutofit/>
          </a:bodyPr>
          <a:lstStyle/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angles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6691" y="595702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called 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angles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1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1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2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23728" y="4755637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say: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95736" y="5323251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complementary angle of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7</a:t>
            </a:fld>
            <a:endParaRPr lang="zh-HK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2954055" y="1071189"/>
            <a:ext cx="3417859" cy="3427795"/>
            <a:chOff x="2981214" y="1071189"/>
            <a:chExt cx="3417859" cy="342779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214" y="1071189"/>
              <a:ext cx="3417859" cy="3427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3407650" y="3068544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825218" y="3581005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251520" y="261329"/>
            <a:ext cx="3250704" cy="692611"/>
          </a:xfrm>
        </p:spPr>
        <p:txBody>
          <a:bodyPr>
            <a:normAutofit/>
          </a:bodyPr>
          <a:lstStyle/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angles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95736" y="5890865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angle of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934574" y="1700808"/>
            <a:ext cx="5269487" cy="2406627"/>
            <a:chOff x="2480123" y="2097660"/>
            <a:chExt cx="4400550" cy="20097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123" y="2097660"/>
              <a:ext cx="4400550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文字方塊 7"/>
            <p:cNvSpPr txBox="1"/>
            <p:nvPr/>
          </p:nvSpPr>
          <p:spPr>
            <a:xfrm>
              <a:off x="4288259" y="3266967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958173" y="3379355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467544" y="4639411"/>
            <a:ext cx="410407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AOC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straight line,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52187" y="3751470"/>
            <a:ext cx="460851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467544" y="536770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call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pair of </a:t>
            </a:r>
            <a:r>
              <a:rPr lang="en-US" altLang="zh-TW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angles on a straight line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8</a:t>
            </a:fld>
            <a:endParaRPr lang="zh-HK" altLang="en-US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251520" y="261329"/>
            <a:ext cx="3250704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angles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0" presetClass="emph" presetSubtype="0" repeatCount="3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3"/>
          <a:stretch/>
        </p:blipFill>
        <p:spPr bwMode="auto">
          <a:xfrm>
            <a:off x="2051720" y="2027749"/>
            <a:ext cx="5295900" cy="183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03654" y="748899"/>
                <a:ext cx="5760640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you remember what type of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AOC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is?</a:t>
                </a:r>
                <a:endParaRPr lang="en-US" altLang="zh-TW" sz="2400" b="1" i="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54" y="748899"/>
                <a:ext cx="5760640" cy="723788"/>
              </a:xfrm>
              <a:prstGeom prst="rect">
                <a:avLst/>
              </a:prstGeom>
              <a:blipFill>
                <a:blip r:embed="rId3"/>
                <a:stretch>
                  <a:fillRect l="-1587" b="-67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2498133" y="2055021"/>
            <a:ext cx="1857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B050"/>
                </a:solidFill>
                <a:latin typeface="+mn-ea"/>
              </a:rPr>
              <a:t>Straight angle</a:t>
            </a:r>
            <a:endParaRPr lang="zh-HK" altLang="en-US" sz="24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846362" y="2890379"/>
            <a:ext cx="661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dirty="0" smtClean="0">
                <a:solidFill>
                  <a:srgbClr val="00B050"/>
                </a:solidFill>
              </a:rPr>
              <a:t>180°</a:t>
            </a:r>
            <a:endParaRPr lang="zh-HK" altLang="en-US" sz="2000" dirty="0">
              <a:solidFill>
                <a:srgbClr val="00B05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173430" y="4404222"/>
            <a:ext cx="3915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a look at </a:t>
            </a:r>
            <a:r>
              <a:rPr lang="en-US" altLang="zh-TW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 in the figure on the left.</a:t>
            </a:r>
          </a:p>
          <a:p>
            <a:pPr>
              <a:lnSpc>
                <a:spcPct val="150000"/>
              </a:lnSpc>
            </a:pPr>
            <a:r>
              <a:rPr lang="en-US" altLang="zh-HK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discover?</a:t>
            </a:r>
            <a:endParaRPr lang="zh-HK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9</a:t>
            </a:fld>
            <a:endParaRPr lang="zh-HK" altLang="en-US" dirty="0"/>
          </a:p>
        </p:txBody>
      </p:sp>
      <p:sp>
        <p:nvSpPr>
          <p:cNvPr id="15" name="向下箭號 14"/>
          <p:cNvSpPr/>
          <p:nvPr/>
        </p:nvSpPr>
        <p:spPr>
          <a:xfrm rot="7545052" flipV="1">
            <a:off x="3833260" y="2403018"/>
            <a:ext cx="289772" cy="989730"/>
          </a:xfrm>
          <a:prstGeom prst="downArrow">
            <a:avLst>
              <a:gd name="adj1" fmla="val 46044"/>
              <a:gd name="adj2" fmla="val 8159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141159" y="4300012"/>
            <a:ext cx="4862889" cy="2220930"/>
            <a:chOff x="2480123" y="2097660"/>
            <a:chExt cx="4400550" cy="200977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123" y="2097660"/>
              <a:ext cx="4400550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文字方塊 19"/>
            <p:cNvSpPr txBox="1"/>
            <p:nvPr/>
          </p:nvSpPr>
          <p:spPr>
            <a:xfrm>
              <a:off x="4280316" y="3242390"/>
              <a:ext cx="332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958173" y="3362970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標題 1"/>
          <p:cNvSpPr txBox="1">
            <a:spLocks/>
          </p:cNvSpPr>
          <p:nvPr/>
        </p:nvSpPr>
        <p:spPr>
          <a:xfrm>
            <a:off x="251520" y="261329"/>
            <a:ext cx="3250704" cy="6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 angles</a:t>
            </a:r>
            <a:endParaRPr lang="zh-HK" alt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03654" y="1208112"/>
                <a:ext cx="4392488" cy="7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What is the size of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AOC 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HK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54" y="1208112"/>
                <a:ext cx="4392488" cy="723788"/>
              </a:xfrm>
              <a:prstGeom prst="rect">
                <a:avLst/>
              </a:prstGeom>
              <a:blipFill>
                <a:blip r:embed="rId5"/>
                <a:stretch>
                  <a:fillRect l="-2080" b="-67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2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9" grpId="0"/>
      <p:bldP spid="15" grpId="0" animBg="1"/>
      <p:bldP spid="2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5150</TotalTime>
  <Words>1662</Words>
  <Application>Microsoft Office PowerPoint</Application>
  <PresentationFormat>如螢幕大小 (4:3)</PresentationFormat>
  <Paragraphs>301</Paragraphs>
  <Slides>38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5" baseType="lpstr">
      <vt:lpstr>細明體</vt:lpstr>
      <vt:lpstr>新細明體</vt:lpstr>
      <vt:lpstr>Arial</vt:lpstr>
      <vt:lpstr>Calibri</vt:lpstr>
      <vt:lpstr>Cambria Math</vt:lpstr>
      <vt:lpstr>Times New Roman</vt:lpstr>
      <vt:lpstr>Office 佈景主題</vt:lpstr>
      <vt:lpstr>Recognition of adjacent angles, angles at a point and  vertically opposite angles</vt:lpstr>
      <vt:lpstr>PowerPoint 簡報</vt:lpstr>
      <vt:lpstr>Adjacent angles</vt:lpstr>
      <vt:lpstr>Adjacent angles</vt:lpstr>
      <vt:lpstr>Adjacent angles</vt:lpstr>
      <vt:lpstr>Adjacent angles</vt:lpstr>
      <vt:lpstr>Adjacent angles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Example &amp; Application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Example &amp; Application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Example &amp; Application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不同類別的角</dc:title>
  <dc:creator>CHUNG, Yuen-ying Christina</dc:creator>
  <cp:lastModifiedBy>CHUNG, Yuen-ying Christina</cp:lastModifiedBy>
  <cp:revision>285</cp:revision>
  <cp:lastPrinted>2018-03-13T07:47:37Z</cp:lastPrinted>
  <dcterms:created xsi:type="dcterms:W3CDTF">2017-06-16T06:09:09Z</dcterms:created>
  <dcterms:modified xsi:type="dcterms:W3CDTF">2018-09-04T03:34:45Z</dcterms:modified>
</cp:coreProperties>
</file>