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4" r:id="rId24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15" autoAdjust="0"/>
    <p:restoredTop sz="94660"/>
  </p:normalViewPr>
  <p:slideViewPr>
    <p:cSldViewPr>
      <p:cViewPr varScale="1">
        <p:scale>
          <a:sx n="85" d="100"/>
          <a:sy n="85" d="100"/>
        </p:scale>
        <p:origin x="3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ECB00-C251-4860-A1E8-905E650C9EFA}" type="datetimeFigureOut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85DB3-30D2-4BE8-B847-A15F8A00A2D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481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2B85-4543-47D3-93C7-4F894027A2F9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654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A7C9-4872-463F-8C1F-CCA28173C933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21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2FC7-9782-48F2-A784-4F469F1F8889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177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CD6CA-425B-4EE4-9728-413B85AFEE3D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5366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C15E-6A75-442F-988A-F55BF6459886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404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315B-0C66-4F66-B7C2-CC7F7E2D40A4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751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F1C3-1096-4F17-BFE7-EA8F378C6F31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817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606B0-B494-49A5-857F-F168CA5B74B4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565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3144-4A64-4FE1-B006-6039F06B110D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990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8F18-9D68-4A1D-8DCB-FA213D01A9EB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015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C17B-01B0-4B48-A35C-19BA8BEF32E2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247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7C64-2464-46CC-809C-61D6B65AB898}" type="datetime1">
              <a:rPr lang="zh-HK" altLang="en-US" smtClean="0"/>
              <a:t>22/1/2019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04540-4915-42BE-875E-2E9F273737B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4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8.png"/><Relationship Id="rId7" Type="http://schemas.openxmlformats.org/officeDocument/2006/relationships/image" Target="../media/image43.png"/><Relationship Id="rId12" Type="http://schemas.openxmlformats.org/officeDocument/2006/relationships/slide" Target="slide21.xm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slide" Target="slide20.xml"/><Relationship Id="rId5" Type="http://schemas.openxmlformats.org/officeDocument/2006/relationships/image" Target="../media/image41.png"/><Relationship Id="rId10" Type="http://schemas.openxmlformats.org/officeDocument/2006/relationships/slide" Target="slide19.xml"/><Relationship Id="rId4" Type="http://schemas.openxmlformats.org/officeDocument/2006/relationships/image" Target="../media/image39.png"/><Relationship Id="rId9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6.png"/><Relationship Id="rId7" Type="http://schemas.openxmlformats.org/officeDocument/2006/relationships/image" Target="../media/image51.png"/><Relationship Id="rId12" Type="http://schemas.openxmlformats.org/officeDocument/2006/relationships/image" Target="../media/image3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slide" Target="slide21.xml"/><Relationship Id="rId5" Type="http://schemas.openxmlformats.org/officeDocument/2006/relationships/image" Target="../media/image49.png"/><Relationship Id="rId10" Type="http://schemas.openxmlformats.org/officeDocument/2006/relationships/slide" Target="slide20.xml"/><Relationship Id="rId4" Type="http://schemas.openxmlformats.org/officeDocument/2006/relationships/image" Target="../media/image48.png"/><Relationship Id="rId9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slide" Target="slide21.xm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59.png"/><Relationship Id="rId5" Type="http://schemas.openxmlformats.org/officeDocument/2006/relationships/image" Target="../media/image55.png"/><Relationship Id="rId10" Type="http://schemas.openxmlformats.org/officeDocument/2006/relationships/slide" Target="slide19.xml"/><Relationship Id="rId4" Type="http://schemas.openxmlformats.org/officeDocument/2006/relationships/image" Target="../media/image39.png"/><Relationship Id="rId9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10" Type="http://schemas.openxmlformats.org/officeDocument/2006/relationships/image" Target="../media/image67.png"/><Relationship Id="rId4" Type="http://schemas.openxmlformats.org/officeDocument/2006/relationships/image" Target="../media/image62.png"/><Relationship Id="rId9" Type="http://schemas.openxmlformats.org/officeDocument/2006/relationships/image" Target="../media/image6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67.png"/><Relationship Id="rId9" Type="http://schemas.openxmlformats.org/officeDocument/2006/relationships/image" Target="../media/image7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03648" y="2132856"/>
            <a:ext cx="6607318" cy="2232248"/>
          </a:xfrm>
        </p:spPr>
        <p:txBody>
          <a:bodyPr>
            <a:normAutofit/>
          </a:bodyPr>
          <a:lstStyle/>
          <a:p>
            <a:r>
              <a:rPr lang="en-US" altLang="zh-TW" sz="4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angles related with parallel lines</a:t>
            </a:r>
            <a:endParaRPr lang="zh-HK" altLang="en-US" sz="4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077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5208944" y="1316322"/>
            <a:ext cx="3743325" cy="3419475"/>
            <a:chOff x="5208944" y="1316322"/>
            <a:chExt cx="3743325" cy="341947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8944" y="1316322"/>
              <a:ext cx="3743325" cy="3419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" name="群組 12"/>
            <p:cNvGrpSpPr/>
            <p:nvPr/>
          </p:nvGrpSpPr>
          <p:grpSpPr>
            <a:xfrm>
              <a:off x="6475543" y="2357212"/>
              <a:ext cx="1576105" cy="1255267"/>
              <a:chOff x="2813432" y="3550159"/>
              <a:chExt cx="1576105" cy="1255267"/>
            </a:xfrm>
          </p:grpSpPr>
          <p:sp>
            <p:nvSpPr>
              <p:cNvPr id="14" name="文字方塊 13"/>
              <p:cNvSpPr txBox="1"/>
              <p:nvPr/>
            </p:nvSpPr>
            <p:spPr>
              <a:xfrm>
                <a:off x="4023575" y="3550159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 smtClean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文字方塊 15"/>
              <p:cNvSpPr txBox="1"/>
              <p:nvPr/>
            </p:nvSpPr>
            <p:spPr>
              <a:xfrm>
                <a:off x="2813432" y="4343761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 smtClean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5" name="文字方塊 14"/>
          <p:cNvSpPr txBox="1"/>
          <p:nvPr/>
        </p:nvSpPr>
        <p:spPr>
          <a:xfrm>
            <a:off x="595997" y="2620913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176340" y="4149080"/>
                <a:ext cx="4683692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alt.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40" y="4149080"/>
                <a:ext cx="4683692" cy="723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字方塊 9"/>
          <p:cNvSpPr txBox="1"/>
          <p:nvPr/>
        </p:nvSpPr>
        <p:spPr>
          <a:xfrm>
            <a:off x="262226" y="1928416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TW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alternate angles are equal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39552" y="1282085"/>
            <a:ext cx="2041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10</a:t>
            </a:fld>
            <a:endParaRPr lang="zh-HK" altLang="en-US"/>
          </a:p>
        </p:txBody>
      </p:sp>
      <p:sp>
        <p:nvSpPr>
          <p:cNvPr id="17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3500599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67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字方塊 11"/>
          <p:cNvSpPr txBox="1"/>
          <p:nvPr/>
        </p:nvSpPr>
        <p:spPr>
          <a:xfrm>
            <a:off x="313789" y="1700079"/>
            <a:ext cx="1537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12035" y="2435418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11</a:t>
            </a:fld>
            <a:endParaRPr lang="zh-HK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5215111" y="1306796"/>
            <a:ext cx="3686175" cy="3457575"/>
            <a:chOff x="5215111" y="1306796"/>
            <a:chExt cx="3686175" cy="3457575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111" y="1306796"/>
              <a:ext cx="3686175" cy="3457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7010573" y="234111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7114227" y="3264646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3500599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/>
              <p:cNvSpPr txBox="1"/>
              <p:nvPr/>
            </p:nvSpPr>
            <p:spPr>
              <a:xfrm>
                <a:off x="176340" y="4149080"/>
                <a:ext cx="4683692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alt.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40" y="4149080"/>
                <a:ext cx="4683692" cy="723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0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269664" y="1122792"/>
            <a:ext cx="1535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3203848" y="5521284"/>
                <a:ext cx="153214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153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21284"/>
                <a:ext cx="1532141" cy="646331"/>
              </a:xfrm>
              <a:prstGeom prst="rect">
                <a:avLst/>
              </a:prstGeom>
              <a:blipFill>
                <a:blip r:embed="rId2"/>
                <a:stretch>
                  <a:fillRect l="-6375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字方塊 8"/>
          <p:cNvSpPr txBox="1"/>
          <p:nvPr/>
        </p:nvSpPr>
        <p:spPr>
          <a:xfrm>
            <a:off x="269664" y="1739880"/>
            <a:ext cx="3674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figure,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 line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intersects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2483768" y="4851357"/>
                <a:ext cx="5328592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FGD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AFG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alt.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851357"/>
                <a:ext cx="5328592" cy="723788"/>
              </a:xfrm>
              <a:prstGeom prst="rect">
                <a:avLst/>
              </a:prstGeom>
              <a:blipFill>
                <a:blip r:embed="rId3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12</a:t>
            </a:fld>
            <a:endParaRPr lang="zh-HK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224" y="1412776"/>
            <a:ext cx="4869511" cy="3005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3500599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8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02" y="1265937"/>
            <a:ext cx="380047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群組 3"/>
          <p:cNvGrpSpPr/>
          <p:nvPr/>
        </p:nvGrpSpPr>
        <p:grpSpPr>
          <a:xfrm>
            <a:off x="5107561" y="1265937"/>
            <a:ext cx="3933825" cy="3581400"/>
            <a:chOff x="666186" y="2259118"/>
            <a:chExt cx="3933825" cy="35814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186" y="2259118"/>
              <a:ext cx="3933825" cy="358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文字方塊 19"/>
            <p:cNvSpPr txBox="1"/>
            <p:nvPr/>
          </p:nvSpPr>
          <p:spPr>
            <a:xfrm>
              <a:off x="3418384" y="275720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文字方塊 7"/>
          <p:cNvSpPr txBox="1"/>
          <p:nvPr/>
        </p:nvSpPr>
        <p:spPr>
          <a:xfrm>
            <a:off x="243742" y="1224023"/>
            <a:ext cx="4747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angles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 pair of interior angles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same side of the transversal.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270901" y="2923847"/>
                <a:ext cx="4778714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adj.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on </a:t>
                </a:r>
                <a:r>
                  <a:rPr lang="en-US" altLang="zh-TW" sz="2400" b="1" i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st.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line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01" y="2923847"/>
                <a:ext cx="4778714" cy="723788"/>
              </a:xfrm>
              <a:prstGeom prst="rect">
                <a:avLst/>
              </a:prstGeom>
              <a:blipFill>
                <a:blip r:embed="rId4"/>
                <a:stretch>
                  <a:fillRect l="-1913"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809478" y="3639745"/>
                <a:ext cx="4306574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      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78" y="3639745"/>
                <a:ext cx="4306574" cy="723788"/>
              </a:xfrm>
              <a:prstGeom prst="rect">
                <a:avLst/>
              </a:prstGeom>
              <a:blipFill>
                <a:blip r:embed="rId5"/>
                <a:stretch>
                  <a:fillRect l="-2266"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63615" y="4355643"/>
                <a:ext cx="2123068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∴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5" y="4355643"/>
                <a:ext cx="2123068" cy="723788"/>
              </a:xfrm>
              <a:prstGeom prst="rect">
                <a:avLst/>
              </a:prstGeom>
              <a:blipFill>
                <a:blip r:embed="rId6"/>
                <a:stretch>
                  <a:fillRect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13</a:t>
            </a:fld>
            <a:endParaRPr lang="zh-HK" altLang="en-US"/>
          </a:p>
        </p:txBody>
      </p:sp>
      <p:sp>
        <p:nvSpPr>
          <p:cNvPr id="14" name="圓形圖 13"/>
          <p:cNvSpPr/>
          <p:nvPr/>
        </p:nvSpPr>
        <p:spPr>
          <a:xfrm rot="13526073">
            <a:off x="7388563" y="2065041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圓形圖 15"/>
          <p:cNvSpPr/>
          <p:nvPr/>
        </p:nvSpPr>
        <p:spPr>
          <a:xfrm rot="6312418">
            <a:off x="7367907" y="1970813"/>
            <a:ext cx="546188" cy="576611"/>
          </a:xfrm>
          <a:prstGeom prst="pie">
            <a:avLst>
              <a:gd name="adj1" fmla="val 11589970"/>
              <a:gd name="adj2" fmla="val 15233579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8" name="圓形圖 17"/>
          <p:cNvSpPr/>
          <p:nvPr/>
        </p:nvSpPr>
        <p:spPr>
          <a:xfrm rot="6312418">
            <a:off x="6600860" y="3497268"/>
            <a:ext cx="546188" cy="576611"/>
          </a:xfrm>
          <a:prstGeom prst="pie">
            <a:avLst>
              <a:gd name="adj1" fmla="val 11589970"/>
              <a:gd name="adj2" fmla="val 15233579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7104710" y="2324114"/>
            <a:ext cx="912181" cy="1423292"/>
            <a:chOff x="7104710" y="2324114"/>
            <a:chExt cx="912181" cy="1423292"/>
          </a:xfrm>
        </p:grpSpPr>
        <p:sp>
          <p:nvSpPr>
            <p:cNvPr id="17" name="文字方塊 16"/>
            <p:cNvSpPr txBox="1"/>
            <p:nvPr/>
          </p:nvSpPr>
          <p:spPr>
            <a:xfrm>
              <a:off x="7650929" y="232411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7104710" y="3285741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標題 1"/>
          <p:cNvSpPr>
            <a:spLocks noGrp="1"/>
          </p:cNvSpPr>
          <p:nvPr>
            <p:ph type="title"/>
          </p:nvPr>
        </p:nvSpPr>
        <p:spPr>
          <a:xfrm>
            <a:off x="72668" y="260648"/>
            <a:ext cx="8894809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on the same side of the transversal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99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4" grpId="3" animBg="1"/>
      <p:bldP spid="16" grpId="0" animBg="1"/>
      <p:bldP spid="16" grpId="1" animBg="1"/>
      <p:bldP spid="16" grpId="2" animBg="1"/>
      <p:bldP spid="16" grpId="3" animBg="1"/>
      <p:bldP spid="18" grpId="0" animBg="1"/>
      <p:bldP spid="18" grpId="1" animBg="1"/>
      <p:bldP spid="18" grpId="2" animBg="1"/>
      <p:bldP spid="18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5167002" y="1265937"/>
            <a:ext cx="3800475" cy="3562350"/>
            <a:chOff x="5167002" y="1265937"/>
            <a:chExt cx="3800475" cy="3562350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7002" y="1265937"/>
              <a:ext cx="3800475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3" name="群組 22"/>
            <p:cNvGrpSpPr/>
            <p:nvPr/>
          </p:nvGrpSpPr>
          <p:grpSpPr>
            <a:xfrm>
              <a:off x="7104710" y="2324114"/>
              <a:ext cx="912181" cy="1423292"/>
              <a:chOff x="7104710" y="2324114"/>
              <a:chExt cx="912181" cy="1423292"/>
            </a:xfrm>
          </p:grpSpPr>
          <p:sp>
            <p:nvSpPr>
              <p:cNvPr id="24" name="文字方塊 23"/>
              <p:cNvSpPr txBox="1"/>
              <p:nvPr/>
            </p:nvSpPr>
            <p:spPr>
              <a:xfrm>
                <a:off x="7650929" y="2324114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 smtClean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文字方塊 24"/>
              <p:cNvSpPr txBox="1"/>
              <p:nvPr/>
            </p:nvSpPr>
            <p:spPr>
              <a:xfrm>
                <a:off x="7104710" y="3285741"/>
                <a:ext cx="3659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2400" b="1" i="1" dirty="0">
                    <a:solidFill>
                      <a:srgbClr val="1A1AF2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HK" altLang="en-US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467544" y="3461796"/>
                <a:ext cx="367240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    if</a:t>
                </a:r>
                <a:r>
                  <a:rPr lang="zh-TW" alt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b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then</a:t>
                </a:r>
                <a:r>
                  <a:rPr lang="zh-TW" alt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i="1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i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461796"/>
                <a:ext cx="3672408" cy="1200329"/>
              </a:xfrm>
              <a:prstGeom prst="rect">
                <a:avLst/>
              </a:prstGeom>
              <a:blipFill>
                <a:blip r:embed="rId3"/>
                <a:stretch>
                  <a:fillRect l="-2658" b="-558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158234" y="4854228"/>
                <a:ext cx="4701798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int.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34" y="4854228"/>
                <a:ext cx="4701798" cy="7237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字方塊 8"/>
          <p:cNvSpPr txBox="1"/>
          <p:nvPr/>
        </p:nvSpPr>
        <p:spPr>
          <a:xfrm>
            <a:off x="163870" y="1759203"/>
            <a:ext cx="48401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TW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interior angles on the same side of the transversal </a:t>
            </a:r>
            <a:br>
              <a:rPr lang="en-US" altLang="zh-TW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supplementary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33294" y="1210771"/>
            <a:ext cx="1783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14</a:t>
            </a:fld>
            <a:endParaRPr lang="zh-HK" altLang="en-US"/>
          </a:p>
        </p:txBody>
      </p:sp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72668" y="260648"/>
            <a:ext cx="8894809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on the same side of the transversal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/>
              <p:cNvSpPr txBox="1"/>
              <p:nvPr/>
            </p:nvSpPr>
            <p:spPr>
              <a:xfrm>
                <a:off x="467544" y="2346729"/>
                <a:ext cx="367240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TW" alt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zh-TW" alt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b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then</a:t>
                </a:r>
                <a:r>
                  <a:rPr lang="zh-TW" alt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i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文字方塊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346729"/>
                <a:ext cx="3672408" cy="1200329"/>
              </a:xfrm>
              <a:prstGeom prst="rect">
                <a:avLst/>
              </a:prstGeom>
              <a:blipFill>
                <a:blip r:embed="rId2"/>
                <a:stretch>
                  <a:fillRect b="-558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字方塊 9"/>
          <p:cNvSpPr txBox="1"/>
          <p:nvPr/>
        </p:nvSpPr>
        <p:spPr>
          <a:xfrm>
            <a:off x="514558" y="1675143"/>
            <a:ext cx="142201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15</a:t>
            </a:fld>
            <a:endParaRPr lang="zh-HK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5131400" y="1300884"/>
            <a:ext cx="3886200" cy="3486150"/>
            <a:chOff x="5131400" y="1300884"/>
            <a:chExt cx="3886200" cy="348615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1400" y="1300884"/>
              <a:ext cx="3886200" cy="348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文字方塊 8"/>
            <p:cNvSpPr txBox="1"/>
            <p:nvPr/>
          </p:nvSpPr>
          <p:spPr>
            <a:xfrm>
              <a:off x="7074500" y="2346729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6549455" y="319710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72668" y="260648"/>
            <a:ext cx="8894809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on the same side of the transversal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158234" y="3861048"/>
                <a:ext cx="4701798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int.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34" y="3861048"/>
                <a:ext cx="4701798" cy="7237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3113734" y="5237941"/>
                <a:ext cx="238701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3734" y="5237941"/>
                <a:ext cx="2387014" cy="646331"/>
              </a:xfrm>
              <a:prstGeom prst="rect">
                <a:avLst/>
              </a:prstGeom>
              <a:blipFill>
                <a:blip r:embed="rId2"/>
                <a:stretch>
                  <a:fillRect l="-4092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3980233" y="5864808"/>
                <a:ext cx="1224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233" y="5864808"/>
                <a:ext cx="1224136" cy="646331"/>
              </a:xfrm>
              <a:prstGeom prst="rect">
                <a:avLst/>
              </a:prstGeom>
              <a:blipFill>
                <a:blip r:embed="rId3"/>
                <a:stretch>
                  <a:fillRect l="-7960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2051720" y="4533616"/>
                <a:ext cx="5688632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CFG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AGF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180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int.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533616"/>
                <a:ext cx="5688632" cy="723788"/>
              </a:xfrm>
              <a:prstGeom prst="rect">
                <a:avLst/>
              </a:prstGeom>
              <a:blipFill>
                <a:blip r:embed="rId4"/>
                <a:stretch>
                  <a:fillRect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16</a:t>
            </a:fld>
            <a:endParaRPr lang="zh-HK" alt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761" y="1675729"/>
            <a:ext cx="4693766" cy="2385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標題 1"/>
          <p:cNvSpPr>
            <a:spLocks noGrp="1"/>
          </p:cNvSpPr>
          <p:nvPr>
            <p:ph type="title"/>
          </p:nvPr>
        </p:nvSpPr>
        <p:spPr>
          <a:xfrm>
            <a:off x="72668" y="260648"/>
            <a:ext cx="8894809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 angles on the same side of the transversal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69664" y="1122792"/>
            <a:ext cx="1535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69664" y="1739880"/>
            <a:ext cx="3674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figure,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 line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intersects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00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915816" y="2636912"/>
            <a:ext cx="3168352" cy="1143000"/>
          </a:xfrm>
        </p:spPr>
        <p:txBody>
          <a:bodyPr>
            <a:normAutofit/>
          </a:bodyPr>
          <a:lstStyle/>
          <a:p>
            <a:r>
              <a:rPr lang="en-US" altLang="zh-TW" sz="4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endParaRPr lang="zh-HK" altLang="en-US" sz="4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062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5" r="289" b="1179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5450" r="5435" b="6550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標題 1"/>
          <p:cNvSpPr txBox="1">
            <a:spLocks/>
          </p:cNvSpPr>
          <p:nvPr/>
        </p:nvSpPr>
        <p:spPr>
          <a:xfrm>
            <a:off x="268807" y="148827"/>
            <a:ext cx="2098576" cy="69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endParaRPr lang="zh-HK" altLang="en-US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147570" y="4425620"/>
                <a:ext cx="3233619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PQB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+ 143°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570" y="4425620"/>
                <a:ext cx="3233619" cy="723788"/>
              </a:xfrm>
              <a:prstGeom prst="rect">
                <a:avLst/>
              </a:prstGeom>
              <a:blipFill>
                <a:blip r:embed="rId5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2004835" y="4990192"/>
                <a:ext cx="2556219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PQB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835" y="4990192"/>
                <a:ext cx="2556219" cy="723788"/>
              </a:xfrm>
              <a:prstGeom prst="rect">
                <a:avLst/>
              </a:prstGeom>
              <a:blipFill>
                <a:blip r:embed="rId6"/>
                <a:stretch>
                  <a:fillRect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/>
          <p:cNvSpPr txBox="1"/>
          <p:nvPr/>
        </p:nvSpPr>
        <p:spPr>
          <a:xfrm>
            <a:off x="63132" y="799451"/>
            <a:ext cx="4788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 the figure,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straight line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intersects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827584" y="3861048"/>
                <a:ext cx="6624736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PQB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PQA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  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adj.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on </a:t>
                </a:r>
                <a:r>
                  <a:rPr lang="en-US" altLang="zh-TW" sz="2400" b="1" i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st.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line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61048"/>
                <a:ext cx="6624736" cy="723788"/>
              </a:xfrm>
              <a:prstGeom prst="rect">
                <a:avLst/>
              </a:prstGeom>
              <a:blipFill>
                <a:blip r:embed="rId7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/>
              <p:cNvSpPr/>
              <p:nvPr/>
            </p:nvSpPr>
            <p:spPr>
              <a:xfrm>
                <a:off x="1979482" y="5554764"/>
                <a:ext cx="5536074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QRD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PQB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矩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82" y="5554764"/>
                <a:ext cx="5536074" cy="723788"/>
              </a:xfrm>
              <a:prstGeom prst="rect">
                <a:avLst/>
              </a:prstGeom>
              <a:blipFill>
                <a:blip r:embed="rId8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/>
              <p:cNvSpPr/>
              <p:nvPr/>
            </p:nvSpPr>
            <p:spPr>
              <a:xfrm>
                <a:off x="2630914" y="6119336"/>
                <a:ext cx="13784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914" y="6119336"/>
                <a:ext cx="1378496" cy="646331"/>
              </a:xfrm>
              <a:prstGeom prst="rect">
                <a:avLst/>
              </a:prstGeom>
              <a:blipFill>
                <a:blip r:embed="rId9"/>
                <a:stretch>
                  <a:fillRect l="-7080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矩形 19">
            <a:hlinkClick r:id="rId10" action="ppaction://hlinksldjump"/>
          </p:cNvPr>
          <p:cNvSpPr/>
          <p:nvPr/>
        </p:nvSpPr>
        <p:spPr>
          <a:xfrm>
            <a:off x="685701" y="3186186"/>
            <a:ext cx="1511345" cy="74898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Method(2)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hlinkClick r:id="rId11" action="ppaction://hlinksldjump"/>
          </p:cNvPr>
          <p:cNvSpPr/>
          <p:nvPr/>
        </p:nvSpPr>
        <p:spPr>
          <a:xfrm>
            <a:off x="2860588" y="3181496"/>
            <a:ext cx="1528617" cy="75754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Method(3)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hlinkClick r:id="rId12" action="ppaction://hlinksldjump"/>
          </p:cNvPr>
          <p:cNvSpPr/>
          <p:nvPr/>
        </p:nvSpPr>
        <p:spPr>
          <a:xfrm>
            <a:off x="7164289" y="5834624"/>
            <a:ext cx="1552230" cy="48795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18</a:t>
            </a:fld>
            <a:endParaRPr lang="zh-HK" altLang="en-US"/>
          </a:p>
        </p:txBody>
      </p:sp>
      <p:sp>
        <p:nvSpPr>
          <p:cNvPr id="23" name="雲朵形圖說文字 22"/>
          <p:cNvSpPr/>
          <p:nvPr/>
        </p:nvSpPr>
        <p:spPr>
          <a:xfrm>
            <a:off x="3894271" y="216161"/>
            <a:ext cx="3159996" cy="753461"/>
          </a:xfrm>
          <a:prstGeom prst="cloudCallout">
            <a:avLst>
              <a:gd name="adj1" fmla="val 35668"/>
              <a:gd name="adj2" fmla="val 68299"/>
            </a:avLst>
          </a:prstGeom>
          <a:solidFill>
            <a:srgbClr val="C1EEF7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other method?</a:t>
            </a:r>
            <a:endParaRPr lang="zh-HK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1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2" r="-656"/>
          <a:stretch/>
        </p:blipFill>
        <p:spPr bwMode="auto">
          <a:xfrm>
            <a:off x="4627262" y="771726"/>
            <a:ext cx="42481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" t="1755" r="981" b="1755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178375" y="4415175"/>
                <a:ext cx="3384376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AQR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+ 143°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375" y="4415175"/>
                <a:ext cx="3384376" cy="723788"/>
              </a:xfrm>
              <a:prstGeom prst="rect">
                <a:avLst/>
              </a:prstGeom>
              <a:blipFill>
                <a:blip r:embed="rId4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2028328" y="4969302"/>
                <a:ext cx="2265922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AQR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328" y="4969302"/>
                <a:ext cx="2265922" cy="723788"/>
              </a:xfrm>
              <a:prstGeom prst="rect">
                <a:avLst/>
              </a:prstGeom>
              <a:blipFill>
                <a:blip r:embed="rId5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2655996" y="6077555"/>
                <a:ext cx="142891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996" y="6077555"/>
                <a:ext cx="1428913" cy="646331"/>
              </a:xfrm>
              <a:prstGeom prst="rect">
                <a:avLst/>
              </a:prstGeom>
              <a:blipFill>
                <a:blip r:embed="rId6"/>
                <a:stretch>
                  <a:fillRect l="-6838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矩形 18"/>
              <p:cNvSpPr/>
              <p:nvPr/>
            </p:nvSpPr>
            <p:spPr>
              <a:xfrm>
                <a:off x="867390" y="3861048"/>
                <a:ext cx="6768752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AQR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AQP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    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adj.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on </a:t>
                </a:r>
                <a:r>
                  <a:rPr lang="en-US" altLang="zh-TW" sz="2400" b="1" i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st.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line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矩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390" y="3861048"/>
                <a:ext cx="6768752" cy="723788"/>
              </a:xfrm>
              <a:prstGeom prst="rect">
                <a:avLst/>
              </a:prstGeom>
              <a:blipFill>
                <a:blip r:embed="rId7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/>
              <p:cNvSpPr/>
              <p:nvPr/>
            </p:nvSpPr>
            <p:spPr>
              <a:xfrm>
                <a:off x="2008450" y="5523429"/>
                <a:ext cx="5730824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QRD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AQR   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alt.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450" y="5523429"/>
                <a:ext cx="5730824" cy="723788"/>
              </a:xfrm>
              <a:prstGeom prst="rect">
                <a:avLst/>
              </a:prstGeom>
              <a:blipFill>
                <a:blip r:embed="rId8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矩形 20">
            <a:hlinkClick r:id="rId9" action="ppaction://hlinksldjump"/>
          </p:cNvPr>
          <p:cNvSpPr/>
          <p:nvPr/>
        </p:nvSpPr>
        <p:spPr>
          <a:xfrm>
            <a:off x="685701" y="3186186"/>
            <a:ext cx="1511345" cy="74898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Method(1</a:t>
            </a: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hlinkClick r:id="rId10" action="ppaction://hlinksldjump"/>
          </p:cNvPr>
          <p:cNvSpPr/>
          <p:nvPr/>
        </p:nvSpPr>
        <p:spPr>
          <a:xfrm>
            <a:off x="2860588" y="3181496"/>
            <a:ext cx="1528617" cy="75754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Method(3</a:t>
            </a: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19</a:t>
            </a:fld>
            <a:endParaRPr lang="zh-HK" altLang="en-US"/>
          </a:p>
        </p:txBody>
      </p:sp>
      <p:sp>
        <p:nvSpPr>
          <p:cNvPr id="16" name="矩形 15">
            <a:hlinkClick r:id="rId11" action="ppaction://hlinksldjump"/>
          </p:cNvPr>
          <p:cNvSpPr/>
          <p:nvPr/>
        </p:nvSpPr>
        <p:spPr>
          <a:xfrm>
            <a:off x="7164289" y="5834624"/>
            <a:ext cx="1552230" cy="48795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5450" r="5435" b="6550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標題 1"/>
          <p:cNvSpPr txBox="1">
            <a:spLocks/>
          </p:cNvSpPr>
          <p:nvPr/>
        </p:nvSpPr>
        <p:spPr>
          <a:xfrm>
            <a:off x="268807" y="148827"/>
            <a:ext cx="2098576" cy="69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endParaRPr lang="zh-HK" altLang="en-US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63132" y="799451"/>
            <a:ext cx="4788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 the figure,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straight line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intersects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63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9" grpId="0"/>
      <p:bldP spid="20" grpId="0"/>
      <p:bldP spid="21" grpId="0" animBg="1"/>
      <p:bldP spid="22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7"/>
          <a:stretch/>
        </p:blipFill>
        <p:spPr bwMode="auto">
          <a:xfrm>
            <a:off x="2897568" y="1396314"/>
            <a:ext cx="3816424" cy="3561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群組 17"/>
          <p:cNvGrpSpPr/>
          <p:nvPr/>
        </p:nvGrpSpPr>
        <p:grpSpPr>
          <a:xfrm>
            <a:off x="4067944" y="1450447"/>
            <a:ext cx="1855179" cy="3404137"/>
            <a:chOff x="3394764" y="1424959"/>
            <a:chExt cx="1855179" cy="3404137"/>
          </a:xfrm>
        </p:grpSpPr>
        <p:cxnSp>
          <p:nvCxnSpPr>
            <p:cNvPr id="19" name="直線接點 18"/>
            <p:cNvCxnSpPr/>
            <p:nvPr/>
          </p:nvCxnSpPr>
          <p:spPr>
            <a:xfrm flipH="1">
              <a:off x="3593524" y="1630549"/>
              <a:ext cx="1482789" cy="298120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字方塊 19"/>
            <p:cNvSpPr txBox="1"/>
            <p:nvPr/>
          </p:nvSpPr>
          <p:spPr>
            <a:xfrm>
              <a:off x="4988547" y="1424959"/>
              <a:ext cx="2613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200" dirty="0">
                  <a:latin typeface="Miriam" pitchFamily="34" charset="-79"/>
                  <a:cs typeface="Miriam" pitchFamily="34" charset="-79"/>
                </a:rPr>
                <a:t>P</a:t>
              </a:r>
              <a:endParaRPr lang="zh-HK" altLang="en-US" sz="1200" dirty="0">
                <a:latin typeface="Miriam" pitchFamily="34" charset="-79"/>
                <a:cs typeface="Miriam" pitchFamily="34" charset="-79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3394764" y="4552097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200" dirty="0" smtClean="0">
                  <a:latin typeface="Miriam" pitchFamily="34" charset="-79"/>
                  <a:cs typeface="Miriam" pitchFamily="34" charset="-79"/>
                </a:rPr>
                <a:t>Q</a:t>
              </a:r>
              <a:endParaRPr lang="zh-HK" altLang="en-US" sz="1200" dirty="0">
                <a:latin typeface="Miriam" pitchFamily="34" charset="-79"/>
                <a:cs typeface="Miriam" pitchFamily="34" charset="-79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2897568" y="1395895"/>
            <a:ext cx="3815705" cy="3562350"/>
            <a:chOff x="-699269" y="1516587"/>
            <a:chExt cx="3815705" cy="356235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7" r="1"/>
            <a:stretch/>
          </p:blipFill>
          <p:spPr bwMode="auto">
            <a:xfrm>
              <a:off x="-699269" y="1516587"/>
              <a:ext cx="3815705" cy="3562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文字方塊 12"/>
            <p:cNvSpPr txBox="1"/>
            <p:nvPr/>
          </p:nvSpPr>
          <p:spPr>
            <a:xfrm>
              <a:off x="1406573" y="1923753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051720" y="2060847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1848735" y="256490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1160762" y="260300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35717" y="350100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1292991" y="3526532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1061793" y="419043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412432" y="411172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18008" y="78244"/>
            <a:ext cx="9433048" cy="819606"/>
          </a:xfrm>
        </p:spPr>
        <p:txBody>
          <a:bodyPr>
            <a:normAutofit/>
          </a:bodyPr>
          <a:lstStyle/>
          <a:p>
            <a:r>
              <a:rPr lang="en-US" altLang="zh-TW" sz="3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Angles formed by parallel lines and their transversal</a:t>
            </a:r>
            <a:endParaRPr lang="zh-HK" altLang="en-US" sz="3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29276" y="5096942"/>
            <a:ext cx="8938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 pair of parallel lines and </a:t>
            </a:r>
            <a:r>
              <a:rPr lang="en-US" altLang="zh-HK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PQ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their transversal,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29276" y="5590126"/>
            <a:ext cx="8938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angles formed at the intersections will have the following properties.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4892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1" t="2023" r="3523" b="2601"/>
          <a:stretch/>
        </p:blipFill>
        <p:spPr bwMode="auto">
          <a:xfrm>
            <a:off x="4658543" y="781250"/>
            <a:ext cx="4216869" cy="3143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" t="1462" r="2580" b="2047"/>
          <a:stretch/>
        </p:blipFill>
        <p:spPr bwMode="auto">
          <a:xfrm>
            <a:off x="4658543" y="781250"/>
            <a:ext cx="4216869" cy="314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5450" r="5435" b="6550"/>
          <a:stretch/>
        </p:blipFill>
        <p:spPr bwMode="auto">
          <a:xfrm>
            <a:off x="4658543" y="771726"/>
            <a:ext cx="4216869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253308" y="5006813"/>
                <a:ext cx="6229290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QRD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BQR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   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int.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308" y="5006813"/>
                <a:ext cx="6229290" cy="723788"/>
              </a:xfrm>
              <a:prstGeom prst="rect">
                <a:avLst/>
              </a:prstGeom>
              <a:blipFill>
                <a:blip r:embed="rId5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2466384" y="3838735"/>
                <a:ext cx="4440149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BQR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PQA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vert. opp.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384" y="3838735"/>
                <a:ext cx="4440149" cy="723788"/>
              </a:xfrm>
              <a:prstGeom prst="rect">
                <a:avLst/>
              </a:prstGeom>
              <a:blipFill>
                <a:blip r:embed="rId6"/>
                <a:stretch>
                  <a:fillRect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3077240" y="6097433"/>
                <a:ext cx="172819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m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240" y="6097433"/>
                <a:ext cx="1728192" cy="646331"/>
              </a:xfrm>
              <a:prstGeom prst="rect">
                <a:avLst/>
              </a:prstGeom>
              <a:blipFill>
                <a:blip r:embed="rId7"/>
                <a:stretch>
                  <a:fillRect l="-5654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/>
              <p:cNvSpPr/>
              <p:nvPr/>
            </p:nvSpPr>
            <p:spPr>
              <a:xfrm>
                <a:off x="2218206" y="5590852"/>
                <a:ext cx="265591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+ 143°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矩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206" y="5590852"/>
                <a:ext cx="2655912" cy="646331"/>
              </a:xfrm>
              <a:prstGeom prst="rect">
                <a:avLst/>
              </a:prstGeom>
              <a:blipFill>
                <a:blip r:embed="rId8"/>
                <a:stretch>
                  <a:fillRect l="-3670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矩形 19">
            <a:hlinkClick r:id="rId9" action="ppaction://hlinksldjump"/>
          </p:cNvPr>
          <p:cNvSpPr/>
          <p:nvPr/>
        </p:nvSpPr>
        <p:spPr>
          <a:xfrm>
            <a:off x="685701" y="3186186"/>
            <a:ext cx="1511345" cy="74898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Method(1</a:t>
            </a: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hlinkClick r:id="rId10" action="ppaction://hlinksldjump"/>
          </p:cNvPr>
          <p:cNvSpPr/>
          <p:nvPr/>
        </p:nvSpPr>
        <p:spPr>
          <a:xfrm>
            <a:off x="2860588" y="3181496"/>
            <a:ext cx="1528617" cy="757541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Method(2</a:t>
            </a: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2451374" y="4422774"/>
                <a:ext cx="2327226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BQR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143° 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374" y="4422774"/>
                <a:ext cx="2327226" cy="723788"/>
              </a:xfrm>
              <a:prstGeom prst="rect">
                <a:avLst/>
              </a:prstGeom>
              <a:blipFill>
                <a:blip r:embed="rId11"/>
                <a:stretch>
                  <a:fillRect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20</a:t>
            </a:fld>
            <a:endParaRPr lang="zh-HK" altLang="en-US"/>
          </a:p>
        </p:txBody>
      </p:sp>
      <p:sp>
        <p:nvSpPr>
          <p:cNvPr id="18" name="矩形 17">
            <a:hlinkClick r:id="rId12" action="ppaction://hlinksldjump"/>
          </p:cNvPr>
          <p:cNvSpPr/>
          <p:nvPr/>
        </p:nvSpPr>
        <p:spPr>
          <a:xfrm>
            <a:off x="7164288" y="5834624"/>
            <a:ext cx="1552231" cy="48795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 extrusionH="6350" contourW="12700">
            <a:bevelT w="114300" prst="artDeco"/>
            <a:bevelB prst="relaxedInset"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Question</a:t>
            </a:r>
            <a:endParaRPr lang="zh-HK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268807" y="148827"/>
            <a:ext cx="2098576" cy="69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endParaRPr lang="zh-HK" altLang="en-US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3132" y="799451"/>
            <a:ext cx="4788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 the figure,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straight line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intersects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8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20" grpId="0" animBg="1"/>
      <p:bldP spid="21" grpId="0" animBg="1"/>
      <p:bldP spid="22" grpId="0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6" t="2084" r="629" b="2678"/>
          <a:stretch/>
        </p:blipFill>
        <p:spPr bwMode="auto">
          <a:xfrm>
            <a:off x="4585541" y="282649"/>
            <a:ext cx="4391027" cy="30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512664" y="3859371"/>
                <a:ext cx="3816424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BED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+ 56°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+ 90°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664" y="3859371"/>
                <a:ext cx="3816424" cy="723788"/>
              </a:xfrm>
              <a:prstGeom prst="rect">
                <a:avLst/>
              </a:prstGeom>
              <a:blipFill>
                <a:blip r:embed="rId3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2922555" y="5004593"/>
                <a:ext cx="2006179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34°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555" y="5004593"/>
                <a:ext cx="2006179" cy="723788"/>
              </a:xfrm>
              <a:prstGeom prst="rect">
                <a:avLst/>
              </a:prstGeom>
              <a:blipFill>
                <a:blip r:embed="rId4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3666411" y="6149816"/>
                <a:ext cx="137211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34°  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411" y="6149816"/>
                <a:ext cx="1372111" cy="646331"/>
              </a:xfrm>
              <a:prstGeom prst="rect">
                <a:avLst/>
              </a:prstGeom>
              <a:blipFill>
                <a:blip r:embed="rId5"/>
                <a:stretch>
                  <a:fillRect l="-6637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2065198" y="4431982"/>
                <a:ext cx="3360224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BED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146°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198" y="4431982"/>
                <a:ext cx="3360224" cy="723788"/>
              </a:xfrm>
              <a:prstGeom prst="rect">
                <a:avLst/>
              </a:prstGeom>
              <a:blipFill>
                <a:blip r:embed="rId6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1758114" y="3286760"/>
                <a:ext cx="7416824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BED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   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int.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DF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114" y="3286760"/>
                <a:ext cx="7416824" cy="723788"/>
              </a:xfrm>
              <a:prstGeom prst="rect">
                <a:avLst/>
              </a:prstGeom>
              <a:blipFill>
                <a:blip r:embed="rId7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2950784" y="5577204"/>
                <a:ext cx="4333419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FEC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vert. opp.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784" y="5577204"/>
                <a:ext cx="4333419" cy="723788"/>
              </a:xfrm>
              <a:prstGeom prst="rect">
                <a:avLst/>
              </a:prstGeom>
              <a:blipFill>
                <a:blip r:embed="rId8"/>
                <a:stretch>
                  <a:fillRect r="-985"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21</a:t>
            </a:fld>
            <a:endParaRPr lang="zh-HK" altLang="en-US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" t="3493" r="3544" b="4310"/>
          <a:stretch/>
        </p:blipFill>
        <p:spPr bwMode="auto">
          <a:xfrm>
            <a:off x="4585542" y="274637"/>
            <a:ext cx="4391025" cy="30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543" y="282650"/>
            <a:ext cx="4391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標題 1"/>
          <p:cNvSpPr txBox="1">
            <a:spLocks/>
          </p:cNvSpPr>
          <p:nvPr/>
        </p:nvSpPr>
        <p:spPr>
          <a:xfrm>
            <a:off x="268807" y="148827"/>
            <a:ext cx="2098576" cy="69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endParaRPr lang="zh-HK" altLang="en-US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84562" y="935395"/>
            <a:ext cx="45197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 the figure,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BDG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straight lines and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3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1" grpId="0"/>
      <p:bldP spid="14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4" t="7181" r="5208" b="7714"/>
          <a:stretch/>
        </p:blipFill>
        <p:spPr bwMode="auto">
          <a:xfrm>
            <a:off x="4585542" y="282650"/>
            <a:ext cx="4391025" cy="30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9" t="4657" r="2764" b="5707"/>
          <a:stretch/>
        </p:blipFill>
        <p:spPr bwMode="auto">
          <a:xfrm>
            <a:off x="4585543" y="282651"/>
            <a:ext cx="43910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543" y="282650"/>
            <a:ext cx="4391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2902983" y="4002997"/>
                <a:ext cx="2088232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BDE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56° 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3" y="4002997"/>
                <a:ext cx="2088232" cy="723788"/>
              </a:xfrm>
              <a:prstGeom prst="rect">
                <a:avLst/>
              </a:prstGeom>
              <a:blipFill>
                <a:blip r:embed="rId5"/>
                <a:stretch>
                  <a:fillRect b="-762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2927246" y="5352157"/>
                <a:ext cx="251754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56°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246" y="5352157"/>
                <a:ext cx="2517549" cy="646331"/>
              </a:xfrm>
              <a:prstGeom prst="rect">
                <a:avLst/>
              </a:prstGeom>
              <a:blipFill>
                <a:blip r:embed="rId6"/>
                <a:stretch>
                  <a:fillRect l="-3632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3648882" y="5949280"/>
                <a:ext cx="169735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124°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882" y="5949280"/>
                <a:ext cx="1697359" cy="646331"/>
              </a:xfrm>
              <a:prstGeom prst="rect">
                <a:avLst/>
              </a:prstGeom>
              <a:blipFill>
                <a:blip r:embed="rId7"/>
                <a:stretch>
                  <a:fillRect l="-5755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2915816" y="3328417"/>
                <a:ext cx="5909930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BDE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alt.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//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DF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3328417"/>
                <a:ext cx="5909930" cy="723788"/>
              </a:xfrm>
              <a:prstGeom prst="rect">
                <a:avLst/>
              </a:prstGeom>
              <a:blipFill>
                <a:blip r:embed="rId8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1704042" y="4677577"/>
                <a:ext cx="6540365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</a:t>
                </a:r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BDE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180°         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adj.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on </a:t>
                </a:r>
                <a:r>
                  <a:rPr lang="en-US" altLang="zh-TW" sz="2400" b="1" i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st.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line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042" y="4677577"/>
                <a:ext cx="6540365" cy="723788"/>
              </a:xfrm>
              <a:prstGeom prst="rect">
                <a:avLst/>
              </a:prstGeom>
              <a:blipFill>
                <a:blip r:embed="rId9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22</a:t>
            </a:fld>
            <a:endParaRPr lang="zh-HK" altLang="en-US"/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268807" y="148827"/>
            <a:ext cx="2098576" cy="694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endParaRPr lang="zh-HK" altLang="en-US" sz="36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84562" y="935395"/>
            <a:ext cx="45197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 the figure,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BDG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straight lines and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6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683568" y="24208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細明體" pitchFamily="49" charset="-120"/>
                <a:cs typeface="Times New Roman" panose="02020603050405020304" pitchFamily="18" charset="0"/>
              </a:rPr>
              <a:t>~The End~</a:t>
            </a:r>
            <a:endParaRPr lang="zh-HK" altLang="en-US" sz="4600" b="1" dirty="0">
              <a:solidFill>
                <a:schemeClr val="bg1"/>
              </a:solidFill>
              <a:latin typeface="Times New Roman" panose="02020603050405020304" pitchFamily="18" charset="0"/>
              <a:ea typeface="細明體" pitchFamily="49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23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595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/>
          <p:cNvGrpSpPr/>
          <p:nvPr/>
        </p:nvGrpSpPr>
        <p:grpSpPr>
          <a:xfrm>
            <a:off x="5082133" y="1373347"/>
            <a:ext cx="3781425" cy="3438525"/>
            <a:chOff x="1043608" y="3269418"/>
            <a:chExt cx="3781425" cy="3438525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3269418"/>
              <a:ext cx="3781425" cy="3438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文字方塊 10"/>
            <p:cNvSpPr txBox="1"/>
            <p:nvPr/>
          </p:nvSpPr>
          <p:spPr>
            <a:xfrm>
              <a:off x="3088407" y="363303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2298501" y="514361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407" y="1824700"/>
            <a:ext cx="8667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4624933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05772" y="3709208"/>
            <a:ext cx="4282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see that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87214" y="1664325"/>
            <a:ext cx="4300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angles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 pair of corresponding angles.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7544" y="296376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position of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629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1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1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138 L -0.08263 0.2192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/>
          <p:cNvSpPr txBox="1"/>
          <p:nvPr/>
        </p:nvSpPr>
        <p:spPr>
          <a:xfrm>
            <a:off x="467544" y="3392580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    if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11789" y="2175817"/>
            <a:ext cx="3910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TW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angles are equal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14558" y="1552297"/>
            <a:ext cx="1897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4</a:t>
            </a:fld>
            <a:endParaRPr lang="zh-HK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5082133" y="1373347"/>
            <a:ext cx="3781425" cy="3438525"/>
            <a:chOff x="1043608" y="3269418"/>
            <a:chExt cx="3781425" cy="3438525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3269418"/>
              <a:ext cx="3781425" cy="3438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文字方塊 16"/>
            <p:cNvSpPr txBox="1"/>
            <p:nvPr/>
          </p:nvSpPr>
          <p:spPr>
            <a:xfrm>
              <a:off x="3088407" y="363303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2298501" y="514361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4624933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字方塊 19"/>
              <p:cNvSpPr txBox="1"/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文字方塊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826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/>
          <p:cNvSpPr txBox="1"/>
          <p:nvPr/>
        </p:nvSpPr>
        <p:spPr>
          <a:xfrm>
            <a:off x="377392" y="2891585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67544" y="1829392"/>
            <a:ext cx="142201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5</a:t>
            </a:fld>
            <a:endParaRPr lang="zh-HK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5091657" y="1363822"/>
            <a:ext cx="3762375" cy="3448050"/>
            <a:chOff x="5091657" y="1363822"/>
            <a:chExt cx="3762375" cy="344805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1657" y="1363822"/>
              <a:ext cx="3762375" cy="344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文字方塊 9"/>
            <p:cNvSpPr txBox="1"/>
            <p:nvPr/>
          </p:nvSpPr>
          <p:spPr>
            <a:xfrm>
              <a:off x="7756700" y="1810916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7029175" y="3309900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4624933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/>
              <p:cNvSpPr txBox="1"/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9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6</a:t>
            </a:fld>
            <a:endParaRPr lang="zh-HK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5015456" y="1335247"/>
            <a:ext cx="3895725" cy="3543300"/>
            <a:chOff x="5015456" y="1335247"/>
            <a:chExt cx="3895725" cy="35433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5456" y="1335247"/>
              <a:ext cx="3895725" cy="354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文字方塊 9"/>
            <p:cNvSpPr txBox="1"/>
            <p:nvPr/>
          </p:nvSpPr>
          <p:spPr>
            <a:xfrm>
              <a:off x="7586811" y="2373824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6809394" y="3961258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4624933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77392" y="2891585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67544" y="1829392"/>
            <a:ext cx="142201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9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7</a:t>
            </a:fld>
            <a:endParaRPr lang="zh-HK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4986881" y="1361047"/>
            <a:ext cx="3914775" cy="3448050"/>
            <a:chOff x="4986881" y="1361047"/>
            <a:chExt cx="3914775" cy="344805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6881" y="1361047"/>
              <a:ext cx="3914775" cy="344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文字方塊 11"/>
            <p:cNvSpPr txBox="1"/>
            <p:nvPr/>
          </p:nvSpPr>
          <p:spPr>
            <a:xfrm>
              <a:off x="6885781" y="2350643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146976" y="3859367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4624933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77392" y="2891585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then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67544" y="1829392"/>
            <a:ext cx="1422016" cy="57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/>
              <p:cNvSpPr txBox="1"/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【Abbreviation: 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】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89" y="5013626"/>
                <a:ext cx="4864267" cy="723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effectLst>
                <a:glow rad="101600">
                  <a:srgbClr val="0070C0">
                    <a:alpha val="40000"/>
                  </a:srgbClr>
                </a:glow>
                <a:outerShdw blurRad="50800" dist="50800" dir="5400000" algn="ctr" rotWithShape="0">
                  <a:schemeClr val="accent1"/>
                </a:outerShdw>
              </a:effec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00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541198" y="1340768"/>
            <a:ext cx="1510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68014" y="1916916"/>
            <a:ext cx="41480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figure,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TW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straight line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 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intersects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b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respectively. Find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3309880" y="5622921"/>
                <a:ext cx="1395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116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2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880" y="5622921"/>
                <a:ext cx="1395200" cy="646331"/>
              </a:xfrm>
              <a:prstGeom prst="rect">
                <a:avLst/>
              </a:prstGeom>
              <a:blipFill>
                <a:blip r:embed="rId2"/>
                <a:stretch>
                  <a:fillRect l="-6987" b="-113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2411760" y="4808916"/>
                <a:ext cx="5688632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HGD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GFB 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808916"/>
                <a:ext cx="5688632" cy="723788"/>
              </a:xfrm>
              <a:prstGeom prst="rect">
                <a:avLst/>
              </a:prstGeom>
              <a:blipFill>
                <a:blip r:embed="rId3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8</a:t>
            </a:fld>
            <a:endParaRPr lang="zh-HK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08720"/>
            <a:ext cx="3960440" cy="40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4624933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944" y="1316322"/>
            <a:ext cx="374332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群組 6"/>
          <p:cNvGrpSpPr/>
          <p:nvPr/>
        </p:nvGrpSpPr>
        <p:grpSpPr>
          <a:xfrm>
            <a:off x="5180369" y="1325847"/>
            <a:ext cx="3781425" cy="3448050"/>
            <a:chOff x="5170844" y="1316322"/>
            <a:chExt cx="3781425" cy="3448050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0844" y="1316322"/>
              <a:ext cx="3781425" cy="344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文字方塊 22"/>
            <p:cNvSpPr txBox="1"/>
            <p:nvPr/>
          </p:nvSpPr>
          <p:spPr>
            <a:xfrm>
              <a:off x="7183397" y="1658827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文字方塊 7"/>
          <p:cNvSpPr txBox="1"/>
          <p:nvPr/>
        </p:nvSpPr>
        <p:spPr>
          <a:xfrm>
            <a:off x="467544" y="1224023"/>
            <a:ext cx="435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angles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zh-TW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altLang="zh-TW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 pair of alternate angles.</a:t>
            </a:r>
            <a:endParaRPr lang="zh-HK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476597" y="2450172"/>
                <a:ext cx="3312368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        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vert. opp.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7" y="2450172"/>
                <a:ext cx="3312368" cy="723788"/>
              </a:xfrm>
              <a:prstGeom prst="rect">
                <a:avLst/>
              </a:prstGeom>
              <a:blipFill>
                <a:blip r:embed="rId4"/>
                <a:stretch>
                  <a:fillRect l="-2757" r="-5882"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467544" y="3166070"/>
                <a:ext cx="4464496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         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corr. </a:t>
                </a:r>
                <a14:m>
                  <m:oMath xmlns:m="http://schemas.openxmlformats.org/officeDocument/2006/math">
                    <m:r>
                      <a:rPr lang="en-US" altLang="zh-TW" sz="2800" b="1" i="1" dirty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</m:oMath>
                </a14:m>
                <a:r>
                  <a:rPr lang="en-US" altLang="zh-TW" sz="24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s, AB//CD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66070"/>
                <a:ext cx="4464496" cy="723788"/>
              </a:xfrm>
              <a:prstGeom prst="rect">
                <a:avLst/>
              </a:prstGeom>
              <a:blipFill>
                <a:blip r:embed="rId5"/>
                <a:stretch>
                  <a:fillRect l="-2186"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216684" y="3881968"/>
                <a:ext cx="1440160" cy="723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TW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∴</m:t>
                    </m:r>
                  </m:oMath>
                </a14:m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 </a:t>
                </a:r>
                <a:r>
                  <a:rPr lang="en-US" altLang="zh-TW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TW" sz="24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zh-HK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84" y="3881968"/>
                <a:ext cx="1440160" cy="723788"/>
              </a:xfrm>
              <a:prstGeom prst="rect">
                <a:avLst/>
              </a:prstGeom>
              <a:blipFill>
                <a:blip r:embed="rId6"/>
                <a:stretch>
                  <a:fillRect b="-67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04540-4915-42BE-875E-2E9F273737BC}" type="slidenum">
              <a:rPr lang="zh-HK" altLang="en-US" smtClean="0"/>
              <a:t>9</a:t>
            </a:fld>
            <a:endParaRPr lang="zh-HK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6475543" y="2357212"/>
            <a:ext cx="1576105" cy="1255267"/>
            <a:chOff x="2813432" y="3550159"/>
            <a:chExt cx="1576105" cy="1255267"/>
          </a:xfrm>
        </p:grpSpPr>
        <p:sp>
          <p:nvSpPr>
            <p:cNvPr id="20" name="文字方塊 19"/>
            <p:cNvSpPr txBox="1"/>
            <p:nvPr/>
          </p:nvSpPr>
          <p:spPr>
            <a:xfrm>
              <a:off x="4023575" y="3550159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813432" y="4343761"/>
              <a:ext cx="3659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2400" b="1" i="1" dirty="0" smtClean="0">
                  <a:solidFill>
                    <a:srgbClr val="1A1AF2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zh-HK" altLang="en-US" sz="2400" b="1" i="1" dirty="0">
                <a:solidFill>
                  <a:srgbClr val="1A1AF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圓形圖 2"/>
          <p:cNvSpPr/>
          <p:nvPr/>
        </p:nvSpPr>
        <p:spPr>
          <a:xfrm rot="2721814">
            <a:off x="7378855" y="2056272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6" name="圓形圖 15"/>
          <p:cNvSpPr/>
          <p:nvPr/>
        </p:nvSpPr>
        <p:spPr>
          <a:xfrm rot="13526073">
            <a:off x="7379854" y="2073750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17" name="圓形圖 16"/>
          <p:cNvSpPr/>
          <p:nvPr/>
        </p:nvSpPr>
        <p:spPr>
          <a:xfrm rot="2721814">
            <a:off x="6630980" y="3539546"/>
            <a:ext cx="473059" cy="447045"/>
          </a:xfrm>
          <a:prstGeom prst="pie">
            <a:avLst>
              <a:gd name="adj1" fmla="val 7984947"/>
              <a:gd name="adj2" fmla="val 15108930"/>
            </a:avLst>
          </a:prstGeom>
          <a:solidFill>
            <a:srgbClr val="00B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22" name="標題 1"/>
          <p:cNvSpPr>
            <a:spLocks noGrp="1"/>
          </p:cNvSpPr>
          <p:nvPr>
            <p:ph type="title"/>
          </p:nvPr>
        </p:nvSpPr>
        <p:spPr>
          <a:xfrm>
            <a:off x="279313" y="260648"/>
            <a:ext cx="3500599" cy="706090"/>
          </a:xfrm>
        </p:spPr>
        <p:txBody>
          <a:bodyPr/>
          <a:lstStyle/>
          <a:p>
            <a:r>
              <a:rPr lang="en-US" altLang="zh-TW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Alternate angles</a:t>
            </a:r>
            <a:endParaRPr lang="zh-HK" altLang="en-US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9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1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</p:bldLst>
  </p:timing>
</p:sld>
</file>

<file path=ppt/theme/theme1.xml><?xml version="1.0" encoding="utf-8"?>
<a:theme xmlns:a="http://schemas.openxmlformats.org/drawingml/2006/main" name="Office 佈景主題">
  <a:themeElements>
    <a:clrScheme name="自訂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1000</Words>
  <Application>Microsoft Office PowerPoint</Application>
  <PresentationFormat>如螢幕大小 (4:3)</PresentationFormat>
  <Paragraphs>175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1" baseType="lpstr">
      <vt:lpstr>細明體</vt:lpstr>
      <vt:lpstr>新細明體</vt:lpstr>
      <vt:lpstr>Arial</vt:lpstr>
      <vt:lpstr>Calibri</vt:lpstr>
      <vt:lpstr>Cambria Math</vt:lpstr>
      <vt:lpstr>Miriam</vt:lpstr>
      <vt:lpstr>Times New Roman</vt:lpstr>
      <vt:lpstr>Office 佈景主題</vt:lpstr>
      <vt:lpstr>Properties of angles related with parallel lines</vt:lpstr>
      <vt:lpstr>Angles formed by parallel lines and their transversal</vt:lpstr>
      <vt:lpstr>Corresponding angles</vt:lpstr>
      <vt:lpstr>Corresponding angles</vt:lpstr>
      <vt:lpstr>Corresponding angles</vt:lpstr>
      <vt:lpstr>Corresponding angles</vt:lpstr>
      <vt:lpstr>Corresponding angles</vt:lpstr>
      <vt:lpstr>Corresponding angles</vt:lpstr>
      <vt:lpstr>Alternate angles</vt:lpstr>
      <vt:lpstr>Alternate angles</vt:lpstr>
      <vt:lpstr>Alternate angles</vt:lpstr>
      <vt:lpstr>Alternate angles</vt:lpstr>
      <vt:lpstr>Interior angles on the same side of the transversal</vt:lpstr>
      <vt:lpstr>Interior angles on the same side of the transversal</vt:lpstr>
      <vt:lpstr>Interior angles on the same side of the transversal</vt:lpstr>
      <vt:lpstr>Interior angles on the same side of the transversal</vt:lpstr>
      <vt:lpstr>Exercise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與平行線相關的角的性質</dc:title>
  <dc:creator>CHUNG, Yuen-ying Christina</dc:creator>
  <cp:lastModifiedBy>CHUNG, Yuen-ying Christina</cp:lastModifiedBy>
  <cp:revision>83</cp:revision>
  <cp:lastPrinted>2017-12-11T03:38:43Z</cp:lastPrinted>
  <dcterms:created xsi:type="dcterms:W3CDTF">2017-07-11T03:14:32Z</dcterms:created>
  <dcterms:modified xsi:type="dcterms:W3CDTF">2019-01-22T06:49:52Z</dcterms:modified>
</cp:coreProperties>
</file>