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84" r:id="rId24"/>
  </p:sldIdLst>
  <p:sldSz cx="9144000" cy="6858000" type="screen4x3"/>
  <p:notesSz cx="6807200" cy="9939338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1EE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315" autoAdjust="0"/>
    <p:restoredTop sz="94660"/>
  </p:normalViewPr>
  <p:slideViewPr>
    <p:cSldViewPr>
      <p:cViewPr varScale="1">
        <p:scale>
          <a:sx n="85" d="100"/>
          <a:sy n="85" d="100"/>
        </p:scale>
        <p:origin x="31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3ECB00-C251-4860-A1E8-905E650C9EFA}" type="datetimeFigureOut">
              <a:rPr lang="zh-HK" altLang="en-US" smtClean="0"/>
              <a:t>22/1/2019</a:t>
            </a:fld>
            <a:endParaRPr lang="zh-HK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485DB3-30D2-4BE8-B847-A15F8A00A2D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104818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E2B85-4543-47D3-93C7-4F894027A2F9}" type="datetime1">
              <a:rPr lang="zh-HK" altLang="en-US" smtClean="0"/>
              <a:t>22/1/2019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4540-4915-42BE-875E-2E9F273737B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56549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5A7C9-4872-463F-8C1F-CCA28173C933}" type="datetime1">
              <a:rPr lang="zh-HK" altLang="en-US" smtClean="0"/>
              <a:t>22/1/2019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4540-4915-42BE-875E-2E9F273737B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85211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C2FC7-9782-48F2-A784-4F469F1F8889}" type="datetime1">
              <a:rPr lang="zh-HK" altLang="en-US" smtClean="0"/>
              <a:t>22/1/2019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4540-4915-42BE-875E-2E9F273737B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21771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CD6CA-425B-4EE4-9728-413B85AFEE3D}" type="datetime1">
              <a:rPr lang="zh-HK" altLang="en-US" smtClean="0"/>
              <a:t>22/1/2019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4540-4915-42BE-875E-2E9F273737B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553661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CC15E-6A75-442F-988A-F55BF6459886}" type="datetime1">
              <a:rPr lang="zh-HK" altLang="en-US" smtClean="0"/>
              <a:t>22/1/2019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4540-4915-42BE-875E-2E9F273737B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774046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3315B-0C66-4F66-B7C2-CC7F7E2D40A4}" type="datetime1">
              <a:rPr lang="zh-HK" altLang="en-US" smtClean="0"/>
              <a:t>22/1/2019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4540-4915-42BE-875E-2E9F273737B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67517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3F1C3-1096-4F17-BFE7-EA8F378C6F31}" type="datetime1">
              <a:rPr lang="zh-HK" altLang="en-US" smtClean="0"/>
              <a:t>22/1/2019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4540-4915-42BE-875E-2E9F273737B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88171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606B0-B494-49A5-857F-F168CA5B74B4}" type="datetime1">
              <a:rPr lang="zh-HK" altLang="en-US" smtClean="0"/>
              <a:t>22/1/2019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4540-4915-42BE-875E-2E9F273737B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65659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43144-4A64-4FE1-B006-6039F06B110D}" type="datetime1">
              <a:rPr lang="zh-HK" altLang="en-US" smtClean="0"/>
              <a:t>22/1/2019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4540-4915-42BE-875E-2E9F273737B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89907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68F18-9D68-4A1D-8DCB-FA213D01A9EB}" type="datetime1">
              <a:rPr lang="zh-HK" altLang="en-US" smtClean="0"/>
              <a:t>22/1/2019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4540-4915-42BE-875E-2E9F273737B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60156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CC17B-01B0-4B48-A35C-19BA8BEF32E2}" type="datetime1">
              <a:rPr lang="zh-HK" altLang="en-US" smtClean="0"/>
              <a:t>22/1/2019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4540-4915-42BE-875E-2E9F273737B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02473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87C64-2464-46CC-809C-61D6B65AB898}" type="datetime1">
              <a:rPr lang="zh-HK" altLang="en-US" smtClean="0"/>
              <a:t>22/1/2019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204540-4915-42BE-875E-2E9F273737B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5494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png"/><Relationship Id="rId4" Type="http://schemas.openxmlformats.org/officeDocument/2006/relationships/image" Target="../media/image3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image" Target="../media/image38.png"/><Relationship Id="rId7" Type="http://schemas.openxmlformats.org/officeDocument/2006/relationships/image" Target="../media/image43.png"/><Relationship Id="rId12" Type="http://schemas.openxmlformats.org/officeDocument/2006/relationships/slide" Target="slide21.xml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11" Type="http://schemas.openxmlformats.org/officeDocument/2006/relationships/slide" Target="slide20.xml"/><Relationship Id="rId5" Type="http://schemas.openxmlformats.org/officeDocument/2006/relationships/image" Target="../media/image41.png"/><Relationship Id="rId10" Type="http://schemas.openxmlformats.org/officeDocument/2006/relationships/slide" Target="slide19.xml"/><Relationship Id="rId4" Type="http://schemas.openxmlformats.org/officeDocument/2006/relationships/image" Target="../media/image39.png"/><Relationship Id="rId9" Type="http://schemas.openxmlformats.org/officeDocument/2006/relationships/image" Target="../media/image45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3" Type="http://schemas.openxmlformats.org/officeDocument/2006/relationships/image" Target="../media/image46.png"/><Relationship Id="rId7" Type="http://schemas.openxmlformats.org/officeDocument/2006/relationships/image" Target="../media/image51.png"/><Relationship Id="rId12" Type="http://schemas.openxmlformats.org/officeDocument/2006/relationships/image" Target="../media/image39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png"/><Relationship Id="rId11" Type="http://schemas.openxmlformats.org/officeDocument/2006/relationships/slide" Target="slide21.xml"/><Relationship Id="rId5" Type="http://schemas.openxmlformats.org/officeDocument/2006/relationships/image" Target="../media/image49.png"/><Relationship Id="rId10" Type="http://schemas.openxmlformats.org/officeDocument/2006/relationships/slide" Target="slide20.xml"/><Relationship Id="rId4" Type="http://schemas.openxmlformats.org/officeDocument/2006/relationships/image" Target="../media/image48.png"/><Relationship Id="rId9" Type="http://schemas.openxmlformats.org/officeDocument/2006/relationships/slide" Target="slide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png"/><Relationship Id="rId3" Type="http://schemas.openxmlformats.org/officeDocument/2006/relationships/image" Target="../media/image53.png"/><Relationship Id="rId7" Type="http://schemas.openxmlformats.org/officeDocument/2006/relationships/image" Target="../media/image57.png"/><Relationship Id="rId12" Type="http://schemas.openxmlformats.org/officeDocument/2006/relationships/slide" Target="slide21.xml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6.png"/><Relationship Id="rId11" Type="http://schemas.openxmlformats.org/officeDocument/2006/relationships/image" Target="../media/image59.png"/><Relationship Id="rId5" Type="http://schemas.openxmlformats.org/officeDocument/2006/relationships/image" Target="../media/image55.png"/><Relationship Id="rId10" Type="http://schemas.openxmlformats.org/officeDocument/2006/relationships/slide" Target="slide19.xml"/><Relationship Id="rId4" Type="http://schemas.openxmlformats.org/officeDocument/2006/relationships/image" Target="../media/image39.png"/><Relationship Id="rId9" Type="http://schemas.openxmlformats.org/officeDocument/2006/relationships/slide" Target="slide18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png"/><Relationship Id="rId3" Type="http://schemas.openxmlformats.org/officeDocument/2006/relationships/image" Target="../media/image61.png"/><Relationship Id="rId7" Type="http://schemas.openxmlformats.org/officeDocument/2006/relationships/image" Target="../media/image65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4.png"/><Relationship Id="rId5" Type="http://schemas.openxmlformats.org/officeDocument/2006/relationships/image" Target="../media/image63.png"/><Relationship Id="rId10" Type="http://schemas.openxmlformats.org/officeDocument/2006/relationships/image" Target="../media/image67.png"/><Relationship Id="rId4" Type="http://schemas.openxmlformats.org/officeDocument/2006/relationships/image" Target="../media/image62.png"/><Relationship Id="rId9" Type="http://schemas.openxmlformats.org/officeDocument/2006/relationships/image" Target="../media/image60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4.png"/><Relationship Id="rId3" Type="http://schemas.openxmlformats.org/officeDocument/2006/relationships/image" Target="../media/image69.png"/><Relationship Id="rId7" Type="http://schemas.openxmlformats.org/officeDocument/2006/relationships/image" Target="../media/image73.png"/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2.png"/><Relationship Id="rId5" Type="http://schemas.openxmlformats.org/officeDocument/2006/relationships/image" Target="../media/image71.png"/><Relationship Id="rId4" Type="http://schemas.openxmlformats.org/officeDocument/2006/relationships/image" Target="../media/image67.png"/><Relationship Id="rId9" Type="http://schemas.openxmlformats.org/officeDocument/2006/relationships/image" Target="../media/image75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1403648" y="2132856"/>
            <a:ext cx="6607318" cy="2232248"/>
          </a:xfrm>
        </p:spPr>
        <p:txBody>
          <a:bodyPr>
            <a:normAutofit/>
          </a:bodyPr>
          <a:lstStyle/>
          <a:p>
            <a:r>
              <a:rPr lang="en-US" altLang="zh-TW" sz="4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Properties of angles related with parallel lines</a:t>
            </a:r>
            <a:endParaRPr lang="zh-HK" altLang="en-US" sz="4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4540-4915-42BE-875E-2E9F273737BC}" type="slidenum">
              <a:rPr lang="zh-HK" altLang="en-US" smtClean="0"/>
              <a:t>1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40771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群組 3"/>
          <p:cNvGrpSpPr/>
          <p:nvPr/>
        </p:nvGrpSpPr>
        <p:grpSpPr>
          <a:xfrm>
            <a:off x="5208944" y="1316322"/>
            <a:ext cx="3743325" cy="3419475"/>
            <a:chOff x="5208944" y="1316322"/>
            <a:chExt cx="3743325" cy="3419475"/>
          </a:xfrm>
        </p:grpSpPr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08944" y="1316322"/>
              <a:ext cx="3743325" cy="3419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13" name="群組 12"/>
            <p:cNvGrpSpPr/>
            <p:nvPr/>
          </p:nvGrpSpPr>
          <p:grpSpPr>
            <a:xfrm>
              <a:off x="6475543" y="2357212"/>
              <a:ext cx="1576105" cy="1255267"/>
              <a:chOff x="2813432" y="3550159"/>
              <a:chExt cx="1576105" cy="1255267"/>
            </a:xfrm>
          </p:grpSpPr>
          <p:sp>
            <p:nvSpPr>
              <p:cNvPr id="14" name="文字方塊 13"/>
              <p:cNvSpPr txBox="1"/>
              <p:nvPr/>
            </p:nvSpPr>
            <p:spPr>
              <a:xfrm>
                <a:off x="4023575" y="3550159"/>
                <a:ext cx="3659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HK" sz="2400" b="1" i="1" dirty="0" smtClean="0">
                    <a:solidFill>
                      <a:srgbClr val="1A1AF2"/>
                    </a:solidFill>
                    <a:latin typeface="Times New Roman" pitchFamily="18" charset="0"/>
                    <a:cs typeface="Times New Roman" pitchFamily="18" charset="0"/>
                  </a:rPr>
                  <a:t>c</a:t>
                </a:r>
                <a:endParaRPr lang="zh-HK" altLang="en-US" sz="2400" b="1" i="1" dirty="0">
                  <a:solidFill>
                    <a:srgbClr val="1A1AF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6" name="文字方塊 15"/>
              <p:cNvSpPr txBox="1"/>
              <p:nvPr/>
            </p:nvSpPr>
            <p:spPr>
              <a:xfrm>
                <a:off x="2813432" y="4343761"/>
                <a:ext cx="3659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HK" sz="2400" b="1" i="1" dirty="0" smtClean="0">
                    <a:solidFill>
                      <a:srgbClr val="1A1AF2"/>
                    </a:solidFill>
                    <a:latin typeface="Times New Roman" pitchFamily="18" charset="0"/>
                    <a:cs typeface="Times New Roman" pitchFamily="18" charset="0"/>
                  </a:rPr>
                  <a:t>h</a:t>
                </a:r>
                <a:endParaRPr lang="zh-HK" altLang="en-US" sz="2400" b="1" i="1" dirty="0">
                  <a:solidFill>
                    <a:srgbClr val="1A1AF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15" name="文字方塊 14"/>
          <p:cNvSpPr txBox="1"/>
          <p:nvPr/>
        </p:nvSpPr>
        <p:spPr>
          <a:xfrm>
            <a:off x="595997" y="2620913"/>
            <a:ext cx="30243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i.e.</a:t>
            </a:r>
            <a:r>
              <a:rPr lang="zh-TW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TW" alt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zh-TW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TW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zh-TW" alt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TW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altLang="zh-TW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</a:t>
            </a:r>
            <a:r>
              <a:rPr lang="en-US" altLang="zh-TW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en-US" altLang="zh-TW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altLang="zh-TW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then</a:t>
            </a:r>
            <a:r>
              <a:rPr lang="zh-TW" alt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en-US" altLang="zh-TW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zh-TW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zh-TW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HK" alt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字方塊 5"/>
              <p:cNvSpPr txBox="1"/>
              <p:nvPr/>
            </p:nvSpPr>
            <p:spPr>
              <a:xfrm>
                <a:off x="176340" y="4149080"/>
                <a:ext cx="4683692" cy="723788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effectLst>
                <a:glow rad="101600">
                  <a:srgbClr val="0070C0">
                    <a:alpha val="40000"/>
                  </a:srgbClr>
                </a:glow>
                <a:outerShdw blurRad="50800" dist="50800" dir="5400000" algn="ctr" rotWithShape="0">
                  <a:schemeClr val="accent1"/>
                </a:outerShd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TW" sz="2400" b="1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【Abbreviation: </a:t>
                </a:r>
                <a:r>
                  <a:rPr lang="en-US" altLang="zh-TW" sz="2400" b="1" i="1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alt. </a:t>
                </a:r>
                <a14:m>
                  <m:oMath xmlns:m="http://schemas.openxmlformats.org/officeDocument/2006/math">
                    <m:r>
                      <a:rPr lang="en-US" altLang="zh-TW" sz="2800" b="1" i="1" dirty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∠</m:t>
                    </m:r>
                  </m:oMath>
                </a14:m>
                <a:r>
                  <a:rPr lang="en-US" altLang="zh-TW" sz="2400" b="1" i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s, AB//</a:t>
                </a:r>
                <a:r>
                  <a:rPr lang="en-US" altLang="zh-TW" sz="2400" b="1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CD</a:t>
                </a:r>
                <a:r>
                  <a:rPr lang="en-US" altLang="zh-TW" sz="2400" b="1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】</a:t>
                </a:r>
                <a:endParaRPr lang="zh-HK" altLang="en-US" sz="24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" name="文字方塊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340" y="4149080"/>
                <a:ext cx="4683692" cy="72378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effectLst>
                <a:glow rad="101600">
                  <a:srgbClr val="0070C0">
                    <a:alpha val="40000"/>
                  </a:srgbClr>
                </a:glow>
                <a:outerShdw blurRad="50800" dist="50800" dir="5400000" algn="ctr" rotWithShape="0">
                  <a:schemeClr val="accent1"/>
                </a:outerShdw>
              </a:effectLst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文字方塊 9"/>
          <p:cNvSpPr txBox="1"/>
          <p:nvPr/>
        </p:nvSpPr>
        <p:spPr>
          <a:xfrm>
            <a:off x="262226" y="1928416"/>
            <a:ext cx="4536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TW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zh-TW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alternate angles are equal</a:t>
            </a:r>
            <a:r>
              <a:rPr lang="en-US" altLang="zh-TW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zh-HK" alt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539552" y="1282085"/>
            <a:ext cx="20412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r>
              <a:rPr lang="zh-TW" alt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endParaRPr lang="zh-HK" alt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4540-4915-42BE-875E-2E9F273737BC}" type="slidenum">
              <a:rPr lang="zh-HK" altLang="en-US" smtClean="0"/>
              <a:t>10</a:t>
            </a:fld>
            <a:endParaRPr lang="zh-HK" altLang="en-US"/>
          </a:p>
        </p:txBody>
      </p:sp>
      <p:sp>
        <p:nvSpPr>
          <p:cNvPr id="17" name="標題 1"/>
          <p:cNvSpPr>
            <a:spLocks noGrp="1"/>
          </p:cNvSpPr>
          <p:nvPr>
            <p:ph type="title"/>
          </p:nvPr>
        </p:nvSpPr>
        <p:spPr>
          <a:xfrm>
            <a:off x="279313" y="260648"/>
            <a:ext cx="3500599" cy="706090"/>
          </a:xfrm>
        </p:spPr>
        <p:txBody>
          <a:bodyPr/>
          <a:lstStyle/>
          <a:p>
            <a:r>
              <a:rPr lang="en-US" altLang="zh-TW" sz="36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Alternate angles</a:t>
            </a:r>
            <a:endParaRPr lang="zh-HK" altLang="en-US" b="1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9679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字方塊 11"/>
          <p:cNvSpPr txBox="1"/>
          <p:nvPr/>
        </p:nvSpPr>
        <p:spPr>
          <a:xfrm>
            <a:off x="313789" y="1700079"/>
            <a:ext cx="15371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Similarly,</a:t>
            </a:r>
            <a:endParaRPr lang="zh-HK" alt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412035" y="2435418"/>
            <a:ext cx="30243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altLang="zh-TW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TW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zh-TW" alt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TW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altLang="zh-TW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</a:t>
            </a:r>
            <a:r>
              <a:rPr lang="en-US" altLang="zh-TW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en-US" altLang="zh-TW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altLang="zh-TW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then</a:t>
            </a:r>
            <a:r>
              <a:rPr lang="zh-TW" alt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 </a:t>
            </a:r>
            <a:r>
              <a:rPr lang="en-US" altLang="zh-TW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zh-TW" sz="2400" b="1" i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TW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HK" alt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4540-4915-42BE-875E-2E9F273737BC}" type="slidenum">
              <a:rPr lang="zh-HK" altLang="en-US" smtClean="0"/>
              <a:t>11</a:t>
            </a:fld>
            <a:endParaRPr lang="zh-HK" altLang="en-US"/>
          </a:p>
        </p:txBody>
      </p:sp>
      <p:grpSp>
        <p:nvGrpSpPr>
          <p:cNvPr id="3" name="群組 2"/>
          <p:cNvGrpSpPr/>
          <p:nvPr/>
        </p:nvGrpSpPr>
        <p:grpSpPr>
          <a:xfrm>
            <a:off x="5215111" y="1306796"/>
            <a:ext cx="3686175" cy="3457575"/>
            <a:chOff x="5215111" y="1306796"/>
            <a:chExt cx="3686175" cy="3457575"/>
          </a:xfrm>
        </p:grpSpPr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15111" y="1306796"/>
              <a:ext cx="3686175" cy="3457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1" name="文字方塊 10"/>
            <p:cNvSpPr txBox="1"/>
            <p:nvPr/>
          </p:nvSpPr>
          <p:spPr>
            <a:xfrm>
              <a:off x="7010573" y="2341118"/>
              <a:ext cx="3659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HK" sz="2400" b="1" i="1" dirty="0" smtClean="0">
                  <a:solidFill>
                    <a:srgbClr val="1A1AF2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zh-HK" altLang="en-US" sz="2400" b="1" i="1" dirty="0">
                <a:solidFill>
                  <a:srgbClr val="1A1AF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文字方塊 13"/>
            <p:cNvSpPr txBox="1"/>
            <p:nvPr/>
          </p:nvSpPr>
          <p:spPr>
            <a:xfrm>
              <a:off x="7114227" y="3264646"/>
              <a:ext cx="3659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HK" sz="2400" b="1" i="1" dirty="0">
                  <a:solidFill>
                    <a:srgbClr val="1A1AF2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endParaRPr lang="zh-HK" altLang="en-US" sz="2400" b="1" i="1" dirty="0">
                <a:solidFill>
                  <a:srgbClr val="1A1AF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5" name="標題 1"/>
          <p:cNvSpPr>
            <a:spLocks noGrp="1"/>
          </p:cNvSpPr>
          <p:nvPr>
            <p:ph type="title"/>
          </p:nvPr>
        </p:nvSpPr>
        <p:spPr>
          <a:xfrm>
            <a:off x="279313" y="260648"/>
            <a:ext cx="3500599" cy="706090"/>
          </a:xfrm>
        </p:spPr>
        <p:txBody>
          <a:bodyPr/>
          <a:lstStyle/>
          <a:p>
            <a:r>
              <a:rPr lang="en-US" altLang="zh-TW" sz="36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Alternate angles</a:t>
            </a:r>
            <a:endParaRPr lang="zh-HK" altLang="en-US" b="1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文字方塊 16"/>
              <p:cNvSpPr txBox="1"/>
              <p:nvPr/>
            </p:nvSpPr>
            <p:spPr>
              <a:xfrm>
                <a:off x="176340" y="4149080"/>
                <a:ext cx="4683692" cy="723788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effectLst>
                <a:glow rad="101600">
                  <a:srgbClr val="0070C0">
                    <a:alpha val="40000"/>
                  </a:srgbClr>
                </a:glow>
                <a:outerShdw blurRad="50800" dist="50800" dir="5400000" algn="ctr" rotWithShape="0">
                  <a:schemeClr val="accent1"/>
                </a:outerShd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TW" sz="2400" b="1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【Abbreviation: </a:t>
                </a:r>
                <a:r>
                  <a:rPr lang="en-US" altLang="zh-TW" sz="2400" b="1" i="1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alt. </a:t>
                </a:r>
                <a14:m>
                  <m:oMath xmlns:m="http://schemas.openxmlformats.org/officeDocument/2006/math">
                    <m:r>
                      <a:rPr lang="en-US" altLang="zh-TW" sz="2800" b="1" i="1" dirty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∠</m:t>
                    </m:r>
                  </m:oMath>
                </a14:m>
                <a:r>
                  <a:rPr lang="en-US" altLang="zh-TW" sz="2400" b="1" i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s, AB//</a:t>
                </a:r>
                <a:r>
                  <a:rPr lang="en-US" altLang="zh-TW" sz="2400" b="1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CD</a:t>
                </a:r>
                <a:r>
                  <a:rPr lang="en-US" altLang="zh-TW" sz="2400" b="1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】</a:t>
                </a:r>
                <a:endParaRPr lang="zh-HK" altLang="en-US" sz="24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7" name="文字方塊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340" y="4149080"/>
                <a:ext cx="4683692" cy="72378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effectLst>
                <a:glow rad="101600">
                  <a:srgbClr val="0070C0">
                    <a:alpha val="40000"/>
                  </a:srgbClr>
                </a:glow>
                <a:outerShdw blurRad="50800" dist="50800" dir="5400000" algn="ctr" rotWithShape="0">
                  <a:schemeClr val="accent1"/>
                </a:outerShdw>
              </a:effectLst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0501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字方塊 9"/>
          <p:cNvSpPr txBox="1"/>
          <p:nvPr/>
        </p:nvSpPr>
        <p:spPr>
          <a:xfrm>
            <a:off x="269664" y="1122792"/>
            <a:ext cx="15354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Example:</a:t>
            </a:r>
            <a:endParaRPr lang="zh-HK" alt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字方塊 7"/>
              <p:cNvSpPr txBox="1"/>
              <p:nvPr/>
            </p:nvSpPr>
            <p:spPr>
              <a:xfrm>
                <a:off x="3203848" y="5521284"/>
                <a:ext cx="153214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TW" sz="2400" b="1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 </a:t>
                </a:r>
                <a:r>
                  <a:rPr lang="en-US" altLang="zh-TW" sz="24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153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zh-TW" sz="2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°</m:t>
                    </m:r>
                  </m:oMath>
                </a14:m>
                <a:endParaRPr lang="zh-HK" altLang="en-US" sz="2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文字方塊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848" y="5521284"/>
                <a:ext cx="1532141" cy="646331"/>
              </a:xfrm>
              <a:prstGeom prst="rect">
                <a:avLst/>
              </a:prstGeom>
              <a:blipFill>
                <a:blip r:embed="rId2"/>
                <a:stretch>
                  <a:fillRect l="-6375" b="-11321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文字方塊 8"/>
          <p:cNvSpPr txBox="1"/>
          <p:nvPr/>
        </p:nvSpPr>
        <p:spPr>
          <a:xfrm>
            <a:off x="269664" y="1739880"/>
            <a:ext cx="367423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</a:t>
            </a:r>
            <a:r>
              <a:rPr lang="en-US" altLang="zh-TW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figure,</a:t>
            </a:r>
            <a:r>
              <a:rPr lang="en-US" altLang="zh-TW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altLang="zh-TW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</a:t>
            </a:r>
            <a:r>
              <a:rPr lang="en-US" altLang="zh-TW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en-US" altLang="zh-TW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TW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altLang="zh-TW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zh-TW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straight line </a:t>
            </a:r>
            <a:r>
              <a:rPr lang="en-US" altLang="zh-TW" sz="2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EH  </a:t>
            </a:r>
            <a:r>
              <a:rPr lang="en-US" altLang="zh-TW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intersects</a:t>
            </a:r>
            <a:r>
              <a:rPr lang="zh-TW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 </a:t>
            </a:r>
            <a:r>
              <a:rPr lang="en-US" altLang="zh-TW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zh-TW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 </a:t>
            </a:r>
            <a:r>
              <a:rPr lang="en-US" altLang="zh-TW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en-US" altLang="zh-TW" sz="2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 </a:t>
            </a:r>
            <a:r>
              <a:rPr lang="en-US" altLang="zh-TW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zh-TW" alt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zh-TW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respectively. Find </a:t>
            </a:r>
            <a:r>
              <a:rPr lang="en-US" altLang="zh-TW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TW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HK" alt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字方塊 11"/>
              <p:cNvSpPr txBox="1"/>
              <p:nvPr/>
            </p:nvSpPr>
            <p:spPr>
              <a:xfrm>
                <a:off x="2483768" y="4851357"/>
                <a:ext cx="5328592" cy="7237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altLang="zh-TW" sz="2800" b="1" i="1" dirty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∠</m:t>
                    </m:r>
                  </m:oMath>
                </a14:m>
                <a:r>
                  <a:rPr lang="en-US" altLang="zh-TW" sz="2400" b="1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FGD </a:t>
                </a:r>
                <a:r>
                  <a:rPr lang="en-US" altLang="zh-TW" sz="24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n-US" altLang="zh-TW" sz="2800" b="1" i="1" dirty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∠</m:t>
                    </m:r>
                  </m:oMath>
                </a14:m>
                <a:r>
                  <a:rPr lang="en-US" altLang="zh-TW" sz="2400" b="1" i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AFG</a:t>
                </a:r>
                <a:r>
                  <a:rPr lang="en-US" altLang="zh-TW" sz="24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(</a:t>
                </a:r>
                <a:r>
                  <a:rPr lang="en-US" altLang="zh-TW" sz="2400" b="1" i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alt. </a:t>
                </a:r>
                <a14:m>
                  <m:oMath xmlns:m="http://schemas.openxmlformats.org/officeDocument/2006/math">
                    <m:r>
                      <a:rPr lang="en-US" altLang="zh-TW" sz="2800" b="1" i="1" dirty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∠</m:t>
                    </m:r>
                  </m:oMath>
                </a14:m>
                <a:r>
                  <a:rPr lang="en-US" altLang="zh-TW" sz="2400" b="1" i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s, AB//</a:t>
                </a:r>
                <a:r>
                  <a:rPr lang="en-US" altLang="zh-TW" sz="2400" b="1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CD</a:t>
                </a:r>
                <a:r>
                  <a:rPr lang="en-US" altLang="zh-TW" sz="24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zh-HK" altLang="en-US" sz="2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文字方塊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3768" y="4851357"/>
                <a:ext cx="5328592" cy="723788"/>
              </a:xfrm>
              <a:prstGeom prst="rect">
                <a:avLst/>
              </a:prstGeom>
              <a:blipFill>
                <a:blip r:embed="rId3"/>
                <a:stretch>
                  <a:fillRect b="-6723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4540-4915-42BE-875E-2E9F273737BC}" type="slidenum">
              <a:rPr lang="zh-HK" altLang="en-US" smtClean="0"/>
              <a:t>12</a:t>
            </a:fld>
            <a:endParaRPr lang="zh-HK" alt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9224" y="1412776"/>
            <a:ext cx="4869511" cy="3005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標題 1"/>
          <p:cNvSpPr>
            <a:spLocks noGrp="1"/>
          </p:cNvSpPr>
          <p:nvPr>
            <p:ph type="title"/>
          </p:nvPr>
        </p:nvSpPr>
        <p:spPr>
          <a:xfrm>
            <a:off x="279313" y="260648"/>
            <a:ext cx="3500599" cy="706090"/>
          </a:xfrm>
        </p:spPr>
        <p:txBody>
          <a:bodyPr/>
          <a:lstStyle/>
          <a:p>
            <a:r>
              <a:rPr lang="en-US" altLang="zh-TW" sz="36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Alternate angles</a:t>
            </a:r>
            <a:endParaRPr lang="zh-HK" altLang="en-US" b="1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8182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7002" y="1265937"/>
            <a:ext cx="3800475" cy="356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" name="群組 3"/>
          <p:cNvGrpSpPr/>
          <p:nvPr/>
        </p:nvGrpSpPr>
        <p:grpSpPr>
          <a:xfrm>
            <a:off x="5107561" y="1265937"/>
            <a:ext cx="3933825" cy="3581400"/>
            <a:chOff x="666186" y="2259118"/>
            <a:chExt cx="3933825" cy="3581400"/>
          </a:xfrm>
        </p:grpSpPr>
        <p:pic>
          <p:nvPicPr>
            <p:cNvPr id="4098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6186" y="2259118"/>
              <a:ext cx="3933825" cy="3581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0" name="文字方塊 19"/>
            <p:cNvSpPr txBox="1"/>
            <p:nvPr/>
          </p:nvSpPr>
          <p:spPr>
            <a:xfrm>
              <a:off x="3418384" y="2757204"/>
              <a:ext cx="3659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HK" sz="2400" b="1" i="1" dirty="0" smtClean="0">
                  <a:solidFill>
                    <a:srgbClr val="1A1AF2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zh-HK" altLang="en-US" sz="2400" b="1" i="1" dirty="0">
                <a:solidFill>
                  <a:srgbClr val="1A1AF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8" name="文字方塊 7"/>
          <p:cNvSpPr txBox="1"/>
          <p:nvPr/>
        </p:nvSpPr>
        <p:spPr>
          <a:xfrm>
            <a:off x="243742" y="1224023"/>
            <a:ext cx="47477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angles </a:t>
            </a:r>
            <a:r>
              <a:rPr lang="en-US" altLang="zh-TW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en-US" altLang="zh-TW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zh-TW" alt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b="1" i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TW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a pair of interior angles</a:t>
            </a:r>
            <a:r>
              <a:rPr lang="zh-TW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the same side of the transversal.</a:t>
            </a:r>
            <a:endParaRPr lang="zh-HK" alt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字方塊 8"/>
              <p:cNvSpPr txBox="1"/>
              <p:nvPr/>
            </p:nvSpPr>
            <p:spPr>
              <a:xfrm>
                <a:off x="270901" y="2923847"/>
                <a:ext cx="4778714" cy="7237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TW" sz="2400" b="1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 </a:t>
                </a:r>
                <a:r>
                  <a:rPr lang="en-US" altLang="zh-TW" sz="24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lang="en-US" altLang="zh-TW" sz="2400" b="1" i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2400" b="1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 </a:t>
                </a:r>
                <a:r>
                  <a:rPr lang="en-US" altLang="zh-TW" sz="24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180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zh-TW" sz="2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°</m:t>
                    </m:r>
                  </m:oMath>
                </a14:m>
                <a:r>
                  <a:rPr lang="en-US" altLang="zh-TW" sz="24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(</a:t>
                </a:r>
                <a:r>
                  <a:rPr lang="en-US" altLang="zh-TW" sz="2400" b="1" i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adj. </a:t>
                </a:r>
                <a14:m>
                  <m:oMath xmlns:m="http://schemas.openxmlformats.org/officeDocument/2006/math">
                    <m:r>
                      <a:rPr lang="en-US" altLang="zh-TW" sz="2800" b="1" i="1" dirty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∠</m:t>
                    </m:r>
                  </m:oMath>
                </a14:m>
                <a:r>
                  <a:rPr lang="en-US" altLang="zh-TW" sz="2400" b="1" i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 on </a:t>
                </a:r>
                <a:r>
                  <a:rPr lang="en-US" altLang="zh-TW" sz="2400" b="1" i="1" dirty="0" err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st.</a:t>
                </a:r>
                <a:r>
                  <a:rPr lang="en-US" altLang="zh-TW" sz="2400" b="1" i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line</a:t>
                </a:r>
                <a:r>
                  <a:rPr lang="en-US" altLang="zh-TW" sz="24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zh-HK" altLang="en-US" sz="2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文字方塊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901" y="2923847"/>
                <a:ext cx="4778714" cy="723788"/>
              </a:xfrm>
              <a:prstGeom prst="rect">
                <a:avLst/>
              </a:prstGeom>
              <a:blipFill>
                <a:blip r:embed="rId4"/>
                <a:stretch>
                  <a:fillRect l="-1913" b="-7627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字方塊 9"/>
              <p:cNvSpPr txBox="1"/>
              <p:nvPr/>
            </p:nvSpPr>
            <p:spPr>
              <a:xfrm>
                <a:off x="809478" y="3639745"/>
                <a:ext cx="4306574" cy="7237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TW" sz="2400" b="1" i="1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altLang="zh-TW" sz="2400" b="1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24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en-US" altLang="zh-TW" sz="2400" b="1" i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2400" b="1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        </a:t>
                </a:r>
                <a:r>
                  <a:rPr lang="en-US" altLang="zh-TW" sz="24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altLang="zh-TW" sz="2400" b="1" i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corr. </a:t>
                </a:r>
                <a14:m>
                  <m:oMath xmlns:m="http://schemas.openxmlformats.org/officeDocument/2006/math">
                    <m:r>
                      <a:rPr lang="en-US" altLang="zh-TW" sz="2800" b="1" i="1" dirty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∠</m:t>
                    </m:r>
                  </m:oMath>
                </a14:m>
                <a:r>
                  <a:rPr lang="en-US" altLang="zh-TW" sz="2400" b="1" i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s, AB//CD</a:t>
                </a:r>
                <a:r>
                  <a:rPr lang="en-US" altLang="zh-TW" sz="24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zh-HK" altLang="en-US" sz="2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文字方塊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478" y="3639745"/>
                <a:ext cx="4306574" cy="723788"/>
              </a:xfrm>
              <a:prstGeom prst="rect">
                <a:avLst/>
              </a:prstGeom>
              <a:blipFill>
                <a:blip r:embed="rId5"/>
                <a:stretch>
                  <a:fillRect l="-2266" b="-6723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字方塊 10"/>
              <p:cNvSpPr txBox="1"/>
              <p:nvPr/>
            </p:nvSpPr>
            <p:spPr>
              <a:xfrm>
                <a:off x="63615" y="4355643"/>
                <a:ext cx="2123068" cy="7237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altLang="zh-TW" sz="2800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∴</m:t>
                    </m:r>
                  </m:oMath>
                </a14:m>
                <a:r>
                  <a:rPr lang="en-US" altLang="zh-TW" sz="2400" b="1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 </a:t>
                </a:r>
                <a:r>
                  <a:rPr lang="en-US" altLang="zh-TW" sz="24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lang="en-US" altLang="zh-TW" sz="2400" b="1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2400" b="1" i="1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altLang="zh-TW" sz="2400" b="1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24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en-US" altLang="zh-TW" sz="2400" b="1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24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180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zh-TW" sz="2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°</m:t>
                    </m:r>
                  </m:oMath>
                </a14:m>
                <a:endParaRPr lang="zh-HK" altLang="en-US" sz="2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文字方塊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15" y="4355643"/>
                <a:ext cx="2123068" cy="723788"/>
              </a:xfrm>
              <a:prstGeom prst="rect">
                <a:avLst/>
              </a:prstGeom>
              <a:blipFill>
                <a:blip r:embed="rId6"/>
                <a:stretch>
                  <a:fillRect b="-7627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4540-4915-42BE-875E-2E9F273737BC}" type="slidenum">
              <a:rPr lang="zh-HK" altLang="en-US" smtClean="0"/>
              <a:t>13</a:t>
            </a:fld>
            <a:endParaRPr lang="zh-HK" altLang="en-US"/>
          </a:p>
        </p:txBody>
      </p:sp>
      <p:sp>
        <p:nvSpPr>
          <p:cNvPr id="14" name="圓形圖 13"/>
          <p:cNvSpPr/>
          <p:nvPr/>
        </p:nvSpPr>
        <p:spPr>
          <a:xfrm rot="13526073">
            <a:off x="7388563" y="2065041"/>
            <a:ext cx="473059" cy="447045"/>
          </a:xfrm>
          <a:prstGeom prst="pie">
            <a:avLst>
              <a:gd name="adj1" fmla="val 7984947"/>
              <a:gd name="adj2" fmla="val 15108930"/>
            </a:avLst>
          </a:prstGeom>
          <a:solidFill>
            <a:srgbClr val="00B050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>
              <a:solidFill>
                <a:schemeClr val="tx1"/>
              </a:solidFill>
            </a:endParaRPr>
          </a:p>
        </p:txBody>
      </p:sp>
      <p:sp>
        <p:nvSpPr>
          <p:cNvPr id="16" name="圓形圖 15"/>
          <p:cNvSpPr/>
          <p:nvPr/>
        </p:nvSpPr>
        <p:spPr>
          <a:xfrm rot="6312418">
            <a:off x="7367907" y="1970813"/>
            <a:ext cx="546188" cy="576611"/>
          </a:xfrm>
          <a:prstGeom prst="pie">
            <a:avLst>
              <a:gd name="adj1" fmla="val 11589970"/>
              <a:gd name="adj2" fmla="val 15233579"/>
            </a:avLst>
          </a:prstGeom>
          <a:solidFill>
            <a:srgbClr val="00B050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>
              <a:solidFill>
                <a:schemeClr val="tx1"/>
              </a:solidFill>
            </a:endParaRPr>
          </a:p>
        </p:txBody>
      </p:sp>
      <p:sp>
        <p:nvSpPr>
          <p:cNvPr id="18" name="圓形圖 17"/>
          <p:cNvSpPr/>
          <p:nvPr/>
        </p:nvSpPr>
        <p:spPr>
          <a:xfrm rot="6312418">
            <a:off x="6600860" y="3497268"/>
            <a:ext cx="546188" cy="576611"/>
          </a:xfrm>
          <a:prstGeom prst="pie">
            <a:avLst>
              <a:gd name="adj1" fmla="val 11589970"/>
              <a:gd name="adj2" fmla="val 15233579"/>
            </a:avLst>
          </a:prstGeom>
          <a:solidFill>
            <a:srgbClr val="00B050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>
              <a:solidFill>
                <a:schemeClr val="tx1"/>
              </a:solidFill>
            </a:endParaRPr>
          </a:p>
        </p:txBody>
      </p:sp>
      <p:grpSp>
        <p:nvGrpSpPr>
          <p:cNvPr id="5" name="群組 4"/>
          <p:cNvGrpSpPr/>
          <p:nvPr/>
        </p:nvGrpSpPr>
        <p:grpSpPr>
          <a:xfrm>
            <a:off x="7104710" y="2324114"/>
            <a:ext cx="912181" cy="1423292"/>
            <a:chOff x="7104710" y="2324114"/>
            <a:chExt cx="912181" cy="1423292"/>
          </a:xfrm>
        </p:grpSpPr>
        <p:sp>
          <p:nvSpPr>
            <p:cNvPr id="17" name="文字方塊 16"/>
            <p:cNvSpPr txBox="1"/>
            <p:nvPr/>
          </p:nvSpPr>
          <p:spPr>
            <a:xfrm>
              <a:off x="7650929" y="2324114"/>
              <a:ext cx="3659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HK" sz="2400" b="1" i="1" dirty="0" smtClean="0">
                  <a:solidFill>
                    <a:srgbClr val="1A1AF2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zh-HK" altLang="en-US" sz="2400" b="1" i="1" dirty="0">
                <a:solidFill>
                  <a:srgbClr val="1A1AF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文字方塊 18"/>
            <p:cNvSpPr txBox="1"/>
            <p:nvPr/>
          </p:nvSpPr>
          <p:spPr>
            <a:xfrm>
              <a:off x="7104710" y="3285741"/>
              <a:ext cx="3659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HK" sz="2400" b="1" i="1" dirty="0">
                  <a:solidFill>
                    <a:srgbClr val="1A1AF2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endParaRPr lang="zh-HK" altLang="en-US" sz="2400" b="1" i="1" dirty="0">
                <a:solidFill>
                  <a:srgbClr val="1A1AF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1" name="標題 1"/>
          <p:cNvSpPr>
            <a:spLocks noGrp="1"/>
          </p:cNvSpPr>
          <p:nvPr>
            <p:ph type="title"/>
          </p:nvPr>
        </p:nvSpPr>
        <p:spPr>
          <a:xfrm>
            <a:off x="72668" y="260648"/>
            <a:ext cx="8894809" cy="706090"/>
          </a:xfrm>
        </p:spPr>
        <p:txBody>
          <a:bodyPr>
            <a:normAutofit fontScale="90000"/>
          </a:bodyPr>
          <a:lstStyle/>
          <a:p>
            <a:r>
              <a:rPr lang="en-US" altLang="zh-TW" sz="36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Interior angles on the same side of the transversal</a:t>
            </a:r>
            <a:endParaRPr lang="zh-HK" altLang="en-US" b="1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6996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4" grpId="2" animBg="1"/>
      <p:bldP spid="14" grpId="3" animBg="1"/>
      <p:bldP spid="16" grpId="0" animBg="1"/>
      <p:bldP spid="16" grpId="1" animBg="1"/>
      <p:bldP spid="16" grpId="2" animBg="1"/>
      <p:bldP spid="16" grpId="3" animBg="1"/>
      <p:bldP spid="18" grpId="0" animBg="1"/>
      <p:bldP spid="18" grpId="1" animBg="1"/>
      <p:bldP spid="18" grpId="2" animBg="1"/>
      <p:bldP spid="18" grpId="3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群組 4"/>
          <p:cNvGrpSpPr/>
          <p:nvPr/>
        </p:nvGrpSpPr>
        <p:grpSpPr>
          <a:xfrm>
            <a:off x="5167002" y="1265937"/>
            <a:ext cx="3800475" cy="3562350"/>
            <a:chOff x="5167002" y="1265937"/>
            <a:chExt cx="3800475" cy="3562350"/>
          </a:xfrm>
        </p:grpSpPr>
        <p:pic>
          <p:nvPicPr>
            <p:cNvPr id="22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67002" y="1265937"/>
              <a:ext cx="3800475" cy="3562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23" name="群組 22"/>
            <p:cNvGrpSpPr/>
            <p:nvPr/>
          </p:nvGrpSpPr>
          <p:grpSpPr>
            <a:xfrm>
              <a:off x="7104710" y="2324114"/>
              <a:ext cx="912181" cy="1423292"/>
              <a:chOff x="7104710" y="2324114"/>
              <a:chExt cx="912181" cy="1423292"/>
            </a:xfrm>
          </p:grpSpPr>
          <p:sp>
            <p:nvSpPr>
              <p:cNvPr id="24" name="文字方塊 23"/>
              <p:cNvSpPr txBox="1"/>
              <p:nvPr/>
            </p:nvSpPr>
            <p:spPr>
              <a:xfrm>
                <a:off x="7650929" y="2324114"/>
                <a:ext cx="3659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HK" sz="2400" b="1" i="1" dirty="0" smtClean="0">
                    <a:solidFill>
                      <a:srgbClr val="1A1AF2"/>
                    </a:solidFill>
                    <a:latin typeface="Times New Roman" pitchFamily="18" charset="0"/>
                    <a:cs typeface="Times New Roman" pitchFamily="18" charset="0"/>
                  </a:rPr>
                  <a:t>c</a:t>
                </a:r>
                <a:endParaRPr lang="zh-HK" altLang="en-US" sz="2400" b="1" i="1" dirty="0">
                  <a:solidFill>
                    <a:srgbClr val="1A1AF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5" name="文字方塊 24"/>
              <p:cNvSpPr txBox="1"/>
              <p:nvPr/>
            </p:nvSpPr>
            <p:spPr>
              <a:xfrm>
                <a:off x="7104710" y="3285741"/>
                <a:ext cx="3659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HK" sz="2400" b="1" i="1" dirty="0">
                    <a:solidFill>
                      <a:srgbClr val="1A1AF2"/>
                    </a:solidFill>
                    <a:latin typeface="Times New Roman" pitchFamily="18" charset="0"/>
                    <a:cs typeface="Times New Roman" pitchFamily="18" charset="0"/>
                  </a:rPr>
                  <a:t>i</a:t>
                </a:r>
                <a:endParaRPr lang="zh-HK" altLang="en-US" sz="2400" b="1" i="1" dirty="0">
                  <a:solidFill>
                    <a:srgbClr val="1A1AF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字方塊 14"/>
              <p:cNvSpPr txBox="1"/>
              <p:nvPr/>
            </p:nvSpPr>
            <p:spPr>
              <a:xfrm>
                <a:off x="467544" y="3461796"/>
                <a:ext cx="3672408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TW" sz="24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i.e.    if</a:t>
                </a:r>
                <a:r>
                  <a:rPr lang="zh-TW" altLang="en-US" sz="24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altLang="zh-TW" sz="2400" b="1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</a:t>
                </a:r>
                <a:r>
                  <a:rPr lang="en-US" altLang="zh-TW" sz="24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//</a:t>
                </a:r>
                <a:r>
                  <a:rPr lang="en-US" altLang="zh-TW" sz="2400" b="1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CD</a:t>
                </a:r>
                <a:r>
                  <a:rPr lang="en-US" altLang="zh-TW" sz="24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br>
                  <a:rPr lang="en-US" altLang="zh-TW" sz="24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altLang="zh-TW" sz="24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then</a:t>
                </a:r>
                <a:r>
                  <a:rPr lang="zh-TW" altLang="en-US" sz="24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2400" b="1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 </a:t>
                </a:r>
                <a:r>
                  <a:rPr lang="en-US" altLang="zh-TW" sz="24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lang="en-US" altLang="zh-TW" sz="2400" b="1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2400" b="1" i="1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altLang="zh-TW" sz="2400" b="1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24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180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zh-TW" sz="2400" b="1" i="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°</m:t>
                    </m:r>
                  </m:oMath>
                </a14:m>
                <a:r>
                  <a:rPr lang="en-US" altLang="zh-TW" sz="24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zh-HK" altLang="en-US" sz="2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文字方塊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3461796"/>
                <a:ext cx="3672408" cy="1200329"/>
              </a:xfrm>
              <a:prstGeom prst="rect">
                <a:avLst/>
              </a:prstGeom>
              <a:blipFill>
                <a:blip r:embed="rId3"/>
                <a:stretch>
                  <a:fillRect l="-2658" b="-5584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字方塊 5"/>
              <p:cNvSpPr txBox="1"/>
              <p:nvPr/>
            </p:nvSpPr>
            <p:spPr>
              <a:xfrm>
                <a:off x="158234" y="4854228"/>
                <a:ext cx="4701798" cy="723788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effectLst>
                <a:glow rad="101600">
                  <a:srgbClr val="0070C0">
                    <a:alpha val="40000"/>
                  </a:srgbClr>
                </a:glow>
                <a:outerShdw blurRad="50800" dist="50800" dir="5400000" algn="ctr" rotWithShape="0">
                  <a:schemeClr val="accent1"/>
                </a:outerShd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TW" sz="2400" b="1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【Abbreviation</a:t>
                </a:r>
                <a:r>
                  <a:rPr lang="en-US" altLang="zh-TW" sz="2400" b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: </a:t>
                </a:r>
                <a:r>
                  <a:rPr lang="en-US" altLang="zh-TW" sz="2400" b="1" i="1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int. </a:t>
                </a:r>
                <a14:m>
                  <m:oMath xmlns:m="http://schemas.openxmlformats.org/officeDocument/2006/math">
                    <m:r>
                      <a:rPr lang="en-US" altLang="zh-TW" sz="2800" b="1" i="1" dirty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∠</m:t>
                    </m:r>
                  </m:oMath>
                </a14:m>
                <a:r>
                  <a:rPr lang="en-US" altLang="zh-TW" sz="2400" b="1" i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s, AB//</a:t>
                </a:r>
                <a:r>
                  <a:rPr lang="en-US" altLang="zh-TW" sz="2400" b="1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CD</a:t>
                </a:r>
                <a:r>
                  <a:rPr lang="en-US" altLang="zh-TW" sz="2400" b="1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】</a:t>
                </a:r>
                <a:endParaRPr lang="zh-HK" altLang="en-US" sz="24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" name="文字方塊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234" y="4854228"/>
                <a:ext cx="4701798" cy="72378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effectLst>
                <a:glow rad="101600">
                  <a:srgbClr val="0070C0">
                    <a:alpha val="40000"/>
                  </a:srgbClr>
                </a:glow>
                <a:outerShdw blurRad="50800" dist="50800" dir="5400000" algn="ctr" rotWithShape="0">
                  <a:schemeClr val="accent1"/>
                </a:outerShdw>
              </a:effectLst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文字方塊 8"/>
          <p:cNvSpPr txBox="1"/>
          <p:nvPr/>
        </p:nvSpPr>
        <p:spPr>
          <a:xfrm>
            <a:off x="163870" y="1759203"/>
            <a:ext cx="484017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1463" indent="-271463">
              <a:lnSpc>
                <a:spcPct val="150000"/>
              </a:lnSpc>
            </a:pPr>
            <a:r>
              <a:rPr lang="en-US" altLang="zh-TW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altLang="zh-TW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interior angles on the same side of the transversal </a:t>
            </a:r>
            <a:br>
              <a:rPr lang="en-US" altLang="zh-TW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supplementary</a:t>
            </a:r>
            <a:r>
              <a:rPr lang="en-US" altLang="zh-TW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zh-HK" alt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433294" y="1210771"/>
            <a:ext cx="17831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Conclusion:</a:t>
            </a:r>
            <a:endParaRPr lang="zh-HK" alt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4540-4915-42BE-875E-2E9F273737BC}" type="slidenum">
              <a:rPr lang="zh-HK" altLang="en-US" smtClean="0"/>
              <a:t>14</a:t>
            </a:fld>
            <a:endParaRPr lang="zh-HK" altLang="en-US"/>
          </a:p>
        </p:txBody>
      </p:sp>
      <p:sp>
        <p:nvSpPr>
          <p:cNvPr id="16" name="標題 1"/>
          <p:cNvSpPr>
            <a:spLocks noGrp="1"/>
          </p:cNvSpPr>
          <p:nvPr>
            <p:ph type="title"/>
          </p:nvPr>
        </p:nvSpPr>
        <p:spPr>
          <a:xfrm>
            <a:off x="72668" y="260648"/>
            <a:ext cx="8894809" cy="706090"/>
          </a:xfrm>
        </p:spPr>
        <p:txBody>
          <a:bodyPr>
            <a:normAutofit fontScale="90000"/>
          </a:bodyPr>
          <a:lstStyle/>
          <a:p>
            <a:r>
              <a:rPr lang="en-US" altLang="zh-TW" sz="36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Interior angles on the same side of the transversal</a:t>
            </a:r>
            <a:endParaRPr lang="zh-HK" altLang="en-US" b="1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8179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字方塊 14"/>
              <p:cNvSpPr txBox="1"/>
              <p:nvPr/>
            </p:nvSpPr>
            <p:spPr>
              <a:xfrm>
                <a:off x="467544" y="2346729"/>
                <a:ext cx="3672408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TW" altLang="en-US" sz="24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</a:t>
                </a:r>
                <a:r>
                  <a:rPr lang="en-US" altLang="zh-TW" sz="24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altLang="zh-TW" sz="24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zh-TW" altLang="en-US" sz="24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altLang="zh-TW" sz="2400" b="1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</a:t>
                </a:r>
                <a:r>
                  <a:rPr lang="en-US" altLang="zh-TW" sz="24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//</a:t>
                </a:r>
                <a:r>
                  <a:rPr lang="en-US" altLang="zh-TW" sz="2400" b="1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CD</a:t>
                </a:r>
                <a:r>
                  <a:rPr lang="en-US" altLang="zh-TW" sz="24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br>
                  <a:rPr lang="en-US" altLang="zh-TW" sz="24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altLang="zh-TW" sz="24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then</a:t>
                </a:r>
                <a:r>
                  <a:rPr lang="zh-TW" altLang="en-US" sz="24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2400" b="1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 </a:t>
                </a:r>
                <a:r>
                  <a:rPr lang="en-US" altLang="zh-TW" sz="24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lang="en-US" altLang="zh-TW" sz="2400" b="1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h </a:t>
                </a:r>
                <a:r>
                  <a:rPr lang="en-US" altLang="zh-TW" sz="24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180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zh-TW" sz="2400" b="1" i="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°</m:t>
                    </m:r>
                  </m:oMath>
                </a14:m>
                <a:r>
                  <a:rPr lang="en-US" altLang="zh-TW" sz="24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zh-HK" altLang="en-US" sz="2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文字方塊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2346729"/>
                <a:ext cx="3672408" cy="1200329"/>
              </a:xfrm>
              <a:prstGeom prst="rect">
                <a:avLst/>
              </a:prstGeom>
              <a:blipFill>
                <a:blip r:embed="rId2"/>
                <a:stretch>
                  <a:fillRect b="-5584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文字方塊 9"/>
          <p:cNvSpPr txBox="1"/>
          <p:nvPr/>
        </p:nvSpPr>
        <p:spPr>
          <a:xfrm>
            <a:off x="514558" y="1675143"/>
            <a:ext cx="1422016" cy="579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Similarly,</a:t>
            </a:r>
            <a:endParaRPr lang="zh-HK" alt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4540-4915-42BE-875E-2E9F273737BC}" type="slidenum">
              <a:rPr lang="zh-HK" altLang="en-US" smtClean="0"/>
              <a:t>15</a:t>
            </a:fld>
            <a:endParaRPr lang="zh-HK" altLang="en-US"/>
          </a:p>
        </p:txBody>
      </p:sp>
      <p:grpSp>
        <p:nvGrpSpPr>
          <p:cNvPr id="4" name="群組 3"/>
          <p:cNvGrpSpPr/>
          <p:nvPr/>
        </p:nvGrpSpPr>
        <p:grpSpPr>
          <a:xfrm>
            <a:off x="5131400" y="1300884"/>
            <a:ext cx="3886200" cy="3486150"/>
            <a:chOff x="5131400" y="1300884"/>
            <a:chExt cx="3886200" cy="3486150"/>
          </a:xfrm>
        </p:grpSpPr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31400" y="1300884"/>
              <a:ext cx="3886200" cy="3486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" name="文字方塊 8"/>
            <p:cNvSpPr txBox="1"/>
            <p:nvPr/>
          </p:nvSpPr>
          <p:spPr>
            <a:xfrm>
              <a:off x="7074500" y="2346729"/>
              <a:ext cx="3659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HK" sz="2400" b="1" i="1" dirty="0" smtClean="0">
                  <a:solidFill>
                    <a:srgbClr val="1A1AF2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zh-HK" altLang="en-US" sz="2400" b="1" i="1" dirty="0">
                <a:solidFill>
                  <a:srgbClr val="1A1AF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文字方塊 10"/>
            <p:cNvSpPr txBox="1"/>
            <p:nvPr/>
          </p:nvSpPr>
          <p:spPr>
            <a:xfrm>
              <a:off x="6549455" y="3197108"/>
              <a:ext cx="3659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HK" sz="2400" b="1" i="1" dirty="0" smtClean="0">
                  <a:solidFill>
                    <a:srgbClr val="1A1AF2"/>
                  </a:solidFill>
                  <a:latin typeface="Times New Roman" pitchFamily="18" charset="0"/>
                  <a:cs typeface="Times New Roman" pitchFamily="18" charset="0"/>
                </a:rPr>
                <a:t>h</a:t>
              </a:r>
              <a:endParaRPr lang="zh-HK" altLang="en-US" sz="2400" b="1" i="1" dirty="0">
                <a:solidFill>
                  <a:srgbClr val="1A1AF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" name="標題 1"/>
          <p:cNvSpPr>
            <a:spLocks noGrp="1"/>
          </p:cNvSpPr>
          <p:nvPr>
            <p:ph type="title"/>
          </p:nvPr>
        </p:nvSpPr>
        <p:spPr>
          <a:xfrm>
            <a:off x="72668" y="260648"/>
            <a:ext cx="8894809" cy="706090"/>
          </a:xfrm>
        </p:spPr>
        <p:txBody>
          <a:bodyPr>
            <a:normAutofit fontScale="90000"/>
          </a:bodyPr>
          <a:lstStyle/>
          <a:p>
            <a:r>
              <a:rPr lang="en-US" altLang="zh-TW" sz="36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Interior angles on the same side of the transversal</a:t>
            </a:r>
            <a:endParaRPr lang="zh-HK" altLang="en-US" b="1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字方塊 12"/>
              <p:cNvSpPr txBox="1"/>
              <p:nvPr/>
            </p:nvSpPr>
            <p:spPr>
              <a:xfrm>
                <a:off x="158234" y="3861048"/>
                <a:ext cx="4701798" cy="723788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effectLst>
                <a:glow rad="101600">
                  <a:srgbClr val="0070C0">
                    <a:alpha val="40000"/>
                  </a:srgbClr>
                </a:glow>
                <a:outerShdw blurRad="50800" dist="50800" dir="5400000" algn="ctr" rotWithShape="0">
                  <a:schemeClr val="accent1"/>
                </a:outerShd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TW" sz="2400" b="1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【Abbreviation</a:t>
                </a:r>
                <a:r>
                  <a:rPr lang="en-US" altLang="zh-TW" sz="2400" b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: </a:t>
                </a:r>
                <a:r>
                  <a:rPr lang="en-US" altLang="zh-TW" sz="2400" b="1" i="1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int. </a:t>
                </a:r>
                <a14:m>
                  <m:oMath xmlns:m="http://schemas.openxmlformats.org/officeDocument/2006/math">
                    <m:r>
                      <a:rPr lang="en-US" altLang="zh-TW" sz="2800" b="1" i="1" dirty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∠</m:t>
                    </m:r>
                  </m:oMath>
                </a14:m>
                <a:r>
                  <a:rPr lang="en-US" altLang="zh-TW" sz="2400" b="1" i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s, AB//</a:t>
                </a:r>
                <a:r>
                  <a:rPr lang="en-US" altLang="zh-TW" sz="2400" b="1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CD</a:t>
                </a:r>
                <a:r>
                  <a:rPr lang="en-US" altLang="zh-TW" sz="2400" b="1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】</a:t>
                </a:r>
                <a:endParaRPr lang="zh-HK" altLang="en-US" sz="24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3" name="文字方塊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234" y="3861048"/>
                <a:ext cx="4701798" cy="72378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effectLst>
                <a:glow rad="101600">
                  <a:srgbClr val="0070C0">
                    <a:alpha val="40000"/>
                  </a:srgbClr>
                </a:glow>
                <a:outerShdw blurRad="50800" dist="50800" dir="5400000" algn="ctr" rotWithShape="0">
                  <a:schemeClr val="accent1"/>
                </a:outerShdw>
              </a:effectLst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34145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字方塊 7"/>
              <p:cNvSpPr txBox="1"/>
              <p:nvPr/>
            </p:nvSpPr>
            <p:spPr>
              <a:xfrm>
                <a:off x="3113734" y="5237941"/>
                <a:ext cx="238701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TW" sz="2400" b="1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 </a:t>
                </a:r>
                <a:r>
                  <a:rPr lang="en-US" altLang="zh-TW" sz="24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lang="en-US" altLang="zh-TW" sz="2400" b="1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24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135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zh-TW" sz="2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°</m:t>
                    </m:r>
                  </m:oMath>
                </a14:m>
                <a:r>
                  <a:rPr lang="en-US" altLang="zh-TW" sz="2400" b="1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24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180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zh-TW" sz="2400" b="1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°</m:t>
                    </m:r>
                  </m:oMath>
                </a14:m>
                <a:r>
                  <a:rPr lang="en-US" altLang="zh-TW" sz="24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endParaRPr lang="zh-HK" altLang="en-US" sz="2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文字方塊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3734" y="5237941"/>
                <a:ext cx="2387014" cy="646331"/>
              </a:xfrm>
              <a:prstGeom prst="rect">
                <a:avLst/>
              </a:prstGeom>
              <a:blipFill>
                <a:blip r:embed="rId2"/>
                <a:stretch>
                  <a:fillRect l="-4092" b="-11321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字方塊 11"/>
              <p:cNvSpPr txBox="1"/>
              <p:nvPr/>
            </p:nvSpPr>
            <p:spPr>
              <a:xfrm>
                <a:off x="3980233" y="5864808"/>
                <a:ext cx="122413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TW" sz="2400" b="1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 </a:t>
                </a:r>
                <a:r>
                  <a:rPr lang="en-US" altLang="zh-TW" sz="24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45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zh-TW" sz="2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°</m:t>
                    </m:r>
                  </m:oMath>
                </a14:m>
                <a:endParaRPr lang="zh-HK" altLang="en-US" sz="2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文字方塊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0233" y="5864808"/>
                <a:ext cx="1224136" cy="646331"/>
              </a:xfrm>
              <a:prstGeom prst="rect">
                <a:avLst/>
              </a:prstGeom>
              <a:blipFill>
                <a:blip r:embed="rId3"/>
                <a:stretch>
                  <a:fillRect l="-7960" b="-11321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字方塊 13"/>
              <p:cNvSpPr txBox="1"/>
              <p:nvPr/>
            </p:nvSpPr>
            <p:spPr>
              <a:xfrm>
                <a:off x="2051720" y="4533616"/>
                <a:ext cx="5688632" cy="7237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altLang="zh-TW" sz="2800" b="1" i="1" dirty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∠</m:t>
                    </m:r>
                  </m:oMath>
                </a14:m>
                <a:r>
                  <a:rPr lang="en-US" altLang="zh-TW" sz="2400" b="1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CFG </a:t>
                </a:r>
                <a:r>
                  <a:rPr lang="en-US" altLang="zh-TW" sz="24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lang="en-US" altLang="zh-TW" sz="2400" b="1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sz="2800" b="1" i="1" dirty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∠</m:t>
                    </m:r>
                  </m:oMath>
                </a14:m>
                <a:r>
                  <a:rPr lang="en-US" altLang="zh-TW" sz="2400" b="1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AGF </a:t>
                </a:r>
                <a:r>
                  <a:rPr lang="en-US" altLang="zh-TW" sz="24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180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zh-TW" sz="2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°</m:t>
                    </m:r>
                  </m:oMath>
                </a14:m>
                <a:r>
                  <a:rPr lang="en-US" altLang="zh-TW" sz="24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(</a:t>
                </a:r>
                <a:r>
                  <a:rPr lang="en-US" altLang="zh-TW" sz="2400" b="1" i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int. </a:t>
                </a:r>
                <a14:m>
                  <m:oMath xmlns:m="http://schemas.openxmlformats.org/officeDocument/2006/math">
                    <m:r>
                      <a:rPr lang="en-US" altLang="zh-TW" sz="2800" b="1" i="1" dirty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∠</m:t>
                    </m:r>
                  </m:oMath>
                </a14:m>
                <a:r>
                  <a:rPr lang="en-US" altLang="zh-TW" sz="2400" b="1" i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s, AB//CD</a:t>
                </a:r>
                <a:r>
                  <a:rPr lang="en-US" altLang="zh-TW" sz="24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zh-HK" altLang="en-US" sz="2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文字方塊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1720" y="4533616"/>
                <a:ext cx="5688632" cy="723788"/>
              </a:xfrm>
              <a:prstGeom prst="rect">
                <a:avLst/>
              </a:prstGeom>
              <a:blipFill>
                <a:blip r:embed="rId4"/>
                <a:stretch>
                  <a:fillRect b="-7627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4540-4915-42BE-875E-2E9F273737BC}" type="slidenum">
              <a:rPr lang="zh-HK" altLang="en-US" smtClean="0"/>
              <a:t>16</a:t>
            </a:fld>
            <a:endParaRPr lang="zh-HK" altLang="en-US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4761" y="1675729"/>
            <a:ext cx="4693766" cy="23859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標題 1"/>
          <p:cNvSpPr>
            <a:spLocks noGrp="1"/>
          </p:cNvSpPr>
          <p:nvPr>
            <p:ph type="title"/>
          </p:nvPr>
        </p:nvSpPr>
        <p:spPr>
          <a:xfrm>
            <a:off x="72668" y="260648"/>
            <a:ext cx="8894809" cy="706090"/>
          </a:xfrm>
        </p:spPr>
        <p:txBody>
          <a:bodyPr>
            <a:normAutofit fontScale="90000"/>
          </a:bodyPr>
          <a:lstStyle/>
          <a:p>
            <a:r>
              <a:rPr lang="en-US" altLang="zh-TW" sz="36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Interior angles on the same side of the transversal</a:t>
            </a:r>
            <a:endParaRPr lang="zh-HK" altLang="en-US" b="1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269664" y="1122792"/>
            <a:ext cx="15354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Example:</a:t>
            </a:r>
            <a:endParaRPr lang="zh-HK" alt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269664" y="1739880"/>
            <a:ext cx="367423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</a:t>
            </a:r>
            <a:r>
              <a:rPr lang="en-US" altLang="zh-TW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figure,</a:t>
            </a:r>
            <a:r>
              <a:rPr lang="en-US" altLang="zh-TW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altLang="zh-TW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</a:t>
            </a:r>
            <a:r>
              <a:rPr lang="en-US" altLang="zh-TW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en-US" altLang="zh-TW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altLang="zh-TW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zh-TW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straight line </a:t>
            </a:r>
            <a:r>
              <a:rPr lang="en-US" altLang="zh-TW" sz="2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EH  </a:t>
            </a:r>
            <a:r>
              <a:rPr lang="en-US" altLang="zh-TW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intersects</a:t>
            </a:r>
            <a:r>
              <a:rPr lang="zh-TW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 </a:t>
            </a:r>
            <a:r>
              <a:rPr lang="en-US" altLang="zh-TW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zh-TW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 </a:t>
            </a:r>
            <a:r>
              <a:rPr lang="en-US" altLang="zh-TW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en-US" altLang="zh-TW" sz="2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 </a:t>
            </a:r>
            <a:r>
              <a:rPr lang="en-US" altLang="zh-TW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zh-TW" alt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zh-TW" alt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respectively. </a:t>
            </a:r>
            <a:r>
              <a:rPr lang="en-US" altLang="zh-TW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Find</a:t>
            </a:r>
            <a:r>
              <a:rPr lang="zh-TW" alt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zh-TW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HK" alt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2005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2915816" y="2636912"/>
            <a:ext cx="3168352" cy="1143000"/>
          </a:xfrm>
        </p:spPr>
        <p:txBody>
          <a:bodyPr>
            <a:normAutofit/>
          </a:bodyPr>
          <a:lstStyle/>
          <a:p>
            <a:r>
              <a:rPr lang="en-US" altLang="zh-TW" sz="4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Exercise</a:t>
            </a:r>
            <a:endParaRPr lang="zh-HK" altLang="en-US" sz="4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4540-4915-42BE-875E-2E9F273737BC}" type="slidenum">
              <a:rPr lang="zh-HK" altLang="en-US" smtClean="0"/>
              <a:t>17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10624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Picture 6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5" r="289" b="1179"/>
          <a:stretch/>
        </p:blipFill>
        <p:spPr bwMode="auto">
          <a:xfrm>
            <a:off x="4658543" y="771726"/>
            <a:ext cx="4216869" cy="314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3"/>
          <a:stretch/>
        </p:blipFill>
        <p:spPr bwMode="auto">
          <a:xfrm>
            <a:off x="4658543" y="771726"/>
            <a:ext cx="4216869" cy="314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82" t="5450" r="5435" b="6550"/>
          <a:stretch/>
        </p:blipFill>
        <p:spPr bwMode="auto">
          <a:xfrm>
            <a:off x="4658543" y="771726"/>
            <a:ext cx="4216869" cy="314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標題 1"/>
          <p:cNvSpPr txBox="1">
            <a:spLocks/>
          </p:cNvSpPr>
          <p:nvPr/>
        </p:nvSpPr>
        <p:spPr>
          <a:xfrm>
            <a:off x="268807" y="148827"/>
            <a:ext cx="2098576" cy="6949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36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Exercise</a:t>
            </a:r>
            <a:endParaRPr lang="zh-HK" altLang="en-US" sz="3600" b="1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矩形 1"/>
              <p:cNvSpPr/>
              <p:nvPr/>
            </p:nvSpPr>
            <p:spPr>
              <a:xfrm>
                <a:off x="1147570" y="4425620"/>
                <a:ext cx="3233619" cy="7237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altLang="zh-TW" sz="2800" b="1" i="1" dirty="0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∠</m:t>
                    </m:r>
                  </m:oMath>
                </a14:m>
                <a:r>
                  <a:rPr lang="en-US" altLang="zh-TW" sz="2400" b="1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PQB </a:t>
                </a:r>
                <a:r>
                  <a:rPr lang="en-US" altLang="zh-TW" sz="24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+ 143° </a:t>
                </a:r>
                <a14:m>
                  <m:oMath xmlns:m="http://schemas.openxmlformats.org/officeDocument/2006/math">
                    <m:r>
                      <a:rPr lang="en-US" altLang="zh-TW" sz="2400" b="1" i="1" dirty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=</m:t>
                    </m:r>
                  </m:oMath>
                </a14:m>
                <a:r>
                  <a:rPr lang="en-US" altLang="zh-TW" sz="24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24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180° </a:t>
                </a:r>
                <a:endParaRPr lang="zh-HK" altLang="en-US" sz="2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矩形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7570" y="4425620"/>
                <a:ext cx="3233619" cy="723788"/>
              </a:xfrm>
              <a:prstGeom prst="rect">
                <a:avLst/>
              </a:prstGeom>
              <a:blipFill>
                <a:blip r:embed="rId5"/>
                <a:stretch>
                  <a:fillRect b="-6723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矩形 12"/>
              <p:cNvSpPr/>
              <p:nvPr/>
            </p:nvSpPr>
            <p:spPr>
              <a:xfrm>
                <a:off x="2004835" y="4990192"/>
                <a:ext cx="2556219" cy="7237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altLang="zh-TW" sz="2800" b="1" i="1" dirty="0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∠</m:t>
                    </m:r>
                  </m:oMath>
                </a14:m>
                <a:r>
                  <a:rPr lang="en-US" altLang="zh-TW" sz="2400" b="1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PQB </a:t>
                </a:r>
                <a14:m>
                  <m:oMath xmlns:m="http://schemas.openxmlformats.org/officeDocument/2006/math">
                    <m:r>
                      <a:rPr lang="en-US" altLang="zh-TW" sz="2400" b="1" i="1" dirty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=</m:t>
                    </m:r>
                  </m:oMath>
                </a14:m>
                <a:r>
                  <a:rPr lang="en-US" altLang="zh-TW" sz="24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24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37°</a:t>
                </a:r>
                <a:endParaRPr lang="zh-HK" altLang="en-US" sz="2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矩形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4835" y="4990192"/>
                <a:ext cx="2556219" cy="723788"/>
              </a:xfrm>
              <a:prstGeom prst="rect">
                <a:avLst/>
              </a:prstGeom>
              <a:blipFill>
                <a:blip r:embed="rId6"/>
                <a:stretch>
                  <a:fillRect b="-7627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文字方塊 15"/>
          <p:cNvSpPr txBox="1"/>
          <p:nvPr/>
        </p:nvSpPr>
        <p:spPr>
          <a:xfrm>
            <a:off x="63132" y="799451"/>
            <a:ext cx="47880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1463" indent="-271463">
              <a:lnSpc>
                <a:spcPct val="150000"/>
              </a:lnSpc>
            </a:pPr>
            <a:r>
              <a:rPr lang="en-US" altLang="zh-TW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In the figure, </a:t>
            </a:r>
            <a:r>
              <a:rPr lang="en-US" altLang="zh-TW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altLang="zh-TW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</a:t>
            </a:r>
            <a:r>
              <a:rPr lang="en-US" altLang="zh-TW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en-US" altLang="zh-TW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The straight line</a:t>
            </a:r>
            <a:r>
              <a:rPr lang="zh-TW" alt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 </a:t>
            </a:r>
            <a:r>
              <a:rPr lang="en-US" altLang="zh-TW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intersects</a:t>
            </a:r>
            <a:r>
              <a:rPr lang="zh-TW" alt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 </a:t>
            </a:r>
            <a:r>
              <a:rPr lang="en-US" altLang="zh-TW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zh-TW" alt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 </a:t>
            </a:r>
            <a:r>
              <a:rPr lang="en-US" altLang="zh-TW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en-US" altLang="zh-TW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 </a:t>
            </a:r>
            <a:r>
              <a:rPr lang="en-US" altLang="zh-TW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zh-TW" alt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 </a:t>
            </a:r>
            <a:r>
              <a:rPr lang="en-US" altLang="zh-TW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respectively. Find </a:t>
            </a:r>
            <a:r>
              <a:rPr lang="en-US" altLang="zh-TW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TW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HK" alt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矩形 16"/>
              <p:cNvSpPr/>
              <p:nvPr/>
            </p:nvSpPr>
            <p:spPr>
              <a:xfrm>
                <a:off x="827584" y="3861048"/>
                <a:ext cx="6624736" cy="7237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altLang="zh-TW" sz="2800" b="1" i="1" dirty="0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∠</m:t>
                    </m:r>
                  </m:oMath>
                </a14:m>
                <a:r>
                  <a:rPr lang="en-US" altLang="zh-TW" sz="2400" b="1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PQB </a:t>
                </a:r>
                <a:r>
                  <a:rPr lang="en-US" altLang="zh-TW" sz="24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14:m>
                  <m:oMath xmlns:m="http://schemas.openxmlformats.org/officeDocument/2006/math">
                    <m:r>
                      <a:rPr lang="en-US" altLang="zh-TW" sz="2800" b="1" i="1" dirty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∠</m:t>
                    </m:r>
                  </m:oMath>
                </a14:m>
                <a:r>
                  <a:rPr lang="en-US" altLang="zh-TW" sz="2400" b="1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PQA</a:t>
                </a:r>
                <a:r>
                  <a:rPr lang="en-US" altLang="zh-TW" sz="24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sz="2400" b="1" i="1" dirty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=</m:t>
                    </m:r>
                  </m:oMath>
                </a14:m>
                <a:r>
                  <a:rPr lang="en-US" altLang="zh-TW" sz="24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24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180°      (</a:t>
                </a:r>
                <a:r>
                  <a:rPr lang="en-US" altLang="zh-TW" sz="2400" b="1" i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adj. </a:t>
                </a:r>
                <a14:m>
                  <m:oMath xmlns:m="http://schemas.openxmlformats.org/officeDocument/2006/math">
                    <m:r>
                      <a:rPr lang="en-US" altLang="zh-TW" sz="2800" b="1" i="1" dirty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∠</m:t>
                    </m:r>
                  </m:oMath>
                </a14:m>
                <a:r>
                  <a:rPr lang="en-US" altLang="zh-TW" sz="2400" b="1" i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 on </a:t>
                </a:r>
                <a:r>
                  <a:rPr lang="en-US" altLang="zh-TW" sz="2400" b="1" i="1" dirty="0" err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st.</a:t>
                </a:r>
                <a:r>
                  <a:rPr lang="en-US" altLang="zh-TW" sz="2400" b="1" i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line</a:t>
                </a:r>
                <a:r>
                  <a:rPr lang="en-US" altLang="zh-TW" sz="24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zh-HK" altLang="en-US" sz="2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7" name="矩形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3861048"/>
                <a:ext cx="6624736" cy="723788"/>
              </a:xfrm>
              <a:prstGeom prst="rect">
                <a:avLst/>
              </a:prstGeom>
              <a:blipFill>
                <a:blip r:embed="rId7"/>
                <a:stretch>
                  <a:fillRect b="-6723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矩形 17"/>
              <p:cNvSpPr/>
              <p:nvPr/>
            </p:nvSpPr>
            <p:spPr>
              <a:xfrm>
                <a:off x="1979482" y="5554764"/>
                <a:ext cx="5536074" cy="7237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altLang="zh-TW" sz="2800" b="1" i="1" dirty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∠</m:t>
                    </m:r>
                  </m:oMath>
                </a14:m>
                <a:r>
                  <a:rPr lang="en-US" altLang="zh-TW" sz="2400" b="1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QRD</a:t>
                </a:r>
                <a:r>
                  <a:rPr lang="en-US" altLang="zh-TW" sz="24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sz="2400" b="1" i="1" dirty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=</m:t>
                    </m:r>
                  </m:oMath>
                </a14:m>
                <a:r>
                  <a:rPr lang="en-US" altLang="zh-TW" sz="24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sz="2800" b="1" i="1" dirty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∠</m:t>
                    </m:r>
                  </m:oMath>
                </a14:m>
                <a:r>
                  <a:rPr lang="en-US" altLang="zh-TW" sz="2400" b="1" i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PQB </a:t>
                </a:r>
                <a:r>
                  <a:rPr lang="en-US" altLang="zh-TW" sz="2400" b="1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24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altLang="zh-TW" sz="2400" b="1" i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corr. </a:t>
                </a:r>
                <a14:m>
                  <m:oMath xmlns:m="http://schemas.openxmlformats.org/officeDocument/2006/math">
                    <m:r>
                      <a:rPr lang="en-US" altLang="zh-TW" sz="2800" b="1" i="1" dirty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∠</m:t>
                    </m:r>
                  </m:oMath>
                </a14:m>
                <a:r>
                  <a:rPr lang="en-US" altLang="zh-TW" sz="2400" b="1" i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s, AB//CD</a:t>
                </a:r>
                <a:r>
                  <a:rPr lang="en-US" altLang="zh-TW" sz="24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zh-HK" altLang="en-US" sz="2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8" name="矩形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482" y="5554764"/>
                <a:ext cx="5536074" cy="723788"/>
              </a:xfrm>
              <a:prstGeom prst="rect">
                <a:avLst/>
              </a:prstGeom>
              <a:blipFill>
                <a:blip r:embed="rId8"/>
                <a:stretch>
                  <a:fillRect b="-6723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矩形 18"/>
              <p:cNvSpPr/>
              <p:nvPr/>
            </p:nvSpPr>
            <p:spPr>
              <a:xfrm>
                <a:off x="2630914" y="6119336"/>
                <a:ext cx="1378496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TW" sz="2400" b="1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m</a:t>
                </a:r>
                <a:r>
                  <a:rPr lang="en-US" altLang="zh-TW" sz="24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sz="2400" b="1" i="1" dirty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=</m:t>
                    </m:r>
                  </m:oMath>
                </a14:m>
                <a:r>
                  <a:rPr lang="en-US" altLang="zh-TW" sz="24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24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37°</a:t>
                </a:r>
                <a:endParaRPr lang="zh-HK" altLang="en-US" sz="2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9" name="矩形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0914" y="6119336"/>
                <a:ext cx="1378496" cy="646331"/>
              </a:xfrm>
              <a:prstGeom prst="rect">
                <a:avLst/>
              </a:prstGeom>
              <a:blipFill>
                <a:blip r:embed="rId9"/>
                <a:stretch>
                  <a:fillRect l="-7080" b="-11321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矩形 19">
            <a:hlinkClick r:id="rId10" action="ppaction://hlinksldjump"/>
          </p:cNvPr>
          <p:cNvSpPr/>
          <p:nvPr/>
        </p:nvSpPr>
        <p:spPr>
          <a:xfrm>
            <a:off x="685701" y="3186186"/>
            <a:ext cx="1511345" cy="748981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 extrusionH="6350" contourW="12700">
            <a:bevelT w="114300" prst="artDeco"/>
            <a:bevelB prst="relaxedInset"/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Method(2)</a:t>
            </a:r>
            <a:endParaRPr lang="zh-HK" altLang="en-US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矩形 20">
            <a:hlinkClick r:id="rId11" action="ppaction://hlinksldjump"/>
          </p:cNvPr>
          <p:cNvSpPr/>
          <p:nvPr/>
        </p:nvSpPr>
        <p:spPr>
          <a:xfrm>
            <a:off x="2860588" y="3181496"/>
            <a:ext cx="1528617" cy="757541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 extrusionH="6350" contourW="12700">
            <a:bevelT w="114300" prst="artDeco"/>
            <a:bevelB prst="relaxedInset"/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Method(3)</a:t>
            </a:r>
            <a:endParaRPr lang="zh-HK" altLang="en-US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矩形 21">
            <a:hlinkClick r:id="rId12" action="ppaction://hlinksldjump"/>
          </p:cNvPr>
          <p:cNvSpPr/>
          <p:nvPr/>
        </p:nvSpPr>
        <p:spPr>
          <a:xfrm>
            <a:off x="7164289" y="5834624"/>
            <a:ext cx="1552230" cy="487952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 extrusionH="6350" contourW="12700">
            <a:bevelT w="114300" prst="artDeco"/>
            <a:bevelB prst="relaxedInset"/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Next Question</a:t>
            </a:r>
            <a:endParaRPr lang="zh-HK" altLang="en-US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4540-4915-42BE-875E-2E9F273737BC}" type="slidenum">
              <a:rPr lang="zh-HK" altLang="en-US" smtClean="0"/>
              <a:t>18</a:t>
            </a:fld>
            <a:endParaRPr lang="zh-HK" altLang="en-US"/>
          </a:p>
        </p:txBody>
      </p:sp>
      <p:sp>
        <p:nvSpPr>
          <p:cNvPr id="23" name="雲朵形圖說文字 22"/>
          <p:cNvSpPr/>
          <p:nvPr/>
        </p:nvSpPr>
        <p:spPr>
          <a:xfrm>
            <a:off x="3894271" y="216161"/>
            <a:ext cx="3159996" cy="753461"/>
          </a:xfrm>
          <a:prstGeom prst="cloudCallout">
            <a:avLst>
              <a:gd name="adj1" fmla="val 35668"/>
              <a:gd name="adj2" fmla="val 68299"/>
            </a:avLst>
          </a:prstGeom>
          <a:solidFill>
            <a:srgbClr val="C1EEF7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 other method?</a:t>
            </a:r>
            <a:endParaRPr lang="zh-HK" alt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517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  <p:bldP spid="17" grpId="0"/>
      <p:bldP spid="18" grpId="0"/>
      <p:bldP spid="19" grpId="0"/>
      <p:bldP spid="20" grpId="0" animBg="1"/>
      <p:bldP spid="21" grpId="0" animBg="1"/>
      <p:bldP spid="22" grpId="0" animBg="1"/>
      <p:bldP spid="2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72" r="-656"/>
          <a:stretch/>
        </p:blipFill>
        <p:spPr bwMode="auto">
          <a:xfrm>
            <a:off x="4627262" y="771726"/>
            <a:ext cx="4248150" cy="314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1" t="1755" r="981" b="1755"/>
          <a:stretch/>
        </p:blipFill>
        <p:spPr bwMode="auto">
          <a:xfrm>
            <a:off x="4658543" y="771726"/>
            <a:ext cx="4216869" cy="314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矩形 1"/>
              <p:cNvSpPr/>
              <p:nvPr/>
            </p:nvSpPr>
            <p:spPr>
              <a:xfrm>
                <a:off x="1178375" y="4415175"/>
                <a:ext cx="3384376" cy="7237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altLang="zh-TW" sz="2800" b="1" i="1" dirty="0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∠</m:t>
                    </m:r>
                  </m:oMath>
                </a14:m>
                <a:r>
                  <a:rPr lang="en-US" altLang="zh-TW" sz="2400" b="1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AQR </a:t>
                </a:r>
                <a:r>
                  <a:rPr lang="en-US" altLang="zh-TW" sz="24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+ 143° </a:t>
                </a:r>
                <a14:m>
                  <m:oMath xmlns:m="http://schemas.openxmlformats.org/officeDocument/2006/math">
                    <m:r>
                      <a:rPr lang="en-US" altLang="zh-TW" sz="2400" b="1" i="1" dirty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=</m:t>
                    </m:r>
                  </m:oMath>
                </a14:m>
                <a:r>
                  <a:rPr lang="en-US" altLang="zh-TW" sz="24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24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180°</a:t>
                </a:r>
                <a:endParaRPr lang="zh-HK" altLang="en-US" sz="2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矩形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8375" y="4415175"/>
                <a:ext cx="3384376" cy="723788"/>
              </a:xfrm>
              <a:prstGeom prst="rect">
                <a:avLst/>
              </a:prstGeom>
              <a:blipFill>
                <a:blip r:embed="rId4"/>
                <a:stretch>
                  <a:fillRect b="-6723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矩形 12"/>
              <p:cNvSpPr/>
              <p:nvPr/>
            </p:nvSpPr>
            <p:spPr>
              <a:xfrm>
                <a:off x="2028328" y="4969302"/>
                <a:ext cx="2265922" cy="7237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altLang="zh-TW" sz="2800" b="1" i="1" dirty="0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∠</m:t>
                    </m:r>
                  </m:oMath>
                </a14:m>
                <a:r>
                  <a:rPr lang="en-US" altLang="zh-TW" sz="2400" b="1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AQR </a:t>
                </a:r>
                <a14:m>
                  <m:oMath xmlns:m="http://schemas.openxmlformats.org/officeDocument/2006/math">
                    <m:r>
                      <a:rPr lang="en-US" altLang="zh-TW" sz="2400" b="1" i="1" dirty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=</m:t>
                    </m:r>
                  </m:oMath>
                </a14:m>
                <a:r>
                  <a:rPr lang="en-US" altLang="zh-TW" sz="24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24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37°</a:t>
                </a:r>
                <a:endParaRPr lang="zh-HK" altLang="en-US" sz="2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矩形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8328" y="4969302"/>
                <a:ext cx="2265922" cy="723788"/>
              </a:xfrm>
              <a:prstGeom prst="rect">
                <a:avLst/>
              </a:prstGeom>
              <a:blipFill>
                <a:blip r:embed="rId5"/>
                <a:stretch>
                  <a:fillRect b="-6723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矩形 13"/>
              <p:cNvSpPr/>
              <p:nvPr/>
            </p:nvSpPr>
            <p:spPr>
              <a:xfrm>
                <a:off x="2655996" y="6077555"/>
                <a:ext cx="1428913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TW" sz="2400" b="1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m</a:t>
                </a:r>
                <a:r>
                  <a:rPr lang="en-US" altLang="zh-TW" sz="24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sz="2400" b="1" i="1" dirty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=</m:t>
                    </m:r>
                  </m:oMath>
                </a14:m>
                <a:r>
                  <a:rPr lang="en-US" altLang="zh-TW" sz="24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24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37°</a:t>
                </a:r>
                <a:endParaRPr lang="zh-HK" altLang="en-US" sz="2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矩形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5996" y="6077555"/>
                <a:ext cx="1428913" cy="646331"/>
              </a:xfrm>
              <a:prstGeom prst="rect">
                <a:avLst/>
              </a:prstGeom>
              <a:blipFill>
                <a:blip r:embed="rId6"/>
                <a:stretch>
                  <a:fillRect l="-6838" b="-11321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矩形 18"/>
              <p:cNvSpPr/>
              <p:nvPr/>
            </p:nvSpPr>
            <p:spPr>
              <a:xfrm>
                <a:off x="867390" y="3861048"/>
                <a:ext cx="6768752" cy="7237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altLang="zh-TW" sz="2800" b="1" i="1" dirty="0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∠</m:t>
                    </m:r>
                  </m:oMath>
                </a14:m>
                <a:r>
                  <a:rPr lang="en-US" altLang="zh-TW" sz="2400" b="1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AQR </a:t>
                </a:r>
                <a:r>
                  <a:rPr lang="en-US" altLang="zh-TW" sz="24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14:m>
                  <m:oMath xmlns:m="http://schemas.openxmlformats.org/officeDocument/2006/math">
                    <m:r>
                      <a:rPr lang="en-US" altLang="zh-TW" sz="2800" b="1" i="1" dirty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∠</m:t>
                    </m:r>
                  </m:oMath>
                </a14:m>
                <a:r>
                  <a:rPr lang="en-US" altLang="zh-TW" sz="2400" b="1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AQP</a:t>
                </a:r>
                <a:r>
                  <a:rPr lang="en-US" altLang="zh-TW" sz="24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sz="2400" b="1" i="1" dirty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=</m:t>
                    </m:r>
                  </m:oMath>
                </a14:m>
                <a:r>
                  <a:rPr lang="en-US" altLang="zh-TW" sz="24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24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180°        (</a:t>
                </a:r>
                <a:r>
                  <a:rPr lang="en-US" altLang="zh-TW" sz="2400" b="1" i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adj. </a:t>
                </a:r>
                <a14:m>
                  <m:oMath xmlns:m="http://schemas.openxmlformats.org/officeDocument/2006/math">
                    <m:r>
                      <a:rPr lang="en-US" altLang="zh-TW" sz="2800" b="1" i="1" dirty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∠</m:t>
                    </m:r>
                  </m:oMath>
                </a14:m>
                <a:r>
                  <a:rPr lang="en-US" altLang="zh-TW" sz="2400" b="1" i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 on </a:t>
                </a:r>
                <a:r>
                  <a:rPr lang="en-US" altLang="zh-TW" sz="2400" b="1" i="1" dirty="0" err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st.</a:t>
                </a:r>
                <a:r>
                  <a:rPr lang="en-US" altLang="zh-TW" sz="2400" b="1" i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line</a:t>
                </a:r>
                <a:r>
                  <a:rPr lang="en-US" altLang="zh-TW" sz="24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zh-HK" altLang="en-US" sz="2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9" name="矩形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7390" y="3861048"/>
                <a:ext cx="6768752" cy="723788"/>
              </a:xfrm>
              <a:prstGeom prst="rect">
                <a:avLst/>
              </a:prstGeom>
              <a:blipFill>
                <a:blip r:embed="rId7"/>
                <a:stretch>
                  <a:fillRect b="-6723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矩形 19"/>
              <p:cNvSpPr/>
              <p:nvPr/>
            </p:nvSpPr>
            <p:spPr>
              <a:xfrm>
                <a:off x="2008450" y="5523429"/>
                <a:ext cx="5730824" cy="7237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altLang="zh-TW" sz="2800" b="1" i="1" dirty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∠</m:t>
                    </m:r>
                  </m:oMath>
                </a14:m>
                <a:r>
                  <a:rPr lang="en-US" altLang="zh-TW" sz="2400" b="1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QRD </a:t>
                </a:r>
                <a14:m>
                  <m:oMath xmlns:m="http://schemas.openxmlformats.org/officeDocument/2006/math">
                    <m:r>
                      <a:rPr lang="en-US" altLang="zh-TW" sz="2400" b="1" i="1" dirty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=</m:t>
                    </m:r>
                  </m:oMath>
                </a14:m>
                <a:r>
                  <a:rPr lang="en-US" altLang="zh-TW" sz="24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sz="2800" b="1" i="1" dirty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∠</m:t>
                    </m:r>
                  </m:oMath>
                </a14:m>
                <a:r>
                  <a:rPr lang="en-US" altLang="zh-TW" sz="2400" b="1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AQR    </a:t>
                </a:r>
                <a:r>
                  <a:rPr lang="en-US" altLang="zh-TW" sz="24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altLang="zh-TW" sz="2400" b="1" i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alt. </a:t>
                </a:r>
                <a14:m>
                  <m:oMath xmlns:m="http://schemas.openxmlformats.org/officeDocument/2006/math">
                    <m:r>
                      <a:rPr lang="en-US" altLang="zh-TW" sz="2800" b="1" i="1" dirty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∠</m:t>
                    </m:r>
                  </m:oMath>
                </a14:m>
                <a:r>
                  <a:rPr lang="en-US" altLang="zh-TW" sz="2400" b="1" i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s, AB//CD</a:t>
                </a:r>
                <a:r>
                  <a:rPr lang="en-US" altLang="zh-TW" sz="24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zh-HK" altLang="en-US" sz="2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0" name="矩形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8450" y="5523429"/>
                <a:ext cx="5730824" cy="723788"/>
              </a:xfrm>
              <a:prstGeom prst="rect">
                <a:avLst/>
              </a:prstGeom>
              <a:blipFill>
                <a:blip r:embed="rId8"/>
                <a:stretch>
                  <a:fillRect b="-6723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矩形 20">
            <a:hlinkClick r:id="rId9" action="ppaction://hlinksldjump"/>
          </p:cNvPr>
          <p:cNvSpPr/>
          <p:nvPr/>
        </p:nvSpPr>
        <p:spPr>
          <a:xfrm>
            <a:off x="685701" y="3186186"/>
            <a:ext cx="1511345" cy="748981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 extrusionH="6350" contourW="12700">
            <a:bevelT w="114300" prst="artDeco"/>
            <a:bevelB prst="relaxedInset"/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Method(1</a:t>
            </a:r>
            <a:r>
              <a:rPr lang="en-US" altLang="zh-TW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HK" altLang="en-US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矩形 21">
            <a:hlinkClick r:id="rId10" action="ppaction://hlinksldjump"/>
          </p:cNvPr>
          <p:cNvSpPr/>
          <p:nvPr/>
        </p:nvSpPr>
        <p:spPr>
          <a:xfrm>
            <a:off x="2860588" y="3181496"/>
            <a:ext cx="1528617" cy="757541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 extrusionH="6350" contourW="12700">
            <a:bevelT w="114300" prst="artDeco"/>
            <a:bevelB prst="relaxedInset"/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Method(3</a:t>
            </a:r>
            <a:r>
              <a:rPr lang="en-US" altLang="zh-TW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HK" altLang="en-US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4540-4915-42BE-875E-2E9F273737BC}" type="slidenum">
              <a:rPr lang="zh-HK" altLang="en-US" smtClean="0"/>
              <a:t>19</a:t>
            </a:fld>
            <a:endParaRPr lang="zh-HK" altLang="en-US"/>
          </a:p>
        </p:txBody>
      </p:sp>
      <p:sp>
        <p:nvSpPr>
          <p:cNvPr id="16" name="矩形 15">
            <a:hlinkClick r:id="rId11" action="ppaction://hlinksldjump"/>
          </p:cNvPr>
          <p:cNvSpPr/>
          <p:nvPr/>
        </p:nvSpPr>
        <p:spPr>
          <a:xfrm>
            <a:off x="7164289" y="5834624"/>
            <a:ext cx="1552230" cy="487952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 extrusionH="6350" contourW="12700">
            <a:bevelT w="114300" prst="artDeco"/>
            <a:bevelB prst="relaxedInset"/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Next Question</a:t>
            </a:r>
            <a:endParaRPr lang="zh-HK" altLang="en-US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Picture 4"/>
          <p:cNvPicPr>
            <a:picLocks noChangeAspect="1" noChangeArrowheads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82" t="5450" r="5435" b="6550"/>
          <a:stretch/>
        </p:blipFill>
        <p:spPr bwMode="auto">
          <a:xfrm>
            <a:off x="4658543" y="771726"/>
            <a:ext cx="4216869" cy="314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標題 1"/>
          <p:cNvSpPr txBox="1">
            <a:spLocks/>
          </p:cNvSpPr>
          <p:nvPr/>
        </p:nvSpPr>
        <p:spPr>
          <a:xfrm>
            <a:off x="268807" y="148827"/>
            <a:ext cx="2098576" cy="6949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36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Exercise</a:t>
            </a:r>
            <a:endParaRPr lang="zh-HK" altLang="en-US" sz="3600" b="1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文字方塊 22"/>
          <p:cNvSpPr txBox="1"/>
          <p:nvPr/>
        </p:nvSpPr>
        <p:spPr>
          <a:xfrm>
            <a:off x="63132" y="799451"/>
            <a:ext cx="47880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1463" indent="-271463">
              <a:lnSpc>
                <a:spcPct val="150000"/>
              </a:lnSpc>
            </a:pPr>
            <a:r>
              <a:rPr lang="en-US" altLang="zh-TW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In the figure, </a:t>
            </a:r>
            <a:r>
              <a:rPr lang="en-US" altLang="zh-TW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altLang="zh-TW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</a:t>
            </a:r>
            <a:r>
              <a:rPr lang="en-US" altLang="zh-TW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en-US" altLang="zh-TW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The straight line</a:t>
            </a:r>
            <a:r>
              <a:rPr lang="zh-TW" alt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 </a:t>
            </a:r>
            <a:r>
              <a:rPr lang="en-US" altLang="zh-TW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intersects</a:t>
            </a:r>
            <a:r>
              <a:rPr lang="zh-TW" alt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 </a:t>
            </a:r>
            <a:r>
              <a:rPr lang="en-US" altLang="zh-TW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zh-TW" alt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 </a:t>
            </a:r>
            <a:r>
              <a:rPr lang="en-US" altLang="zh-TW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en-US" altLang="zh-TW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 </a:t>
            </a:r>
            <a:r>
              <a:rPr lang="en-US" altLang="zh-TW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zh-TW" alt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 </a:t>
            </a:r>
            <a:r>
              <a:rPr lang="en-US" altLang="zh-TW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respectively. Find </a:t>
            </a:r>
            <a:r>
              <a:rPr lang="en-US" altLang="zh-TW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TW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HK" alt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639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  <p:bldP spid="14" grpId="0"/>
      <p:bldP spid="19" grpId="0"/>
      <p:bldP spid="20" grpId="0"/>
      <p:bldP spid="21" grpId="0" animBg="1"/>
      <p:bldP spid="22" grpId="0" animBg="1"/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107"/>
          <a:stretch/>
        </p:blipFill>
        <p:spPr bwMode="auto">
          <a:xfrm>
            <a:off x="2897568" y="1396314"/>
            <a:ext cx="3816424" cy="3561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8" name="群組 17"/>
          <p:cNvGrpSpPr/>
          <p:nvPr/>
        </p:nvGrpSpPr>
        <p:grpSpPr>
          <a:xfrm>
            <a:off x="4067944" y="1450447"/>
            <a:ext cx="1855179" cy="3404137"/>
            <a:chOff x="3394764" y="1424959"/>
            <a:chExt cx="1855179" cy="3404137"/>
          </a:xfrm>
        </p:grpSpPr>
        <p:cxnSp>
          <p:nvCxnSpPr>
            <p:cNvPr id="19" name="直線接點 18"/>
            <p:cNvCxnSpPr/>
            <p:nvPr/>
          </p:nvCxnSpPr>
          <p:spPr>
            <a:xfrm flipH="1">
              <a:off x="3593524" y="1630549"/>
              <a:ext cx="1482789" cy="2981208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文字方塊 19"/>
            <p:cNvSpPr txBox="1"/>
            <p:nvPr/>
          </p:nvSpPr>
          <p:spPr>
            <a:xfrm>
              <a:off x="4988547" y="1424959"/>
              <a:ext cx="26139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HK" sz="1200" dirty="0">
                  <a:latin typeface="Miriam" pitchFamily="34" charset="-79"/>
                  <a:cs typeface="Miriam" pitchFamily="34" charset="-79"/>
                </a:rPr>
                <a:t>P</a:t>
              </a:r>
              <a:endParaRPr lang="zh-HK" altLang="en-US" sz="1200" dirty="0">
                <a:latin typeface="Miriam" pitchFamily="34" charset="-79"/>
                <a:cs typeface="Miriam" pitchFamily="34" charset="-79"/>
              </a:endParaRPr>
            </a:p>
          </p:txBody>
        </p:sp>
        <p:sp>
          <p:nvSpPr>
            <p:cNvPr id="21" name="文字方塊 20"/>
            <p:cNvSpPr txBox="1"/>
            <p:nvPr/>
          </p:nvSpPr>
          <p:spPr>
            <a:xfrm>
              <a:off x="3394764" y="4552097"/>
              <a:ext cx="3600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HK" sz="1200" dirty="0" smtClean="0">
                  <a:latin typeface="Miriam" pitchFamily="34" charset="-79"/>
                  <a:cs typeface="Miriam" pitchFamily="34" charset="-79"/>
                </a:rPr>
                <a:t>Q</a:t>
              </a:r>
              <a:endParaRPr lang="zh-HK" altLang="en-US" sz="1200" dirty="0">
                <a:latin typeface="Miriam" pitchFamily="34" charset="-79"/>
                <a:cs typeface="Miriam" pitchFamily="34" charset="-79"/>
              </a:endParaRPr>
            </a:p>
          </p:txBody>
        </p:sp>
      </p:grpSp>
      <p:grpSp>
        <p:nvGrpSpPr>
          <p:cNvPr id="5" name="群組 4"/>
          <p:cNvGrpSpPr/>
          <p:nvPr/>
        </p:nvGrpSpPr>
        <p:grpSpPr>
          <a:xfrm>
            <a:off x="2897568" y="1395895"/>
            <a:ext cx="3815705" cy="3562350"/>
            <a:chOff x="-699269" y="1516587"/>
            <a:chExt cx="3815705" cy="3562350"/>
          </a:xfrm>
        </p:grpSpPr>
        <p:pic>
          <p:nvPicPr>
            <p:cNvPr id="4" name="Picture 2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87" r="1"/>
            <a:stretch/>
          </p:blipFill>
          <p:spPr bwMode="auto">
            <a:xfrm>
              <a:off x="-699269" y="1516587"/>
              <a:ext cx="3815705" cy="3562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3" name="文字方塊 12"/>
            <p:cNvSpPr txBox="1"/>
            <p:nvPr/>
          </p:nvSpPr>
          <p:spPr>
            <a:xfrm>
              <a:off x="1406573" y="1923753"/>
              <a:ext cx="3659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HK" sz="2400" b="1" i="1" dirty="0" smtClean="0">
                  <a:solidFill>
                    <a:srgbClr val="1A1AF2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zh-HK" altLang="en-US" sz="2400" b="1" i="1" dirty="0">
                <a:solidFill>
                  <a:srgbClr val="1A1AF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文字方塊 16"/>
            <p:cNvSpPr txBox="1"/>
            <p:nvPr/>
          </p:nvSpPr>
          <p:spPr>
            <a:xfrm>
              <a:off x="2051720" y="2060847"/>
              <a:ext cx="3659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HK" sz="2400" b="1" i="1" dirty="0" smtClean="0">
                  <a:solidFill>
                    <a:srgbClr val="1A1AF2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zh-HK" altLang="en-US" sz="2400" b="1" i="1" dirty="0">
                <a:solidFill>
                  <a:srgbClr val="1A1AF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文字方塊 21"/>
            <p:cNvSpPr txBox="1"/>
            <p:nvPr/>
          </p:nvSpPr>
          <p:spPr>
            <a:xfrm>
              <a:off x="1848735" y="2564904"/>
              <a:ext cx="3659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HK" sz="2400" b="1" i="1" dirty="0" smtClean="0">
                  <a:solidFill>
                    <a:srgbClr val="1A1AF2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zh-HK" altLang="en-US" sz="2400" b="1" i="1" dirty="0">
                <a:solidFill>
                  <a:srgbClr val="1A1AF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文字方塊 22"/>
            <p:cNvSpPr txBox="1"/>
            <p:nvPr/>
          </p:nvSpPr>
          <p:spPr>
            <a:xfrm>
              <a:off x="1160762" y="2603004"/>
              <a:ext cx="3659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HK" sz="2400" b="1" i="1" dirty="0" smtClean="0">
                  <a:solidFill>
                    <a:srgbClr val="1A1AF2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zh-HK" altLang="en-US" sz="2400" b="1" i="1" dirty="0">
                <a:solidFill>
                  <a:srgbClr val="1A1AF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文字方塊 23"/>
            <p:cNvSpPr txBox="1"/>
            <p:nvPr/>
          </p:nvSpPr>
          <p:spPr>
            <a:xfrm>
              <a:off x="635717" y="3501008"/>
              <a:ext cx="3659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HK" sz="2400" b="1" i="1" dirty="0" smtClean="0">
                  <a:solidFill>
                    <a:srgbClr val="1A1AF2"/>
                  </a:solidFill>
                  <a:latin typeface="Times New Roman" pitchFamily="18" charset="0"/>
                  <a:cs typeface="Times New Roman" pitchFamily="18" charset="0"/>
                </a:rPr>
                <a:t>h</a:t>
              </a:r>
              <a:endParaRPr lang="zh-HK" altLang="en-US" sz="2400" b="1" i="1" dirty="0">
                <a:solidFill>
                  <a:srgbClr val="1A1AF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文字方塊 24"/>
            <p:cNvSpPr txBox="1"/>
            <p:nvPr/>
          </p:nvSpPr>
          <p:spPr>
            <a:xfrm>
              <a:off x="1292991" y="3526532"/>
              <a:ext cx="3659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HK" sz="2400" b="1" i="1" dirty="0">
                  <a:solidFill>
                    <a:srgbClr val="1A1AF2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endParaRPr lang="zh-HK" altLang="en-US" sz="2400" b="1" i="1" dirty="0">
                <a:solidFill>
                  <a:srgbClr val="1A1AF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文字方塊 25"/>
            <p:cNvSpPr txBox="1"/>
            <p:nvPr/>
          </p:nvSpPr>
          <p:spPr>
            <a:xfrm>
              <a:off x="1061793" y="4190438"/>
              <a:ext cx="3659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HK" sz="2400" b="1" i="1" dirty="0">
                  <a:solidFill>
                    <a:srgbClr val="1A1AF2"/>
                  </a:solidFill>
                  <a:latin typeface="Times New Roman" pitchFamily="18" charset="0"/>
                  <a:cs typeface="Times New Roman" pitchFamily="18" charset="0"/>
                </a:rPr>
                <a:t>j</a:t>
              </a:r>
              <a:endParaRPr lang="zh-HK" altLang="en-US" sz="2400" b="1" i="1" dirty="0">
                <a:solidFill>
                  <a:srgbClr val="1A1AF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文字方塊 26"/>
            <p:cNvSpPr txBox="1"/>
            <p:nvPr/>
          </p:nvSpPr>
          <p:spPr>
            <a:xfrm>
              <a:off x="412432" y="4111728"/>
              <a:ext cx="3659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HK" sz="2400" b="1" i="1" dirty="0" smtClean="0">
                  <a:solidFill>
                    <a:srgbClr val="1A1AF2"/>
                  </a:solidFill>
                  <a:latin typeface="Times New Roman" pitchFamily="18" charset="0"/>
                  <a:cs typeface="Times New Roman" pitchFamily="18" charset="0"/>
                </a:rPr>
                <a:t>k</a:t>
              </a:r>
              <a:endParaRPr lang="zh-HK" altLang="en-US" sz="2400" b="1" i="1" dirty="0">
                <a:solidFill>
                  <a:srgbClr val="1A1AF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-118008" y="78244"/>
            <a:ext cx="9433048" cy="819606"/>
          </a:xfrm>
        </p:spPr>
        <p:txBody>
          <a:bodyPr>
            <a:normAutofit/>
          </a:bodyPr>
          <a:lstStyle/>
          <a:p>
            <a:r>
              <a:rPr lang="en-US" altLang="zh-TW" sz="30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Angles formed by parallel lines and their transversal</a:t>
            </a:r>
            <a:endParaRPr lang="zh-HK" altLang="en-US" sz="3000" b="1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129276" y="5096942"/>
            <a:ext cx="89384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zh-TW" alt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 </a:t>
            </a:r>
            <a:r>
              <a:rPr lang="en-US" altLang="zh-TW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zh-TW" alt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 </a:t>
            </a:r>
            <a:r>
              <a:rPr lang="en-US" altLang="zh-TW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a pair of parallel lines and </a:t>
            </a:r>
            <a:r>
              <a:rPr lang="en-US" altLang="zh-HK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PQ </a:t>
            </a:r>
            <a:r>
              <a:rPr lang="en-US" altLang="zh-TW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their transversal,</a:t>
            </a:r>
            <a:endParaRPr lang="zh-HK" alt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129276" y="5590126"/>
            <a:ext cx="89384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TW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angles formed at the intersections will have the following properties.</a:t>
            </a:r>
            <a:endParaRPr lang="zh-HK" alt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4540-4915-42BE-875E-2E9F273737BC}" type="slidenum">
              <a:rPr lang="zh-HK" altLang="en-US" smtClean="0"/>
              <a:t>2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548929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7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1" t="2023" r="3523" b="2601"/>
          <a:stretch/>
        </p:blipFill>
        <p:spPr bwMode="auto">
          <a:xfrm>
            <a:off x="4658543" y="781250"/>
            <a:ext cx="4216869" cy="3143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24" t="1462" r="2580" b="2047"/>
          <a:stretch/>
        </p:blipFill>
        <p:spPr bwMode="auto">
          <a:xfrm>
            <a:off x="4658543" y="781250"/>
            <a:ext cx="4216869" cy="3143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82" t="5450" r="5435" b="6550"/>
          <a:stretch/>
        </p:blipFill>
        <p:spPr bwMode="auto">
          <a:xfrm>
            <a:off x="4658543" y="771726"/>
            <a:ext cx="4216869" cy="314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矩形 1"/>
              <p:cNvSpPr/>
              <p:nvPr/>
            </p:nvSpPr>
            <p:spPr>
              <a:xfrm>
                <a:off x="1253308" y="5006813"/>
                <a:ext cx="6229290" cy="7237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altLang="zh-TW" sz="2800" b="1" i="1" dirty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∠</m:t>
                    </m:r>
                  </m:oMath>
                </a14:m>
                <a:r>
                  <a:rPr lang="en-US" altLang="zh-TW" sz="2400" b="1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QRD </a:t>
                </a:r>
                <a:r>
                  <a:rPr lang="en-US" altLang="zh-TW" sz="24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14:m>
                  <m:oMath xmlns:m="http://schemas.openxmlformats.org/officeDocument/2006/math">
                    <m:r>
                      <a:rPr lang="en-US" altLang="zh-TW" sz="2800" b="1" i="1" dirty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∠</m:t>
                    </m:r>
                  </m:oMath>
                </a14:m>
                <a:r>
                  <a:rPr lang="en-US" altLang="zh-TW" sz="2400" b="1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BQR </a:t>
                </a:r>
                <a14:m>
                  <m:oMath xmlns:m="http://schemas.openxmlformats.org/officeDocument/2006/math">
                    <m:r>
                      <a:rPr lang="en-US" altLang="zh-TW" sz="2400" b="1" i="1" dirty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=</m:t>
                    </m:r>
                  </m:oMath>
                </a14:m>
                <a:r>
                  <a:rPr lang="en-US" altLang="zh-TW" sz="24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24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180°       (</a:t>
                </a:r>
                <a:r>
                  <a:rPr lang="en-US" altLang="zh-TW" sz="2400" b="1" i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int. </a:t>
                </a:r>
                <a14:m>
                  <m:oMath xmlns:m="http://schemas.openxmlformats.org/officeDocument/2006/math">
                    <m:r>
                      <a:rPr lang="en-US" altLang="zh-TW" sz="2800" b="1" i="1" dirty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∠</m:t>
                    </m:r>
                  </m:oMath>
                </a14:m>
                <a:r>
                  <a:rPr lang="en-US" altLang="zh-TW" sz="2400" b="1" i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s, AB//CD</a:t>
                </a:r>
                <a:r>
                  <a:rPr lang="en-US" altLang="zh-TW" sz="24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zh-HK" altLang="en-US" sz="2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矩形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3308" y="5006813"/>
                <a:ext cx="6229290" cy="723788"/>
              </a:xfrm>
              <a:prstGeom prst="rect">
                <a:avLst/>
              </a:prstGeom>
              <a:blipFill>
                <a:blip r:embed="rId5"/>
                <a:stretch>
                  <a:fillRect b="-6723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矩形 12"/>
              <p:cNvSpPr/>
              <p:nvPr/>
            </p:nvSpPr>
            <p:spPr>
              <a:xfrm>
                <a:off x="2466384" y="3838735"/>
                <a:ext cx="4440149" cy="7237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altLang="zh-TW" sz="2800" b="1" i="1" dirty="0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∠</m:t>
                    </m:r>
                  </m:oMath>
                </a14:m>
                <a:r>
                  <a:rPr lang="en-US" altLang="zh-TW" sz="2400" b="1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BQR </a:t>
                </a:r>
                <a14:m>
                  <m:oMath xmlns:m="http://schemas.openxmlformats.org/officeDocument/2006/math">
                    <m:r>
                      <a:rPr lang="en-US" altLang="zh-TW" sz="2400" b="1" i="1" dirty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=</m:t>
                    </m:r>
                  </m:oMath>
                </a14:m>
                <a:r>
                  <a:rPr lang="en-US" altLang="zh-TW" sz="24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sz="2800" b="1" i="1" dirty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∠</m:t>
                    </m:r>
                  </m:oMath>
                </a14:m>
                <a:r>
                  <a:rPr lang="en-US" altLang="zh-TW" sz="2400" b="1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PQA</a:t>
                </a:r>
                <a:r>
                  <a:rPr lang="en-US" altLang="zh-TW" sz="24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(</a:t>
                </a:r>
                <a:r>
                  <a:rPr lang="en-US" altLang="zh-TW" sz="2400" b="1" i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vert. opp. </a:t>
                </a:r>
                <a14:m>
                  <m:oMath xmlns:m="http://schemas.openxmlformats.org/officeDocument/2006/math">
                    <m:r>
                      <a:rPr lang="en-US" altLang="zh-TW" sz="2800" b="1" i="1" dirty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∠</m:t>
                    </m:r>
                  </m:oMath>
                </a14:m>
                <a:r>
                  <a:rPr lang="en-US" altLang="zh-TW" sz="2400" b="1" i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s</a:t>
                </a:r>
                <a:r>
                  <a:rPr lang="en-US" altLang="zh-TW" sz="24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zh-HK" altLang="en-US" sz="2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矩形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6384" y="3838735"/>
                <a:ext cx="4440149" cy="723788"/>
              </a:xfrm>
              <a:prstGeom prst="rect">
                <a:avLst/>
              </a:prstGeom>
              <a:blipFill>
                <a:blip r:embed="rId6"/>
                <a:stretch>
                  <a:fillRect b="-7627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矩形 13"/>
              <p:cNvSpPr/>
              <p:nvPr/>
            </p:nvSpPr>
            <p:spPr>
              <a:xfrm>
                <a:off x="3077240" y="6097433"/>
                <a:ext cx="1728192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TW" sz="2400" b="1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m</a:t>
                </a:r>
                <a:r>
                  <a:rPr lang="en-US" altLang="zh-TW" sz="24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sz="2400" b="1" i="1" dirty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=</m:t>
                    </m:r>
                  </m:oMath>
                </a14:m>
                <a:r>
                  <a:rPr lang="en-US" altLang="zh-TW" sz="24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24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37°</a:t>
                </a:r>
                <a:endParaRPr lang="zh-HK" altLang="en-US" sz="2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矩形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7240" y="6097433"/>
                <a:ext cx="1728192" cy="646331"/>
              </a:xfrm>
              <a:prstGeom prst="rect">
                <a:avLst/>
              </a:prstGeom>
              <a:blipFill>
                <a:blip r:embed="rId7"/>
                <a:stretch>
                  <a:fillRect l="-5654" b="-11321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矩形 14"/>
              <p:cNvSpPr/>
              <p:nvPr/>
            </p:nvSpPr>
            <p:spPr>
              <a:xfrm>
                <a:off x="2218206" y="5590852"/>
                <a:ext cx="2655912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TW" sz="2400" b="1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en-US" altLang="zh-TW" sz="24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+ 143°</a:t>
                </a:r>
                <a:r>
                  <a:rPr lang="en-US" altLang="zh-TW" sz="2400" b="1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sz="2400" b="1" i="1" dirty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=</m:t>
                    </m:r>
                  </m:oMath>
                </a14:m>
                <a:r>
                  <a:rPr lang="en-US" altLang="zh-TW" sz="24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24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180°</a:t>
                </a:r>
                <a:endParaRPr lang="zh-HK" altLang="en-US" sz="2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矩形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8206" y="5590852"/>
                <a:ext cx="2655912" cy="646331"/>
              </a:xfrm>
              <a:prstGeom prst="rect">
                <a:avLst/>
              </a:prstGeom>
              <a:blipFill>
                <a:blip r:embed="rId8"/>
                <a:stretch>
                  <a:fillRect l="-3670" b="-11321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矩形 19">
            <a:hlinkClick r:id="rId9" action="ppaction://hlinksldjump"/>
          </p:cNvPr>
          <p:cNvSpPr/>
          <p:nvPr/>
        </p:nvSpPr>
        <p:spPr>
          <a:xfrm>
            <a:off x="685701" y="3186186"/>
            <a:ext cx="1511345" cy="748981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 extrusionH="6350" contourW="12700">
            <a:bevelT w="114300" prst="artDeco"/>
            <a:bevelB prst="relaxedInset"/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Method(1</a:t>
            </a:r>
            <a:r>
              <a:rPr lang="en-US" altLang="zh-TW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HK" altLang="en-US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矩形 20">
            <a:hlinkClick r:id="rId10" action="ppaction://hlinksldjump"/>
          </p:cNvPr>
          <p:cNvSpPr/>
          <p:nvPr/>
        </p:nvSpPr>
        <p:spPr>
          <a:xfrm>
            <a:off x="2860588" y="3181496"/>
            <a:ext cx="1528617" cy="757541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 extrusionH="6350" contourW="12700">
            <a:bevelT w="114300" prst="artDeco"/>
            <a:bevelB prst="relaxedInset"/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Method(2</a:t>
            </a:r>
            <a:r>
              <a:rPr lang="en-US" altLang="zh-TW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HK" altLang="en-US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矩形 21"/>
              <p:cNvSpPr/>
              <p:nvPr/>
            </p:nvSpPr>
            <p:spPr>
              <a:xfrm>
                <a:off x="2451374" y="4422774"/>
                <a:ext cx="2327226" cy="7237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altLang="zh-TW" sz="2800" b="1" i="1" dirty="0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∠</m:t>
                    </m:r>
                  </m:oMath>
                </a14:m>
                <a:r>
                  <a:rPr lang="en-US" altLang="zh-TW" sz="2400" b="1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BQR </a:t>
                </a:r>
                <a14:m>
                  <m:oMath xmlns:m="http://schemas.openxmlformats.org/officeDocument/2006/math">
                    <m:r>
                      <a:rPr lang="en-US" altLang="zh-TW" sz="2400" b="1" i="1" dirty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=</m:t>
                    </m:r>
                  </m:oMath>
                </a14:m>
                <a:r>
                  <a:rPr lang="en-US" altLang="zh-TW" sz="24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24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143° </a:t>
                </a:r>
                <a:endParaRPr lang="zh-HK" altLang="en-US" sz="2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2" name="矩形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1374" y="4422774"/>
                <a:ext cx="2327226" cy="723788"/>
              </a:xfrm>
              <a:prstGeom prst="rect">
                <a:avLst/>
              </a:prstGeom>
              <a:blipFill>
                <a:blip r:embed="rId11"/>
                <a:stretch>
                  <a:fillRect b="-7627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4540-4915-42BE-875E-2E9F273737BC}" type="slidenum">
              <a:rPr lang="zh-HK" altLang="en-US" smtClean="0"/>
              <a:t>20</a:t>
            </a:fld>
            <a:endParaRPr lang="zh-HK" altLang="en-US"/>
          </a:p>
        </p:txBody>
      </p:sp>
      <p:sp>
        <p:nvSpPr>
          <p:cNvPr id="18" name="矩形 17">
            <a:hlinkClick r:id="rId12" action="ppaction://hlinksldjump"/>
          </p:cNvPr>
          <p:cNvSpPr/>
          <p:nvPr/>
        </p:nvSpPr>
        <p:spPr>
          <a:xfrm>
            <a:off x="7164288" y="5834624"/>
            <a:ext cx="1552231" cy="487952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 extrusionH="6350" contourW="12700">
            <a:bevelT w="114300" prst="artDeco"/>
            <a:bevelB prst="relaxedInset"/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Next Question</a:t>
            </a:r>
            <a:endParaRPr lang="zh-HK" altLang="en-US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標題 1"/>
          <p:cNvSpPr txBox="1">
            <a:spLocks/>
          </p:cNvSpPr>
          <p:nvPr/>
        </p:nvSpPr>
        <p:spPr>
          <a:xfrm>
            <a:off x="268807" y="148827"/>
            <a:ext cx="2098576" cy="6949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36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Exercise</a:t>
            </a:r>
            <a:endParaRPr lang="zh-HK" altLang="en-US" sz="3600" b="1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63132" y="799451"/>
            <a:ext cx="47880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1463" indent="-271463">
              <a:lnSpc>
                <a:spcPct val="150000"/>
              </a:lnSpc>
            </a:pPr>
            <a:r>
              <a:rPr lang="en-US" altLang="zh-TW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In the figure, </a:t>
            </a:r>
            <a:r>
              <a:rPr lang="en-US" altLang="zh-TW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altLang="zh-TW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</a:t>
            </a:r>
            <a:r>
              <a:rPr lang="en-US" altLang="zh-TW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en-US" altLang="zh-TW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The straight line</a:t>
            </a:r>
            <a:r>
              <a:rPr lang="zh-TW" alt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 </a:t>
            </a:r>
            <a:r>
              <a:rPr lang="en-US" altLang="zh-TW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intersects</a:t>
            </a:r>
            <a:r>
              <a:rPr lang="zh-TW" alt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 </a:t>
            </a:r>
            <a:r>
              <a:rPr lang="en-US" altLang="zh-TW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zh-TW" alt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 </a:t>
            </a:r>
            <a:r>
              <a:rPr lang="en-US" altLang="zh-TW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en-US" altLang="zh-TW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 </a:t>
            </a:r>
            <a:r>
              <a:rPr lang="en-US" altLang="zh-TW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zh-TW" alt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 </a:t>
            </a:r>
            <a:r>
              <a:rPr lang="en-US" altLang="zh-TW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respectively. Find </a:t>
            </a:r>
            <a:r>
              <a:rPr lang="en-US" altLang="zh-TW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TW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HK" alt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6187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  <p:bldP spid="14" grpId="0"/>
      <p:bldP spid="15" grpId="0"/>
      <p:bldP spid="20" grpId="0" animBg="1"/>
      <p:bldP spid="21" grpId="0" animBg="1"/>
      <p:bldP spid="22" grpId="0"/>
      <p:bldP spid="1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8" name="Picture 8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6" t="2084" r="629" b="2678"/>
          <a:stretch/>
        </p:blipFill>
        <p:spPr bwMode="auto">
          <a:xfrm>
            <a:off x="4585541" y="282649"/>
            <a:ext cx="4391027" cy="304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矩形 1"/>
              <p:cNvSpPr/>
              <p:nvPr/>
            </p:nvSpPr>
            <p:spPr>
              <a:xfrm>
                <a:off x="1512664" y="3859371"/>
                <a:ext cx="3816424" cy="7237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altLang="zh-TW" sz="2800" b="1" i="1" dirty="0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∠</m:t>
                    </m:r>
                  </m:oMath>
                </a14:m>
                <a:r>
                  <a:rPr lang="en-US" altLang="zh-TW" sz="2400" b="1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BED </a:t>
                </a:r>
                <a:r>
                  <a:rPr lang="en-US" altLang="zh-TW" sz="24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+ 56° </a:t>
                </a:r>
                <a:r>
                  <a:rPr lang="en-US" altLang="zh-TW" sz="24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+ 90° </a:t>
                </a:r>
                <a14:m>
                  <m:oMath xmlns:m="http://schemas.openxmlformats.org/officeDocument/2006/math">
                    <m:r>
                      <a:rPr lang="en-US" altLang="zh-TW" sz="2400" b="1" i="1" dirty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=</m:t>
                    </m:r>
                  </m:oMath>
                </a14:m>
                <a:r>
                  <a:rPr lang="en-US" altLang="zh-TW" sz="24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24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180° </a:t>
                </a:r>
                <a:endParaRPr lang="zh-HK" altLang="en-US" sz="2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矩形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2664" y="3859371"/>
                <a:ext cx="3816424" cy="723788"/>
              </a:xfrm>
              <a:prstGeom prst="rect">
                <a:avLst/>
              </a:prstGeom>
              <a:blipFill>
                <a:blip r:embed="rId3"/>
                <a:stretch>
                  <a:fillRect b="-6723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矩形 12"/>
              <p:cNvSpPr/>
              <p:nvPr/>
            </p:nvSpPr>
            <p:spPr>
              <a:xfrm>
                <a:off x="2922555" y="5004593"/>
                <a:ext cx="2006179" cy="7237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altLang="zh-TW" sz="2800" b="1" i="1" dirty="0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∠</m:t>
                    </m:r>
                  </m:oMath>
                </a14:m>
                <a:r>
                  <a:rPr lang="en-US" altLang="zh-TW" sz="2400" b="1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BED</a:t>
                </a:r>
                <a:r>
                  <a:rPr lang="en-US" altLang="zh-TW" sz="24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sz="2400" b="1" i="1" dirty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=</m:t>
                    </m:r>
                  </m:oMath>
                </a14:m>
                <a:r>
                  <a:rPr lang="en-US" altLang="zh-TW" sz="24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24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34°</a:t>
                </a:r>
                <a:endParaRPr lang="zh-HK" altLang="en-US" sz="2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矩形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2555" y="5004593"/>
                <a:ext cx="2006179" cy="723788"/>
              </a:xfrm>
              <a:prstGeom prst="rect">
                <a:avLst/>
              </a:prstGeom>
              <a:blipFill>
                <a:blip r:embed="rId4"/>
                <a:stretch>
                  <a:fillRect b="-6723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矩形 15"/>
              <p:cNvSpPr/>
              <p:nvPr/>
            </p:nvSpPr>
            <p:spPr>
              <a:xfrm>
                <a:off x="3666411" y="6149816"/>
                <a:ext cx="1372111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TW" sz="2400" b="1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 </a:t>
                </a:r>
                <a14:m>
                  <m:oMath xmlns:m="http://schemas.openxmlformats.org/officeDocument/2006/math">
                    <m:r>
                      <a:rPr lang="en-US" altLang="zh-TW" sz="2400" b="1" i="1" dirty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=</m:t>
                    </m:r>
                  </m:oMath>
                </a14:m>
                <a:r>
                  <a:rPr lang="en-US" altLang="zh-TW" sz="24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34°  </a:t>
                </a:r>
                <a:endParaRPr lang="zh-HK" altLang="en-US" sz="2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" name="矩形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6411" y="6149816"/>
                <a:ext cx="1372111" cy="646331"/>
              </a:xfrm>
              <a:prstGeom prst="rect">
                <a:avLst/>
              </a:prstGeom>
              <a:blipFill>
                <a:blip r:embed="rId5"/>
                <a:stretch>
                  <a:fillRect l="-6637" b="-11321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矩形 10"/>
              <p:cNvSpPr/>
              <p:nvPr/>
            </p:nvSpPr>
            <p:spPr>
              <a:xfrm>
                <a:off x="2065198" y="4431982"/>
                <a:ext cx="3360224" cy="7237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altLang="zh-TW" sz="2800" b="1" i="1" dirty="0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∠</m:t>
                    </m:r>
                  </m:oMath>
                </a14:m>
                <a:r>
                  <a:rPr lang="en-US" altLang="zh-TW" sz="2400" b="1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BED </a:t>
                </a:r>
                <a:r>
                  <a:rPr lang="en-US" altLang="zh-TW" sz="24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:r>
                  <a:rPr lang="en-US" altLang="zh-TW" sz="24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146° </a:t>
                </a:r>
                <a14:m>
                  <m:oMath xmlns:m="http://schemas.openxmlformats.org/officeDocument/2006/math">
                    <m:r>
                      <a:rPr lang="en-US" altLang="zh-TW" sz="2400" b="1" i="1" dirty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=</m:t>
                    </m:r>
                  </m:oMath>
                </a14:m>
                <a:r>
                  <a:rPr lang="en-US" altLang="zh-TW" sz="24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24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180°</a:t>
                </a:r>
                <a:endParaRPr lang="zh-HK" altLang="en-US" sz="2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矩形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5198" y="4431982"/>
                <a:ext cx="3360224" cy="723788"/>
              </a:xfrm>
              <a:prstGeom prst="rect">
                <a:avLst/>
              </a:prstGeom>
              <a:blipFill>
                <a:blip r:embed="rId6"/>
                <a:stretch>
                  <a:fillRect b="-6723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矩形 13"/>
              <p:cNvSpPr/>
              <p:nvPr/>
            </p:nvSpPr>
            <p:spPr>
              <a:xfrm>
                <a:off x="1758114" y="3286760"/>
                <a:ext cx="7416824" cy="7237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altLang="zh-TW" sz="2800" b="1" i="1" dirty="0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∠</m:t>
                    </m:r>
                  </m:oMath>
                </a14:m>
                <a:r>
                  <a:rPr lang="en-US" altLang="zh-TW" sz="2400" b="1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BED </a:t>
                </a:r>
                <a:r>
                  <a:rPr lang="en-US" altLang="zh-TW" sz="24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14:m>
                  <m:oMath xmlns:m="http://schemas.openxmlformats.org/officeDocument/2006/math">
                    <m:r>
                      <a:rPr lang="en-US" altLang="zh-TW" sz="2800" b="1" i="1" dirty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∠</m:t>
                    </m:r>
                  </m:oMath>
                </a14:m>
                <a:r>
                  <a:rPr lang="en-US" altLang="zh-TW" sz="2400" b="1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ABC </a:t>
                </a:r>
                <a14:m>
                  <m:oMath xmlns:m="http://schemas.openxmlformats.org/officeDocument/2006/math">
                    <m:r>
                      <a:rPr lang="en-US" altLang="zh-TW" sz="2400" b="1" i="1" dirty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=</m:t>
                    </m:r>
                  </m:oMath>
                </a14:m>
                <a:r>
                  <a:rPr lang="en-US" altLang="zh-TW" sz="24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24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180°       (</a:t>
                </a:r>
                <a:r>
                  <a:rPr lang="en-US" altLang="zh-TW" sz="2400" b="1" i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int. </a:t>
                </a:r>
                <a14:m>
                  <m:oMath xmlns:m="http://schemas.openxmlformats.org/officeDocument/2006/math">
                    <m:r>
                      <a:rPr lang="en-US" altLang="zh-TW" sz="2800" b="1" i="1" dirty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∠</m:t>
                    </m:r>
                  </m:oMath>
                </a14:m>
                <a:r>
                  <a:rPr lang="en-US" altLang="zh-TW" sz="2400" b="1" i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s, AB</a:t>
                </a:r>
                <a:r>
                  <a:rPr lang="en-US" altLang="zh-TW" sz="24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//</a:t>
                </a:r>
                <a:r>
                  <a:rPr lang="en-US" altLang="zh-TW" sz="2400" b="1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DF</a:t>
                </a:r>
                <a:r>
                  <a:rPr lang="en-US" altLang="zh-TW" sz="24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zh-HK" altLang="en-US" sz="2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矩形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8114" y="3286760"/>
                <a:ext cx="7416824" cy="723788"/>
              </a:xfrm>
              <a:prstGeom prst="rect">
                <a:avLst/>
              </a:prstGeom>
              <a:blipFill>
                <a:blip r:embed="rId7"/>
                <a:stretch>
                  <a:fillRect b="-6723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矩形 16"/>
              <p:cNvSpPr/>
              <p:nvPr/>
            </p:nvSpPr>
            <p:spPr>
              <a:xfrm>
                <a:off x="2950784" y="5577204"/>
                <a:ext cx="4333419" cy="7237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altLang="zh-TW" sz="2800" b="1" i="1" dirty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∠</m:t>
                    </m:r>
                  </m:oMath>
                </a14:m>
                <a:r>
                  <a:rPr lang="en-US" altLang="zh-TW" sz="2400" b="1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FEC</a:t>
                </a:r>
                <a:r>
                  <a:rPr lang="en-US" altLang="zh-TW" sz="24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sz="2400" b="1" i="1" dirty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=</m:t>
                    </m:r>
                  </m:oMath>
                </a14:m>
                <a:r>
                  <a:rPr lang="en-US" altLang="zh-TW" sz="24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sz="2800" b="1" i="1" dirty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∠</m:t>
                    </m:r>
                  </m:oMath>
                </a14:m>
                <a:r>
                  <a:rPr lang="en-US" altLang="zh-TW" sz="2400" b="1" i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BED</a:t>
                </a:r>
                <a:r>
                  <a:rPr lang="en-US" altLang="zh-TW" sz="24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(</a:t>
                </a:r>
                <a:r>
                  <a:rPr lang="en-US" altLang="zh-TW" sz="2400" b="1" i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vert. opp. </a:t>
                </a:r>
                <a14:m>
                  <m:oMath xmlns:m="http://schemas.openxmlformats.org/officeDocument/2006/math">
                    <m:r>
                      <a:rPr lang="en-US" altLang="zh-TW" sz="2800" b="1" i="1" dirty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∠</m:t>
                    </m:r>
                  </m:oMath>
                </a14:m>
                <a:r>
                  <a:rPr lang="en-US" altLang="zh-TW" sz="2400" b="1" i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s</a:t>
                </a:r>
                <a:r>
                  <a:rPr lang="en-US" altLang="zh-TW" sz="24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zh-HK" altLang="en-US" sz="2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7" name="矩形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0784" y="5577204"/>
                <a:ext cx="4333419" cy="723788"/>
              </a:xfrm>
              <a:prstGeom prst="rect">
                <a:avLst/>
              </a:prstGeom>
              <a:blipFill>
                <a:blip r:embed="rId8"/>
                <a:stretch>
                  <a:fillRect r="-985" b="-6723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4540-4915-42BE-875E-2E9F273737BC}" type="slidenum">
              <a:rPr lang="zh-HK" altLang="en-US" smtClean="0"/>
              <a:t>21</a:t>
            </a:fld>
            <a:endParaRPr lang="zh-HK" altLang="en-US"/>
          </a:p>
        </p:txBody>
      </p:sp>
      <p:pic>
        <p:nvPicPr>
          <p:cNvPr id="10247" name="Picture 7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12" t="3493" r="3544" b="4310"/>
          <a:stretch/>
        </p:blipFill>
        <p:spPr bwMode="auto">
          <a:xfrm>
            <a:off x="4585542" y="274637"/>
            <a:ext cx="4391025" cy="305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5543" y="282650"/>
            <a:ext cx="4391025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標題 1"/>
          <p:cNvSpPr txBox="1">
            <a:spLocks/>
          </p:cNvSpPr>
          <p:nvPr/>
        </p:nvSpPr>
        <p:spPr>
          <a:xfrm>
            <a:off x="268807" y="148827"/>
            <a:ext cx="2098576" cy="6949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36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Exercise</a:t>
            </a:r>
            <a:endParaRPr lang="zh-HK" altLang="en-US" sz="3600" b="1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84562" y="935395"/>
            <a:ext cx="451975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1463" indent="-271463">
              <a:lnSpc>
                <a:spcPct val="150000"/>
              </a:lnSpc>
            </a:pPr>
            <a:r>
              <a:rPr lang="en-US" altLang="zh-TW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In the figure, </a:t>
            </a:r>
            <a:r>
              <a:rPr lang="en-US" altLang="zh-TW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BDG</a:t>
            </a:r>
            <a:r>
              <a:rPr lang="en-US" altLang="zh-TW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TW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BEC</a:t>
            </a:r>
            <a:r>
              <a:rPr lang="en-US" altLang="zh-TW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TW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 </a:t>
            </a:r>
            <a:r>
              <a:rPr lang="en-US" altLang="zh-TW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straight lines and </a:t>
            </a:r>
            <a:r>
              <a:rPr lang="en-US" altLang="zh-TW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altLang="zh-TW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</a:t>
            </a:r>
            <a:r>
              <a:rPr lang="en-US" altLang="zh-TW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DF</a:t>
            </a:r>
            <a:r>
              <a:rPr lang="en-US" altLang="zh-TW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Find </a:t>
            </a:r>
            <a:r>
              <a:rPr lang="en-US" altLang="zh-TW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en-US" altLang="zh-TW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zh-TW" alt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TW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HK" alt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2938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  <p:bldP spid="16" grpId="0"/>
      <p:bldP spid="11" grpId="0"/>
      <p:bldP spid="14" grpId="0"/>
      <p:bldP spid="1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44" t="7181" r="5208" b="7714"/>
          <a:stretch/>
        </p:blipFill>
        <p:spPr bwMode="auto">
          <a:xfrm>
            <a:off x="4585542" y="282650"/>
            <a:ext cx="4391025" cy="304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9" t="4657" r="2764" b="5707"/>
          <a:stretch/>
        </p:blipFill>
        <p:spPr bwMode="auto">
          <a:xfrm>
            <a:off x="4585543" y="282651"/>
            <a:ext cx="4391025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5543" y="282650"/>
            <a:ext cx="4391025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矩形 1"/>
              <p:cNvSpPr/>
              <p:nvPr/>
            </p:nvSpPr>
            <p:spPr>
              <a:xfrm>
                <a:off x="2902983" y="4002997"/>
                <a:ext cx="2088232" cy="7237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altLang="zh-TW" sz="2800" b="1" i="1" dirty="0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∠</m:t>
                    </m:r>
                  </m:oMath>
                </a14:m>
                <a:r>
                  <a:rPr lang="en-US" altLang="zh-TW" sz="2400" b="1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BDE </a:t>
                </a:r>
                <a14:m>
                  <m:oMath xmlns:m="http://schemas.openxmlformats.org/officeDocument/2006/math">
                    <m:r>
                      <a:rPr lang="en-US" altLang="zh-TW" sz="2400" b="1" i="1" dirty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=</m:t>
                    </m:r>
                  </m:oMath>
                </a14:m>
                <a:r>
                  <a:rPr lang="en-US" altLang="zh-TW" sz="24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24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56° </a:t>
                </a:r>
                <a:endParaRPr lang="zh-HK" altLang="en-US" sz="2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矩形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2983" y="4002997"/>
                <a:ext cx="2088232" cy="723788"/>
              </a:xfrm>
              <a:prstGeom prst="rect">
                <a:avLst/>
              </a:prstGeom>
              <a:blipFill>
                <a:blip r:embed="rId5"/>
                <a:stretch>
                  <a:fillRect b="-7627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矩形 15"/>
              <p:cNvSpPr/>
              <p:nvPr/>
            </p:nvSpPr>
            <p:spPr>
              <a:xfrm>
                <a:off x="2927246" y="5352157"/>
                <a:ext cx="2517549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TW" sz="2400" b="1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 </a:t>
                </a:r>
                <a:r>
                  <a:rPr lang="en-US" altLang="zh-TW" sz="24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:r>
                  <a:rPr lang="en-US" altLang="zh-TW" sz="24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56° </a:t>
                </a:r>
                <a14:m>
                  <m:oMath xmlns:m="http://schemas.openxmlformats.org/officeDocument/2006/math">
                    <m:r>
                      <a:rPr lang="en-US" altLang="zh-TW" sz="2400" b="1" i="1" dirty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=</m:t>
                    </m:r>
                  </m:oMath>
                </a14:m>
                <a:r>
                  <a:rPr lang="en-US" altLang="zh-TW" sz="24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24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180°</a:t>
                </a:r>
                <a:endParaRPr lang="zh-HK" altLang="en-US" sz="2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" name="矩形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7246" y="5352157"/>
                <a:ext cx="2517549" cy="646331"/>
              </a:xfrm>
              <a:prstGeom prst="rect">
                <a:avLst/>
              </a:prstGeom>
              <a:blipFill>
                <a:blip r:embed="rId6"/>
                <a:stretch>
                  <a:fillRect l="-3632" b="-11321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矩形 16"/>
              <p:cNvSpPr/>
              <p:nvPr/>
            </p:nvSpPr>
            <p:spPr>
              <a:xfrm>
                <a:off x="3648882" y="5949280"/>
                <a:ext cx="1697359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TW" sz="2400" b="1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 </a:t>
                </a:r>
                <a14:m>
                  <m:oMath xmlns:m="http://schemas.openxmlformats.org/officeDocument/2006/math">
                    <m:r>
                      <a:rPr lang="en-US" altLang="zh-TW" sz="2400" b="1" i="1" dirty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=</m:t>
                    </m:r>
                  </m:oMath>
                </a14:m>
                <a:r>
                  <a:rPr lang="en-US" altLang="zh-TW" sz="24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24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124°</a:t>
                </a:r>
                <a:endParaRPr lang="zh-HK" altLang="en-US" sz="2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7" name="矩形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8882" y="5949280"/>
                <a:ext cx="1697359" cy="646331"/>
              </a:xfrm>
              <a:prstGeom prst="rect">
                <a:avLst/>
              </a:prstGeom>
              <a:blipFill>
                <a:blip r:embed="rId7"/>
                <a:stretch>
                  <a:fillRect l="-5755" b="-11321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矩形 11"/>
              <p:cNvSpPr/>
              <p:nvPr/>
            </p:nvSpPr>
            <p:spPr>
              <a:xfrm>
                <a:off x="2915816" y="3328417"/>
                <a:ext cx="5909930" cy="7237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altLang="zh-TW" sz="2800" b="1" i="1" dirty="0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∠</m:t>
                    </m:r>
                  </m:oMath>
                </a14:m>
                <a:r>
                  <a:rPr lang="en-US" altLang="zh-TW" sz="2400" b="1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BDE </a:t>
                </a:r>
                <a14:m>
                  <m:oMath xmlns:m="http://schemas.openxmlformats.org/officeDocument/2006/math">
                    <m:r>
                      <a:rPr lang="en-US" altLang="zh-TW" sz="2400" b="1" i="1" dirty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=</m:t>
                    </m:r>
                  </m:oMath>
                </a14:m>
                <a:r>
                  <a:rPr lang="en-US" altLang="zh-TW" sz="24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sz="2800" b="1" i="1" dirty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∠</m:t>
                    </m:r>
                  </m:oMath>
                </a14:m>
                <a:r>
                  <a:rPr lang="en-US" altLang="zh-TW" sz="2400" b="1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ABD</a:t>
                </a:r>
                <a:r>
                  <a:rPr lang="en-US" altLang="zh-TW" sz="24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(</a:t>
                </a:r>
                <a:r>
                  <a:rPr lang="en-US" altLang="zh-TW" sz="2400" b="1" i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alt. </a:t>
                </a:r>
                <a14:m>
                  <m:oMath xmlns:m="http://schemas.openxmlformats.org/officeDocument/2006/math">
                    <m:r>
                      <a:rPr lang="en-US" altLang="zh-TW" sz="2800" b="1" i="1" dirty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∠</m:t>
                    </m:r>
                  </m:oMath>
                </a14:m>
                <a:r>
                  <a:rPr lang="en-US" altLang="zh-TW" sz="2400" b="1" i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s, AB</a:t>
                </a:r>
                <a:r>
                  <a:rPr lang="en-US" altLang="zh-TW" sz="24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//</a:t>
                </a:r>
                <a:r>
                  <a:rPr lang="en-US" altLang="zh-TW" sz="2400" b="1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DF</a:t>
                </a:r>
                <a:r>
                  <a:rPr lang="en-US" altLang="zh-TW" sz="24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zh-HK" altLang="en-US" sz="2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矩形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816" y="3328417"/>
                <a:ext cx="5909930" cy="723788"/>
              </a:xfrm>
              <a:prstGeom prst="rect">
                <a:avLst/>
              </a:prstGeom>
              <a:blipFill>
                <a:blip r:embed="rId8"/>
                <a:stretch>
                  <a:fillRect b="-6723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矩形 13"/>
              <p:cNvSpPr/>
              <p:nvPr/>
            </p:nvSpPr>
            <p:spPr>
              <a:xfrm>
                <a:off x="1704042" y="4677577"/>
                <a:ext cx="6540365" cy="7237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altLang="zh-TW" sz="2800" b="1" i="1" dirty="0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∠</m:t>
                    </m:r>
                  </m:oMath>
                </a14:m>
                <a:r>
                  <a:rPr lang="en-US" altLang="zh-TW" sz="2400" b="1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</a:t>
                </a:r>
                <a:r>
                  <a:rPr lang="en-US" altLang="zh-TW" sz="2400" b="1" i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</a:t>
                </a:r>
                <a:r>
                  <a:rPr lang="en-US" altLang="zh-TW" sz="24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24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14:m>
                  <m:oMath xmlns:m="http://schemas.openxmlformats.org/officeDocument/2006/math">
                    <m:r>
                      <a:rPr lang="en-US" altLang="zh-TW" sz="2800" b="1" i="1" dirty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∠</m:t>
                    </m:r>
                  </m:oMath>
                </a14:m>
                <a:r>
                  <a:rPr lang="en-US" altLang="zh-TW" sz="2400" b="1" i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BDE</a:t>
                </a:r>
                <a:r>
                  <a:rPr lang="en-US" altLang="zh-TW" sz="24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sz="2400" b="1" i="1" dirty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=</m:t>
                    </m:r>
                  </m:oMath>
                </a14:m>
                <a:r>
                  <a:rPr lang="en-US" altLang="zh-TW" sz="24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24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180°          (</a:t>
                </a:r>
                <a:r>
                  <a:rPr lang="en-US" altLang="zh-TW" sz="2400" b="1" i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adj. </a:t>
                </a:r>
                <a14:m>
                  <m:oMath xmlns:m="http://schemas.openxmlformats.org/officeDocument/2006/math">
                    <m:r>
                      <a:rPr lang="en-US" altLang="zh-TW" sz="2800" b="1" i="1" dirty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∠</m:t>
                    </m:r>
                  </m:oMath>
                </a14:m>
                <a:r>
                  <a:rPr lang="en-US" altLang="zh-TW" sz="2400" b="1" i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 on </a:t>
                </a:r>
                <a:r>
                  <a:rPr lang="en-US" altLang="zh-TW" sz="2400" b="1" i="1" dirty="0" err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st.</a:t>
                </a:r>
                <a:r>
                  <a:rPr lang="en-US" altLang="zh-TW" sz="2400" b="1" i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line</a:t>
                </a:r>
                <a:r>
                  <a:rPr lang="en-US" altLang="zh-TW" sz="24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zh-HK" altLang="en-US" sz="2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矩形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4042" y="4677577"/>
                <a:ext cx="6540365" cy="723788"/>
              </a:xfrm>
              <a:prstGeom prst="rect">
                <a:avLst/>
              </a:prstGeom>
              <a:blipFill>
                <a:blip r:embed="rId9"/>
                <a:stretch>
                  <a:fillRect b="-6723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4540-4915-42BE-875E-2E9F273737BC}" type="slidenum">
              <a:rPr lang="zh-HK" altLang="en-US" smtClean="0"/>
              <a:t>22</a:t>
            </a:fld>
            <a:endParaRPr lang="zh-HK" altLang="en-US"/>
          </a:p>
        </p:txBody>
      </p:sp>
      <p:sp>
        <p:nvSpPr>
          <p:cNvPr id="15" name="標題 1"/>
          <p:cNvSpPr txBox="1">
            <a:spLocks/>
          </p:cNvSpPr>
          <p:nvPr/>
        </p:nvSpPr>
        <p:spPr>
          <a:xfrm>
            <a:off x="268807" y="148827"/>
            <a:ext cx="2098576" cy="6949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36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Exercise</a:t>
            </a:r>
            <a:endParaRPr lang="zh-HK" altLang="en-US" sz="3600" b="1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84562" y="935395"/>
            <a:ext cx="451975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1463" indent="-271463">
              <a:lnSpc>
                <a:spcPct val="150000"/>
              </a:lnSpc>
            </a:pPr>
            <a:r>
              <a:rPr lang="en-US" altLang="zh-TW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In the figure, </a:t>
            </a:r>
            <a:r>
              <a:rPr lang="en-US" altLang="zh-TW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BDG</a:t>
            </a:r>
            <a:r>
              <a:rPr lang="en-US" altLang="zh-TW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TW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BEC</a:t>
            </a:r>
            <a:r>
              <a:rPr lang="en-US" altLang="zh-TW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TW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 </a:t>
            </a:r>
            <a:r>
              <a:rPr lang="en-US" altLang="zh-TW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straight lines and </a:t>
            </a:r>
            <a:r>
              <a:rPr lang="en-US" altLang="zh-TW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altLang="zh-TW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</a:t>
            </a:r>
            <a:r>
              <a:rPr lang="en-US" altLang="zh-TW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DF</a:t>
            </a:r>
            <a:r>
              <a:rPr lang="en-US" altLang="zh-TW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Find </a:t>
            </a:r>
            <a:r>
              <a:rPr lang="en-US" altLang="zh-TW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en-US" altLang="zh-TW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zh-TW" alt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TW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HK" alt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6861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6" grpId="0"/>
      <p:bldP spid="17" grpId="0"/>
      <p:bldP spid="12" grpId="0"/>
      <p:bldP spid="1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 txBox="1">
            <a:spLocks/>
          </p:cNvSpPr>
          <p:nvPr/>
        </p:nvSpPr>
        <p:spPr>
          <a:xfrm>
            <a:off x="683568" y="2420888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4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細明體" pitchFamily="49" charset="-120"/>
                <a:cs typeface="Times New Roman" panose="02020603050405020304" pitchFamily="18" charset="0"/>
              </a:rPr>
              <a:t>~The End~</a:t>
            </a:r>
            <a:endParaRPr lang="zh-HK" altLang="en-US" sz="4600" b="1" dirty="0">
              <a:solidFill>
                <a:schemeClr val="bg1"/>
              </a:solidFill>
              <a:latin typeface="Times New Roman" panose="02020603050405020304" pitchFamily="18" charset="0"/>
              <a:ea typeface="細明體" pitchFamily="49" charset="-120"/>
              <a:cs typeface="Times New Roman" panose="02020603050405020304" pitchFamily="18" charset="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4540-4915-42BE-875E-2E9F273737BC}" type="slidenum">
              <a:rPr lang="zh-HK" altLang="en-US" smtClean="0"/>
              <a:t>23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65950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群組 5"/>
          <p:cNvGrpSpPr/>
          <p:nvPr/>
        </p:nvGrpSpPr>
        <p:grpSpPr>
          <a:xfrm>
            <a:off x="5082133" y="1373347"/>
            <a:ext cx="3781425" cy="3438525"/>
            <a:chOff x="1043608" y="3269418"/>
            <a:chExt cx="3781425" cy="3438525"/>
          </a:xfrm>
        </p:grpSpPr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3608" y="3269418"/>
              <a:ext cx="3781425" cy="3438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1" name="文字方塊 10"/>
            <p:cNvSpPr txBox="1"/>
            <p:nvPr/>
          </p:nvSpPr>
          <p:spPr>
            <a:xfrm>
              <a:off x="3088407" y="3633034"/>
              <a:ext cx="3659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HK" sz="2400" b="1" i="1" dirty="0" smtClean="0">
                  <a:solidFill>
                    <a:srgbClr val="1A1AF2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zh-HK" altLang="en-US" sz="2400" b="1" i="1" dirty="0">
                <a:solidFill>
                  <a:srgbClr val="1A1AF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文字方塊 11"/>
            <p:cNvSpPr txBox="1"/>
            <p:nvPr/>
          </p:nvSpPr>
          <p:spPr>
            <a:xfrm>
              <a:off x="2298501" y="5143614"/>
              <a:ext cx="3659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HK" sz="2400" b="1" i="1" dirty="0" smtClean="0">
                  <a:solidFill>
                    <a:srgbClr val="1A1AF2"/>
                  </a:solidFill>
                  <a:latin typeface="Times New Roman" pitchFamily="18" charset="0"/>
                  <a:cs typeface="Times New Roman" pitchFamily="18" charset="0"/>
                </a:rPr>
                <a:t>h</a:t>
              </a:r>
              <a:endParaRPr lang="zh-HK" altLang="en-US" sz="2400" b="1" i="1" dirty="0">
                <a:solidFill>
                  <a:srgbClr val="1A1AF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7407" y="1824700"/>
            <a:ext cx="866775" cy="90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79313" y="260648"/>
            <a:ext cx="4624933" cy="706090"/>
          </a:xfrm>
        </p:spPr>
        <p:txBody>
          <a:bodyPr/>
          <a:lstStyle/>
          <a:p>
            <a:r>
              <a:rPr lang="en-US" altLang="zh-TW" sz="36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Corresponding angles</a:t>
            </a:r>
            <a:endParaRPr lang="zh-HK" altLang="en-US" b="1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505772" y="3709208"/>
            <a:ext cx="42822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see that</a:t>
            </a:r>
            <a:r>
              <a:rPr lang="zh-TW" alt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zh-TW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zh-TW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zh-TW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HK" alt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487214" y="1664325"/>
            <a:ext cx="43008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angles </a:t>
            </a:r>
            <a:r>
              <a:rPr lang="en-US" altLang="zh-TW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zh-TW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zh-TW" alt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 </a:t>
            </a:r>
            <a:r>
              <a:rPr lang="en-US" altLang="zh-TW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a pair of corresponding angles.</a:t>
            </a:r>
            <a:endParaRPr lang="zh-HK" alt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67544" y="2963765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Move</a:t>
            </a:r>
            <a:r>
              <a:rPr lang="zh-TW" alt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zh-TW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the position of</a:t>
            </a:r>
            <a:r>
              <a:rPr lang="zh-TW" alt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h.</a:t>
            </a:r>
            <a:endParaRPr lang="zh-HK" alt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4540-4915-42BE-875E-2E9F273737BC}" type="slidenum">
              <a:rPr lang="zh-HK" altLang="en-US" smtClean="0"/>
              <a:t>3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836298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01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201"/>
                            </p:stCondLst>
                            <p:childTnLst>
                              <p:par>
                                <p:cTn id="1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4 -0.00138 L -0.08263 0.21922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80" y="110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字方塊 14"/>
          <p:cNvSpPr txBox="1"/>
          <p:nvPr/>
        </p:nvSpPr>
        <p:spPr>
          <a:xfrm>
            <a:off x="467544" y="3392580"/>
            <a:ext cx="30243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i.e.    if</a:t>
            </a:r>
            <a:r>
              <a:rPr lang="zh-TW" alt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TW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altLang="zh-TW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</a:t>
            </a:r>
            <a:r>
              <a:rPr lang="en-US" altLang="zh-TW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en-US" altLang="zh-TW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altLang="zh-TW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then</a:t>
            </a:r>
            <a:r>
              <a:rPr lang="zh-TW" alt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zh-TW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zh-TW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zh-TW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HK" alt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211789" y="2175817"/>
            <a:ext cx="39107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1463" indent="-271463">
              <a:lnSpc>
                <a:spcPct val="150000"/>
              </a:lnSpc>
            </a:pPr>
            <a:r>
              <a:rPr lang="en-US" altLang="zh-TW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altLang="zh-TW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corresponding angles are equal</a:t>
            </a:r>
            <a:r>
              <a:rPr lang="en-US" altLang="zh-TW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zh-HK" alt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514558" y="1552297"/>
            <a:ext cx="18972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Conclusion:</a:t>
            </a:r>
            <a:endParaRPr lang="zh-HK" alt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4540-4915-42BE-875E-2E9F273737BC}" type="slidenum">
              <a:rPr lang="zh-HK" altLang="en-US" smtClean="0"/>
              <a:t>4</a:t>
            </a:fld>
            <a:endParaRPr lang="zh-HK" altLang="en-US"/>
          </a:p>
        </p:txBody>
      </p:sp>
      <p:grpSp>
        <p:nvGrpSpPr>
          <p:cNvPr id="13" name="群組 12"/>
          <p:cNvGrpSpPr/>
          <p:nvPr/>
        </p:nvGrpSpPr>
        <p:grpSpPr>
          <a:xfrm>
            <a:off x="5082133" y="1373347"/>
            <a:ext cx="3781425" cy="3438525"/>
            <a:chOff x="1043608" y="3269418"/>
            <a:chExt cx="3781425" cy="3438525"/>
          </a:xfrm>
        </p:grpSpPr>
        <p:pic>
          <p:nvPicPr>
            <p:cNvPr id="16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3608" y="3269418"/>
              <a:ext cx="3781425" cy="3438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7" name="文字方塊 16"/>
            <p:cNvSpPr txBox="1"/>
            <p:nvPr/>
          </p:nvSpPr>
          <p:spPr>
            <a:xfrm>
              <a:off x="3088407" y="3633034"/>
              <a:ext cx="3659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HK" sz="2400" b="1" i="1" dirty="0" smtClean="0">
                  <a:solidFill>
                    <a:srgbClr val="1A1AF2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zh-HK" altLang="en-US" sz="2400" b="1" i="1" dirty="0">
                <a:solidFill>
                  <a:srgbClr val="1A1AF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文字方塊 17"/>
            <p:cNvSpPr txBox="1"/>
            <p:nvPr/>
          </p:nvSpPr>
          <p:spPr>
            <a:xfrm>
              <a:off x="2298501" y="5143614"/>
              <a:ext cx="3659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HK" sz="2400" b="1" i="1" dirty="0" smtClean="0">
                  <a:solidFill>
                    <a:srgbClr val="1A1AF2"/>
                  </a:solidFill>
                  <a:latin typeface="Times New Roman" pitchFamily="18" charset="0"/>
                  <a:cs typeface="Times New Roman" pitchFamily="18" charset="0"/>
                </a:rPr>
                <a:t>h</a:t>
              </a:r>
              <a:endParaRPr lang="zh-HK" altLang="en-US" sz="2400" b="1" i="1" dirty="0">
                <a:solidFill>
                  <a:srgbClr val="1A1AF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9" name="標題 1"/>
          <p:cNvSpPr>
            <a:spLocks noGrp="1"/>
          </p:cNvSpPr>
          <p:nvPr>
            <p:ph type="title"/>
          </p:nvPr>
        </p:nvSpPr>
        <p:spPr>
          <a:xfrm>
            <a:off x="279313" y="260648"/>
            <a:ext cx="4624933" cy="706090"/>
          </a:xfrm>
        </p:spPr>
        <p:txBody>
          <a:bodyPr/>
          <a:lstStyle/>
          <a:p>
            <a:r>
              <a:rPr lang="en-US" altLang="zh-TW" sz="36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Corresponding angles</a:t>
            </a:r>
            <a:endParaRPr lang="zh-HK" altLang="en-US" b="1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文字方塊 19"/>
              <p:cNvSpPr txBox="1"/>
              <p:nvPr/>
            </p:nvSpPr>
            <p:spPr>
              <a:xfrm>
                <a:off x="211789" y="5013626"/>
                <a:ext cx="4864267" cy="723788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effectLst>
                <a:glow rad="101600">
                  <a:srgbClr val="0070C0">
                    <a:alpha val="40000"/>
                  </a:srgbClr>
                </a:glow>
                <a:outerShdw blurRad="50800" dist="50800" dir="5400000" algn="ctr" rotWithShape="0">
                  <a:schemeClr val="accent1"/>
                </a:outerShd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TW" sz="2400" b="1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【Abbreviation: </a:t>
                </a:r>
                <a:r>
                  <a:rPr lang="en-US" altLang="zh-TW" sz="2400" b="1" i="1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corr. </a:t>
                </a:r>
                <a14:m>
                  <m:oMath xmlns:m="http://schemas.openxmlformats.org/officeDocument/2006/math">
                    <m:r>
                      <a:rPr lang="en-US" altLang="zh-TW" sz="2800" b="1" i="1" dirty="0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∠</m:t>
                    </m:r>
                  </m:oMath>
                </a14:m>
                <a:r>
                  <a:rPr lang="en-US" altLang="zh-TW" sz="2400" b="1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s, AB//CD</a:t>
                </a:r>
                <a:r>
                  <a:rPr lang="en-US" altLang="zh-TW" sz="2400" b="1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】</a:t>
                </a:r>
                <a:endParaRPr lang="zh-HK" altLang="en-US" sz="24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0" name="文字方塊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789" y="5013626"/>
                <a:ext cx="4864267" cy="72378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effectLst>
                <a:glow rad="101600">
                  <a:srgbClr val="0070C0">
                    <a:alpha val="40000"/>
                  </a:srgbClr>
                </a:glow>
                <a:outerShdw blurRad="50800" dist="50800" dir="5400000" algn="ctr" rotWithShape="0">
                  <a:schemeClr val="accent1"/>
                </a:outerShdw>
              </a:effectLst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08263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字方塊 14"/>
          <p:cNvSpPr txBox="1"/>
          <p:nvPr/>
        </p:nvSpPr>
        <p:spPr>
          <a:xfrm>
            <a:off x="377392" y="2891585"/>
            <a:ext cx="30243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altLang="zh-TW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TW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zh-TW" alt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TW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altLang="zh-TW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</a:t>
            </a:r>
            <a:r>
              <a:rPr lang="en-US" altLang="zh-TW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en-US" altLang="zh-TW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altLang="zh-TW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then</a:t>
            </a:r>
            <a:r>
              <a:rPr lang="zh-TW" alt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en-US" altLang="zh-TW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zh-TW" sz="2400" b="1" i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TW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HK" alt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467544" y="1829392"/>
            <a:ext cx="1422016" cy="579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Similarly,</a:t>
            </a:r>
            <a:endParaRPr lang="zh-HK" alt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4540-4915-42BE-875E-2E9F273737BC}" type="slidenum">
              <a:rPr lang="zh-HK" altLang="en-US" smtClean="0"/>
              <a:t>5</a:t>
            </a:fld>
            <a:endParaRPr lang="zh-HK" altLang="en-US"/>
          </a:p>
        </p:txBody>
      </p:sp>
      <p:grpSp>
        <p:nvGrpSpPr>
          <p:cNvPr id="4" name="群組 3"/>
          <p:cNvGrpSpPr/>
          <p:nvPr/>
        </p:nvGrpSpPr>
        <p:grpSpPr>
          <a:xfrm>
            <a:off x="5091657" y="1363822"/>
            <a:ext cx="3762375" cy="3448050"/>
            <a:chOff x="5091657" y="1363822"/>
            <a:chExt cx="3762375" cy="3448050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91657" y="1363822"/>
              <a:ext cx="3762375" cy="3448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" name="文字方塊 9"/>
            <p:cNvSpPr txBox="1"/>
            <p:nvPr/>
          </p:nvSpPr>
          <p:spPr>
            <a:xfrm>
              <a:off x="7756700" y="1810916"/>
              <a:ext cx="3659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HK" sz="2400" b="1" i="1" dirty="0" smtClean="0">
                  <a:solidFill>
                    <a:srgbClr val="1A1AF2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zh-HK" altLang="en-US" sz="2400" b="1" i="1" dirty="0">
                <a:solidFill>
                  <a:srgbClr val="1A1AF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文字方塊 11"/>
            <p:cNvSpPr txBox="1"/>
            <p:nvPr/>
          </p:nvSpPr>
          <p:spPr>
            <a:xfrm>
              <a:off x="7029175" y="3309900"/>
              <a:ext cx="3659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HK" sz="2400" b="1" i="1" dirty="0">
                  <a:solidFill>
                    <a:srgbClr val="1A1AF2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endParaRPr lang="zh-HK" altLang="en-US" sz="2400" b="1" i="1" dirty="0">
                <a:solidFill>
                  <a:srgbClr val="1A1AF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3" name="標題 1"/>
          <p:cNvSpPr>
            <a:spLocks noGrp="1"/>
          </p:cNvSpPr>
          <p:nvPr>
            <p:ph type="title"/>
          </p:nvPr>
        </p:nvSpPr>
        <p:spPr>
          <a:xfrm>
            <a:off x="279313" y="260648"/>
            <a:ext cx="4624933" cy="706090"/>
          </a:xfrm>
        </p:spPr>
        <p:txBody>
          <a:bodyPr/>
          <a:lstStyle/>
          <a:p>
            <a:r>
              <a:rPr lang="en-US" altLang="zh-TW" sz="36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Corresponding angles</a:t>
            </a:r>
            <a:endParaRPr lang="zh-HK" altLang="en-US" b="1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文字方塊 16"/>
              <p:cNvSpPr txBox="1"/>
              <p:nvPr/>
            </p:nvSpPr>
            <p:spPr>
              <a:xfrm>
                <a:off x="211789" y="5013626"/>
                <a:ext cx="4864267" cy="723788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effectLst>
                <a:glow rad="101600">
                  <a:srgbClr val="0070C0">
                    <a:alpha val="40000"/>
                  </a:srgbClr>
                </a:glow>
                <a:outerShdw blurRad="50800" dist="50800" dir="5400000" algn="ctr" rotWithShape="0">
                  <a:schemeClr val="accent1"/>
                </a:outerShd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TW" sz="2400" b="1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【Abbreviation: </a:t>
                </a:r>
                <a:r>
                  <a:rPr lang="en-US" altLang="zh-TW" sz="2400" b="1" i="1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corr. </a:t>
                </a:r>
                <a14:m>
                  <m:oMath xmlns:m="http://schemas.openxmlformats.org/officeDocument/2006/math">
                    <m:r>
                      <a:rPr lang="en-US" altLang="zh-TW" sz="2800" b="1" i="1" dirty="0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∠</m:t>
                    </m:r>
                  </m:oMath>
                </a14:m>
                <a:r>
                  <a:rPr lang="en-US" altLang="zh-TW" sz="2400" b="1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s, AB//CD</a:t>
                </a:r>
                <a:r>
                  <a:rPr lang="en-US" altLang="zh-TW" sz="2400" b="1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】</a:t>
                </a:r>
                <a:endParaRPr lang="zh-HK" altLang="en-US" sz="24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7" name="文字方塊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789" y="5013626"/>
                <a:ext cx="4864267" cy="72378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effectLst>
                <a:glow rad="101600">
                  <a:srgbClr val="0070C0">
                    <a:alpha val="40000"/>
                  </a:srgbClr>
                </a:glow>
                <a:outerShdw blurRad="50800" dist="50800" dir="5400000" algn="ctr" rotWithShape="0">
                  <a:schemeClr val="accent1"/>
                </a:outerShdw>
              </a:effectLst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397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4540-4915-42BE-875E-2E9F273737BC}" type="slidenum">
              <a:rPr lang="zh-HK" altLang="en-US" smtClean="0"/>
              <a:t>6</a:t>
            </a:fld>
            <a:endParaRPr lang="zh-HK" altLang="en-US"/>
          </a:p>
        </p:txBody>
      </p:sp>
      <p:grpSp>
        <p:nvGrpSpPr>
          <p:cNvPr id="5" name="群組 4"/>
          <p:cNvGrpSpPr/>
          <p:nvPr/>
        </p:nvGrpSpPr>
        <p:grpSpPr>
          <a:xfrm>
            <a:off x="5015456" y="1335247"/>
            <a:ext cx="3895725" cy="3543300"/>
            <a:chOff x="5015456" y="1335247"/>
            <a:chExt cx="3895725" cy="3543300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15456" y="1335247"/>
              <a:ext cx="3895725" cy="3543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" name="文字方塊 9"/>
            <p:cNvSpPr txBox="1"/>
            <p:nvPr/>
          </p:nvSpPr>
          <p:spPr>
            <a:xfrm>
              <a:off x="7586811" y="2373824"/>
              <a:ext cx="3659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HK" sz="2400" b="1" i="1" dirty="0" smtClean="0">
                  <a:solidFill>
                    <a:srgbClr val="1A1AF2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zh-HK" altLang="en-US" sz="2400" b="1" i="1" dirty="0">
                <a:solidFill>
                  <a:srgbClr val="1A1AF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文字方塊 11"/>
            <p:cNvSpPr txBox="1"/>
            <p:nvPr/>
          </p:nvSpPr>
          <p:spPr>
            <a:xfrm>
              <a:off x="6809394" y="3961258"/>
              <a:ext cx="3659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HK" sz="2400" b="1" i="1" dirty="0">
                  <a:solidFill>
                    <a:srgbClr val="1A1AF2"/>
                  </a:solidFill>
                  <a:latin typeface="Times New Roman" pitchFamily="18" charset="0"/>
                  <a:cs typeface="Times New Roman" pitchFamily="18" charset="0"/>
                </a:rPr>
                <a:t>j</a:t>
              </a:r>
              <a:endParaRPr lang="zh-HK" altLang="en-US" sz="2400" b="1" i="1" dirty="0">
                <a:solidFill>
                  <a:srgbClr val="1A1AF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4" name="標題 1"/>
          <p:cNvSpPr>
            <a:spLocks noGrp="1"/>
          </p:cNvSpPr>
          <p:nvPr>
            <p:ph type="title"/>
          </p:nvPr>
        </p:nvSpPr>
        <p:spPr>
          <a:xfrm>
            <a:off x="279313" y="260648"/>
            <a:ext cx="4624933" cy="706090"/>
          </a:xfrm>
        </p:spPr>
        <p:txBody>
          <a:bodyPr/>
          <a:lstStyle/>
          <a:p>
            <a:r>
              <a:rPr lang="en-US" altLang="zh-TW" sz="36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Corresponding angles</a:t>
            </a:r>
            <a:endParaRPr lang="zh-HK" altLang="en-US" b="1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377392" y="2891585"/>
            <a:ext cx="30243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altLang="zh-TW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TW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zh-TW" alt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TW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altLang="zh-TW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</a:t>
            </a:r>
            <a:r>
              <a:rPr lang="en-US" altLang="zh-TW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en-US" altLang="zh-TW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altLang="zh-TW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then</a:t>
            </a:r>
            <a:r>
              <a:rPr lang="zh-TW" alt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en-US" altLang="zh-TW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zh-TW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altLang="zh-TW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HK" alt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467544" y="1829392"/>
            <a:ext cx="1422016" cy="579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Similarly,</a:t>
            </a:r>
            <a:endParaRPr lang="zh-HK" alt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文字方塊 17"/>
              <p:cNvSpPr txBox="1"/>
              <p:nvPr/>
            </p:nvSpPr>
            <p:spPr>
              <a:xfrm>
                <a:off x="211789" y="5013626"/>
                <a:ext cx="4864267" cy="723788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effectLst>
                <a:glow rad="101600">
                  <a:srgbClr val="0070C0">
                    <a:alpha val="40000"/>
                  </a:srgbClr>
                </a:glow>
                <a:outerShdw blurRad="50800" dist="50800" dir="5400000" algn="ctr" rotWithShape="0">
                  <a:schemeClr val="accent1"/>
                </a:outerShd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TW" sz="2400" b="1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【Abbreviation: </a:t>
                </a:r>
                <a:r>
                  <a:rPr lang="en-US" altLang="zh-TW" sz="2400" b="1" i="1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corr. </a:t>
                </a:r>
                <a14:m>
                  <m:oMath xmlns:m="http://schemas.openxmlformats.org/officeDocument/2006/math">
                    <m:r>
                      <a:rPr lang="en-US" altLang="zh-TW" sz="2800" b="1" i="1" dirty="0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∠</m:t>
                    </m:r>
                  </m:oMath>
                </a14:m>
                <a:r>
                  <a:rPr lang="en-US" altLang="zh-TW" sz="2400" b="1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s, AB//CD</a:t>
                </a:r>
                <a:r>
                  <a:rPr lang="en-US" altLang="zh-TW" sz="2400" b="1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】</a:t>
                </a:r>
                <a:endParaRPr lang="zh-HK" altLang="en-US" sz="24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8" name="文字方塊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789" y="5013626"/>
                <a:ext cx="4864267" cy="72378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effectLst>
                <a:glow rad="101600">
                  <a:srgbClr val="0070C0">
                    <a:alpha val="40000"/>
                  </a:srgbClr>
                </a:glow>
                <a:outerShdw blurRad="50800" dist="50800" dir="5400000" algn="ctr" rotWithShape="0">
                  <a:schemeClr val="accent1"/>
                </a:outerShdw>
              </a:effectLst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8992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4540-4915-42BE-875E-2E9F273737BC}" type="slidenum">
              <a:rPr lang="zh-HK" altLang="en-US" smtClean="0"/>
              <a:t>7</a:t>
            </a:fld>
            <a:endParaRPr lang="zh-HK" altLang="en-US"/>
          </a:p>
        </p:txBody>
      </p:sp>
      <p:grpSp>
        <p:nvGrpSpPr>
          <p:cNvPr id="5" name="群組 4"/>
          <p:cNvGrpSpPr/>
          <p:nvPr/>
        </p:nvGrpSpPr>
        <p:grpSpPr>
          <a:xfrm>
            <a:off x="4986881" y="1361047"/>
            <a:ext cx="3914775" cy="3448050"/>
            <a:chOff x="4986881" y="1361047"/>
            <a:chExt cx="3914775" cy="3448050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86881" y="1361047"/>
              <a:ext cx="3914775" cy="3448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2" name="文字方塊 11"/>
            <p:cNvSpPr txBox="1"/>
            <p:nvPr/>
          </p:nvSpPr>
          <p:spPr>
            <a:xfrm>
              <a:off x="6885781" y="2350643"/>
              <a:ext cx="3659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HK" sz="2400" b="1" i="1" dirty="0" smtClean="0">
                  <a:solidFill>
                    <a:srgbClr val="1A1AF2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zh-HK" altLang="en-US" sz="2400" b="1" i="1" dirty="0">
                <a:solidFill>
                  <a:srgbClr val="1A1AF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文字方塊 12"/>
            <p:cNvSpPr txBox="1"/>
            <p:nvPr/>
          </p:nvSpPr>
          <p:spPr>
            <a:xfrm>
              <a:off x="6146976" y="3859367"/>
              <a:ext cx="3659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HK" sz="2400" b="1" i="1" dirty="0" smtClean="0">
                  <a:solidFill>
                    <a:srgbClr val="1A1AF2"/>
                  </a:solidFill>
                  <a:latin typeface="Times New Roman" pitchFamily="18" charset="0"/>
                  <a:cs typeface="Times New Roman" pitchFamily="18" charset="0"/>
                </a:rPr>
                <a:t>k</a:t>
              </a:r>
              <a:endParaRPr lang="zh-HK" altLang="en-US" sz="2400" b="1" i="1" dirty="0">
                <a:solidFill>
                  <a:srgbClr val="1A1AF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4" name="標題 1"/>
          <p:cNvSpPr>
            <a:spLocks noGrp="1"/>
          </p:cNvSpPr>
          <p:nvPr>
            <p:ph type="title"/>
          </p:nvPr>
        </p:nvSpPr>
        <p:spPr>
          <a:xfrm>
            <a:off x="279313" y="260648"/>
            <a:ext cx="4624933" cy="706090"/>
          </a:xfrm>
        </p:spPr>
        <p:txBody>
          <a:bodyPr/>
          <a:lstStyle/>
          <a:p>
            <a:r>
              <a:rPr lang="en-US" altLang="zh-TW" sz="36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Corresponding angles</a:t>
            </a:r>
            <a:endParaRPr lang="zh-HK" altLang="en-US" b="1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377392" y="2891585"/>
            <a:ext cx="30243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altLang="zh-TW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TW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zh-TW" alt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TW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altLang="zh-TW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</a:t>
            </a:r>
            <a:r>
              <a:rPr lang="en-US" altLang="zh-TW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en-US" altLang="zh-TW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altLang="zh-TW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then</a:t>
            </a:r>
            <a:r>
              <a:rPr lang="zh-TW" alt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 </a:t>
            </a:r>
            <a:r>
              <a:rPr lang="en-US" altLang="zh-TW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zh-TW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zh-TW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HK" alt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467544" y="1829392"/>
            <a:ext cx="1422016" cy="579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Similarly,</a:t>
            </a:r>
            <a:endParaRPr lang="zh-HK" alt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文字方塊 16"/>
              <p:cNvSpPr txBox="1"/>
              <p:nvPr/>
            </p:nvSpPr>
            <p:spPr>
              <a:xfrm>
                <a:off x="211789" y="5013626"/>
                <a:ext cx="4864267" cy="723788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effectLst>
                <a:glow rad="101600">
                  <a:srgbClr val="0070C0">
                    <a:alpha val="40000"/>
                  </a:srgbClr>
                </a:glow>
                <a:outerShdw blurRad="50800" dist="50800" dir="5400000" algn="ctr" rotWithShape="0">
                  <a:schemeClr val="accent1"/>
                </a:outerShd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TW" sz="2400" b="1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【Abbreviation: </a:t>
                </a:r>
                <a:r>
                  <a:rPr lang="en-US" altLang="zh-TW" sz="2400" b="1" i="1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corr. </a:t>
                </a:r>
                <a14:m>
                  <m:oMath xmlns:m="http://schemas.openxmlformats.org/officeDocument/2006/math">
                    <m:r>
                      <a:rPr lang="en-US" altLang="zh-TW" sz="2800" b="1" i="1" dirty="0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∠</m:t>
                    </m:r>
                  </m:oMath>
                </a14:m>
                <a:r>
                  <a:rPr lang="en-US" altLang="zh-TW" sz="2400" b="1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s, AB//CD</a:t>
                </a:r>
                <a:r>
                  <a:rPr lang="en-US" altLang="zh-TW" sz="2400" b="1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】</a:t>
                </a:r>
                <a:endParaRPr lang="zh-HK" altLang="en-US" sz="24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7" name="文字方塊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789" y="5013626"/>
                <a:ext cx="4864267" cy="72378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effectLst>
                <a:glow rad="101600">
                  <a:srgbClr val="0070C0">
                    <a:alpha val="40000"/>
                  </a:srgbClr>
                </a:glow>
                <a:outerShdw blurRad="50800" dist="50800" dir="5400000" algn="ctr" rotWithShape="0">
                  <a:schemeClr val="accent1"/>
                </a:outerShdw>
              </a:effectLst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9003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字方塊 9"/>
          <p:cNvSpPr txBox="1"/>
          <p:nvPr/>
        </p:nvSpPr>
        <p:spPr>
          <a:xfrm>
            <a:off x="541198" y="1340768"/>
            <a:ext cx="15105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Example:</a:t>
            </a:r>
            <a:endParaRPr lang="zh-HK" alt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568014" y="1916916"/>
            <a:ext cx="414800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figure,</a:t>
            </a:r>
            <a:r>
              <a:rPr lang="en-US" altLang="zh-TW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altLang="zh-TW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</a:t>
            </a:r>
            <a:r>
              <a:rPr lang="en-US" altLang="zh-TW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en-US" altLang="zh-TW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br>
              <a:rPr lang="en-US" altLang="zh-TW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straight line </a:t>
            </a:r>
            <a:r>
              <a:rPr lang="en-US" altLang="zh-TW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EH  </a:t>
            </a:r>
            <a:r>
              <a:rPr lang="en-US" altLang="zh-TW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intersects</a:t>
            </a:r>
            <a:r>
              <a:rPr lang="zh-TW" alt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 </a:t>
            </a:r>
            <a:r>
              <a:rPr lang="en-US" altLang="zh-TW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zh-TW" alt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 </a:t>
            </a:r>
            <a:r>
              <a:rPr lang="en-US" altLang="zh-TW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en-US" altLang="zh-TW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 </a:t>
            </a:r>
            <a:br>
              <a:rPr lang="en-US" altLang="zh-TW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zh-TW" alt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zh-TW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respectively. Find </a:t>
            </a:r>
            <a:r>
              <a:rPr lang="en-US" altLang="zh-TW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zh-TW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HK" alt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字方塊 7"/>
              <p:cNvSpPr txBox="1"/>
              <p:nvPr/>
            </p:nvSpPr>
            <p:spPr>
              <a:xfrm>
                <a:off x="3309880" y="5622921"/>
                <a:ext cx="13952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TW" sz="2400" b="1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 </a:t>
                </a:r>
                <a:r>
                  <a:rPr lang="en-US" altLang="zh-TW" sz="24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116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zh-TW" sz="2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°</m:t>
                    </m:r>
                  </m:oMath>
                </a14:m>
                <a:endParaRPr lang="zh-HK" altLang="en-US" sz="2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文字方塊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9880" y="5622921"/>
                <a:ext cx="1395200" cy="646331"/>
              </a:xfrm>
              <a:prstGeom prst="rect">
                <a:avLst/>
              </a:prstGeom>
              <a:blipFill>
                <a:blip r:embed="rId2"/>
                <a:stretch>
                  <a:fillRect l="-6987" b="-11321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字方塊 6"/>
              <p:cNvSpPr txBox="1"/>
              <p:nvPr/>
            </p:nvSpPr>
            <p:spPr>
              <a:xfrm>
                <a:off x="2411760" y="4808916"/>
                <a:ext cx="5688632" cy="7237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TW" sz="2400" b="1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sz="2800" b="1" i="1" dirty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∠</m:t>
                    </m:r>
                  </m:oMath>
                </a14:m>
                <a:r>
                  <a:rPr lang="en-US" altLang="zh-TW" sz="2400" b="1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HGD </a:t>
                </a:r>
                <a:r>
                  <a:rPr lang="en-US" altLang="zh-TW" sz="24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n-US" altLang="zh-TW" sz="2800" b="1" i="1" dirty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∠</m:t>
                    </m:r>
                  </m:oMath>
                </a14:m>
                <a:r>
                  <a:rPr lang="en-US" altLang="zh-TW" sz="2400" b="1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GFB  </a:t>
                </a:r>
                <a:r>
                  <a:rPr lang="en-US" altLang="zh-TW" sz="24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</a:t>
                </a:r>
                <a:r>
                  <a:rPr lang="en-US" altLang="zh-TW" sz="2400" b="1" i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corr. </a:t>
                </a:r>
                <a14:m>
                  <m:oMath xmlns:m="http://schemas.openxmlformats.org/officeDocument/2006/math">
                    <m:r>
                      <a:rPr lang="en-US" altLang="zh-TW" sz="2800" b="1" i="1" dirty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∠</m:t>
                    </m:r>
                  </m:oMath>
                </a14:m>
                <a:r>
                  <a:rPr lang="en-US" altLang="zh-TW" sz="2400" b="1" i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s, AB//CD</a:t>
                </a:r>
                <a:r>
                  <a:rPr lang="en-US" altLang="zh-TW" sz="24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zh-HK" altLang="en-US" sz="2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文字方塊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4808916"/>
                <a:ext cx="5688632" cy="723788"/>
              </a:xfrm>
              <a:prstGeom prst="rect">
                <a:avLst/>
              </a:prstGeom>
              <a:blipFill>
                <a:blip r:embed="rId3"/>
                <a:stretch>
                  <a:fillRect b="-6723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4540-4915-42BE-875E-2E9F273737BC}" type="slidenum">
              <a:rPr lang="zh-HK" altLang="en-US" smtClean="0"/>
              <a:t>8</a:t>
            </a:fld>
            <a:endParaRPr lang="zh-HK" alt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908720"/>
            <a:ext cx="3960440" cy="401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標題 1"/>
          <p:cNvSpPr>
            <a:spLocks noGrp="1"/>
          </p:cNvSpPr>
          <p:nvPr>
            <p:ph type="title"/>
          </p:nvPr>
        </p:nvSpPr>
        <p:spPr>
          <a:xfrm>
            <a:off x="279313" y="260648"/>
            <a:ext cx="4624933" cy="706090"/>
          </a:xfrm>
        </p:spPr>
        <p:txBody>
          <a:bodyPr/>
          <a:lstStyle/>
          <a:p>
            <a:r>
              <a:rPr lang="en-US" altLang="zh-TW" sz="36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Corresponding angles</a:t>
            </a:r>
            <a:endParaRPr lang="zh-HK" altLang="en-US" b="1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5222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8944" y="1316322"/>
            <a:ext cx="3743325" cy="341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" name="群組 6"/>
          <p:cNvGrpSpPr/>
          <p:nvPr/>
        </p:nvGrpSpPr>
        <p:grpSpPr>
          <a:xfrm>
            <a:off x="5180369" y="1325847"/>
            <a:ext cx="3781425" cy="3448050"/>
            <a:chOff x="5170844" y="1316322"/>
            <a:chExt cx="3781425" cy="3448050"/>
          </a:xfrm>
        </p:grpSpPr>
        <p:pic>
          <p:nvPicPr>
            <p:cNvPr id="7171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70844" y="1316322"/>
              <a:ext cx="3781425" cy="3448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3" name="文字方塊 22"/>
            <p:cNvSpPr txBox="1"/>
            <p:nvPr/>
          </p:nvSpPr>
          <p:spPr>
            <a:xfrm>
              <a:off x="7183397" y="1658827"/>
              <a:ext cx="3659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HK" sz="2400" b="1" i="1" dirty="0" smtClean="0">
                  <a:solidFill>
                    <a:srgbClr val="1A1AF2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zh-HK" altLang="en-US" sz="2400" b="1" i="1" dirty="0">
                <a:solidFill>
                  <a:srgbClr val="1A1AF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8" name="文字方塊 7"/>
          <p:cNvSpPr txBox="1"/>
          <p:nvPr/>
        </p:nvSpPr>
        <p:spPr>
          <a:xfrm>
            <a:off x="467544" y="1224023"/>
            <a:ext cx="43596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angles </a:t>
            </a:r>
            <a:r>
              <a:rPr lang="en-US" altLang="zh-TW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en-US" altLang="zh-TW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zh-TW" alt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 </a:t>
            </a:r>
            <a:r>
              <a:rPr lang="en-US" altLang="zh-TW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a pair of alternate angles.</a:t>
            </a:r>
            <a:endParaRPr lang="zh-HK" alt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字方塊 10"/>
              <p:cNvSpPr txBox="1"/>
              <p:nvPr/>
            </p:nvSpPr>
            <p:spPr>
              <a:xfrm>
                <a:off x="476597" y="2450172"/>
                <a:ext cx="3312368" cy="7237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TW" sz="2400" b="1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 </a:t>
                </a:r>
                <a:r>
                  <a:rPr lang="en-US" altLang="zh-TW" sz="24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en-US" altLang="zh-TW" sz="2400" b="1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          </a:t>
                </a:r>
                <a:r>
                  <a:rPr lang="en-US" altLang="zh-TW" sz="24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altLang="zh-TW" sz="2400" b="1" i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vert. opp. </a:t>
                </a:r>
                <a14:m>
                  <m:oMath xmlns:m="http://schemas.openxmlformats.org/officeDocument/2006/math">
                    <m:r>
                      <a:rPr lang="en-US" altLang="zh-TW" sz="2800" b="1" i="1" dirty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∠</m:t>
                    </m:r>
                  </m:oMath>
                </a14:m>
                <a:r>
                  <a:rPr lang="en-US" altLang="zh-TW" sz="2400" b="1" i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s</a:t>
                </a:r>
                <a:r>
                  <a:rPr lang="en-US" altLang="zh-TW" sz="24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zh-HK" altLang="en-US" sz="2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文字方塊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597" y="2450172"/>
                <a:ext cx="3312368" cy="723788"/>
              </a:xfrm>
              <a:prstGeom prst="rect">
                <a:avLst/>
              </a:prstGeom>
              <a:blipFill>
                <a:blip r:embed="rId4"/>
                <a:stretch>
                  <a:fillRect l="-2757" r="-5882" b="-6723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字方塊 11"/>
              <p:cNvSpPr txBox="1"/>
              <p:nvPr/>
            </p:nvSpPr>
            <p:spPr>
              <a:xfrm>
                <a:off x="467544" y="3166070"/>
                <a:ext cx="4464496" cy="7237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TW" sz="2400" b="1" i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altLang="zh-TW" sz="2400" b="1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24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en-US" altLang="zh-TW" sz="2400" b="1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h          </a:t>
                </a:r>
                <a:r>
                  <a:rPr lang="en-US" altLang="zh-TW" sz="24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altLang="zh-TW" sz="2400" b="1" i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corr. </a:t>
                </a:r>
                <a14:m>
                  <m:oMath xmlns:m="http://schemas.openxmlformats.org/officeDocument/2006/math">
                    <m:r>
                      <a:rPr lang="en-US" altLang="zh-TW" sz="2800" b="1" i="1" dirty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∠</m:t>
                    </m:r>
                  </m:oMath>
                </a14:m>
                <a:r>
                  <a:rPr lang="en-US" altLang="zh-TW" sz="2400" b="1" i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s, AB//CD</a:t>
                </a:r>
                <a:r>
                  <a:rPr lang="en-US" altLang="zh-TW" sz="24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zh-HK" altLang="en-US" sz="2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文字方塊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3166070"/>
                <a:ext cx="4464496" cy="723788"/>
              </a:xfrm>
              <a:prstGeom prst="rect">
                <a:avLst/>
              </a:prstGeom>
              <a:blipFill>
                <a:blip r:embed="rId5"/>
                <a:stretch>
                  <a:fillRect l="-2186" b="-6723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字方塊 12"/>
              <p:cNvSpPr txBox="1"/>
              <p:nvPr/>
            </p:nvSpPr>
            <p:spPr>
              <a:xfrm>
                <a:off x="216684" y="3881968"/>
                <a:ext cx="1440160" cy="7237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altLang="zh-TW" sz="2800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∴</m:t>
                    </m:r>
                  </m:oMath>
                </a14:m>
                <a:r>
                  <a:rPr lang="en-US" altLang="zh-TW" sz="2400" b="1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 </a:t>
                </a:r>
                <a:r>
                  <a:rPr lang="en-US" altLang="zh-TW" sz="24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en-US" altLang="zh-TW" sz="2400" b="1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h</a:t>
                </a:r>
                <a:endParaRPr lang="zh-HK" altLang="en-US" sz="2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文字方塊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684" y="3881968"/>
                <a:ext cx="1440160" cy="723788"/>
              </a:xfrm>
              <a:prstGeom prst="rect">
                <a:avLst/>
              </a:prstGeom>
              <a:blipFill>
                <a:blip r:embed="rId6"/>
                <a:stretch>
                  <a:fillRect b="-6723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4540-4915-42BE-875E-2E9F273737BC}" type="slidenum">
              <a:rPr lang="zh-HK" altLang="en-US" smtClean="0"/>
              <a:t>9</a:t>
            </a:fld>
            <a:endParaRPr lang="zh-HK" altLang="en-US"/>
          </a:p>
        </p:txBody>
      </p:sp>
      <p:grpSp>
        <p:nvGrpSpPr>
          <p:cNvPr id="6" name="群組 5"/>
          <p:cNvGrpSpPr/>
          <p:nvPr/>
        </p:nvGrpSpPr>
        <p:grpSpPr>
          <a:xfrm>
            <a:off x="6475543" y="2357212"/>
            <a:ext cx="1576105" cy="1255267"/>
            <a:chOff x="2813432" y="3550159"/>
            <a:chExt cx="1576105" cy="1255267"/>
          </a:xfrm>
        </p:grpSpPr>
        <p:sp>
          <p:nvSpPr>
            <p:cNvPr id="20" name="文字方塊 19"/>
            <p:cNvSpPr txBox="1"/>
            <p:nvPr/>
          </p:nvSpPr>
          <p:spPr>
            <a:xfrm>
              <a:off x="4023575" y="3550159"/>
              <a:ext cx="3659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HK" sz="2400" b="1" i="1" dirty="0" smtClean="0">
                  <a:solidFill>
                    <a:srgbClr val="1A1AF2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zh-HK" altLang="en-US" sz="2400" b="1" i="1" dirty="0">
                <a:solidFill>
                  <a:srgbClr val="1A1AF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文字方塊 20"/>
            <p:cNvSpPr txBox="1"/>
            <p:nvPr/>
          </p:nvSpPr>
          <p:spPr>
            <a:xfrm>
              <a:off x="2813432" y="4343761"/>
              <a:ext cx="3659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HK" sz="2400" b="1" i="1" dirty="0" smtClean="0">
                  <a:solidFill>
                    <a:srgbClr val="1A1AF2"/>
                  </a:solidFill>
                  <a:latin typeface="Times New Roman" pitchFamily="18" charset="0"/>
                  <a:cs typeface="Times New Roman" pitchFamily="18" charset="0"/>
                </a:rPr>
                <a:t>h</a:t>
              </a:r>
              <a:endParaRPr lang="zh-HK" altLang="en-US" sz="2400" b="1" i="1" dirty="0">
                <a:solidFill>
                  <a:srgbClr val="1A1AF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" name="圓形圖 2"/>
          <p:cNvSpPr/>
          <p:nvPr/>
        </p:nvSpPr>
        <p:spPr>
          <a:xfrm rot="2721814">
            <a:off x="7378855" y="2056272"/>
            <a:ext cx="473059" cy="447045"/>
          </a:xfrm>
          <a:prstGeom prst="pie">
            <a:avLst>
              <a:gd name="adj1" fmla="val 7984947"/>
              <a:gd name="adj2" fmla="val 15108930"/>
            </a:avLst>
          </a:prstGeom>
          <a:solidFill>
            <a:srgbClr val="00B050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>
              <a:solidFill>
                <a:schemeClr val="tx1"/>
              </a:solidFill>
            </a:endParaRPr>
          </a:p>
        </p:txBody>
      </p:sp>
      <p:sp>
        <p:nvSpPr>
          <p:cNvPr id="16" name="圓形圖 15"/>
          <p:cNvSpPr/>
          <p:nvPr/>
        </p:nvSpPr>
        <p:spPr>
          <a:xfrm rot="13526073">
            <a:off x="7379854" y="2073750"/>
            <a:ext cx="473059" cy="447045"/>
          </a:xfrm>
          <a:prstGeom prst="pie">
            <a:avLst>
              <a:gd name="adj1" fmla="val 7984947"/>
              <a:gd name="adj2" fmla="val 15108930"/>
            </a:avLst>
          </a:prstGeom>
          <a:solidFill>
            <a:srgbClr val="00B050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>
              <a:solidFill>
                <a:schemeClr val="tx1"/>
              </a:solidFill>
            </a:endParaRPr>
          </a:p>
        </p:txBody>
      </p:sp>
      <p:sp>
        <p:nvSpPr>
          <p:cNvPr id="17" name="圓形圖 16"/>
          <p:cNvSpPr/>
          <p:nvPr/>
        </p:nvSpPr>
        <p:spPr>
          <a:xfrm rot="2721814">
            <a:off x="6630980" y="3539546"/>
            <a:ext cx="473059" cy="447045"/>
          </a:xfrm>
          <a:prstGeom prst="pie">
            <a:avLst>
              <a:gd name="adj1" fmla="val 7984947"/>
              <a:gd name="adj2" fmla="val 15108930"/>
            </a:avLst>
          </a:prstGeom>
          <a:solidFill>
            <a:srgbClr val="00B050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>
              <a:solidFill>
                <a:schemeClr val="tx1"/>
              </a:solidFill>
            </a:endParaRPr>
          </a:p>
        </p:txBody>
      </p:sp>
      <p:sp>
        <p:nvSpPr>
          <p:cNvPr id="22" name="標題 1"/>
          <p:cNvSpPr>
            <a:spLocks noGrp="1"/>
          </p:cNvSpPr>
          <p:nvPr>
            <p:ph type="title"/>
          </p:nvPr>
        </p:nvSpPr>
        <p:spPr>
          <a:xfrm>
            <a:off x="279313" y="260648"/>
            <a:ext cx="3500599" cy="706090"/>
          </a:xfrm>
        </p:spPr>
        <p:txBody>
          <a:bodyPr/>
          <a:lstStyle/>
          <a:p>
            <a:r>
              <a:rPr lang="en-US" altLang="zh-TW" sz="36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Alternate angles</a:t>
            </a:r>
            <a:endParaRPr lang="zh-HK" altLang="en-US" b="1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3896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1"/>
                            </p:stCondLst>
                            <p:childTnLst>
                              <p:par>
                                <p:cTn id="2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3" grpId="2" animBg="1"/>
      <p:bldP spid="3" grpId="3" animBg="1"/>
      <p:bldP spid="16" grpId="0" animBg="1"/>
      <p:bldP spid="16" grpId="1" animBg="1"/>
      <p:bldP spid="16" grpId="2" animBg="1"/>
      <p:bldP spid="16" grpId="3" animBg="1"/>
      <p:bldP spid="17" grpId="0" animBg="1"/>
      <p:bldP spid="17" grpId="1" animBg="1"/>
      <p:bldP spid="17" grpId="2" animBg="1"/>
      <p:bldP spid="17" grpId="3" animBg="1"/>
    </p:bldLst>
  </p:timing>
</p:sld>
</file>

<file path=ppt/theme/theme1.xml><?xml version="1.0" encoding="utf-8"?>
<a:theme xmlns:a="http://schemas.openxmlformats.org/drawingml/2006/main" name="Office 佈景主題">
  <a:themeElements>
    <a:clrScheme name="自訂 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FFFFF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1370</TotalTime>
  <Words>1000</Words>
  <Application>Microsoft Office PowerPoint</Application>
  <PresentationFormat>如螢幕大小 (4:3)</PresentationFormat>
  <Paragraphs>175</Paragraphs>
  <Slides>23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23</vt:i4>
      </vt:variant>
    </vt:vector>
  </HeadingPairs>
  <TitlesOfParts>
    <vt:vector size="31" baseType="lpstr">
      <vt:lpstr>細明體</vt:lpstr>
      <vt:lpstr>新細明體</vt:lpstr>
      <vt:lpstr>Arial</vt:lpstr>
      <vt:lpstr>Calibri</vt:lpstr>
      <vt:lpstr>Cambria Math</vt:lpstr>
      <vt:lpstr>Miriam</vt:lpstr>
      <vt:lpstr>Times New Roman</vt:lpstr>
      <vt:lpstr>Office 佈景主題</vt:lpstr>
      <vt:lpstr>Properties of angles related with parallel lines</vt:lpstr>
      <vt:lpstr>Angles formed by parallel lines and their transversal</vt:lpstr>
      <vt:lpstr>Corresponding angles</vt:lpstr>
      <vt:lpstr>Corresponding angles</vt:lpstr>
      <vt:lpstr>Corresponding angles</vt:lpstr>
      <vt:lpstr>Corresponding angles</vt:lpstr>
      <vt:lpstr>Corresponding angles</vt:lpstr>
      <vt:lpstr>Corresponding angles</vt:lpstr>
      <vt:lpstr>Alternate angles</vt:lpstr>
      <vt:lpstr>Alternate angles</vt:lpstr>
      <vt:lpstr>Alternate angles</vt:lpstr>
      <vt:lpstr>Alternate angles</vt:lpstr>
      <vt:lpstr>Interior angles on the same side of the transversal</vt:lpstr>
      <vt:lpstr>Interior angles on the same side of the transversal</vt:lpstr>
      <vt:lpstr>Interior angles on the same side of the transversal</vt:lpstr>
      <vt:lpstr>Interior angles on the same side of the transversal</vt:lpstr>
      <vt:lpstr>Exercise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與平行線相關的角的性質</dc:title>
  <dc:creator>CHUNG, Yuen-ying Christina</dc:creator>
  <cp:lastModifiedBy>CHUNG, Yuen-ying Christina</cp:lastModifiedBy>
  <cp:revision>83</cp:revision>
  <cp:lastPrinted>2017-12-11T03:38:43Z</cp:lastPrinted>
  <dcterms:created xsi:type="dcterms:W3CDTF">2017-07-11T03:14:32Z</dcterms:created>
  <dcterms:modified xsi:type="dcterms:W3CDTF">2019-01-22T06:49:52Z</dcterms:modified>
</cp:coreProperties>
</file>