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1" r:id="rId4"/>
    <p:sldId id="260" r:id="rId5"/>
    <p:sldId id="262" r:id="rId6"/>
    <p:sldId id="258" r:id="rId7"/>
    <p:sldId id="259" r:id="rId8"/>
    <p:sldId id="266" r:id="rId9"/>
    <p:sldId id="265" r:id="rId10"/>
    <p:sldId id="264" r:id="rId11"/>
    <p:sldId id="263" r:id="rId12"/>
    <p:sldId id="267" r:id="rId13"/>
    <p:sldId id="269" r:id="rId14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CC"/>
    <a:srgbClr val="69D8FF"/>
    <a:srgbClr val="43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6AFCC2-6201-4681-BF46-0C0E47B2CA7A}" type="datetimeFigureOut">
              <a:rPr lang="zh-HK" altLang="en-US" smtClean="0"/>
              <a:t>19/9/2017</a:t>
            </a:fld>
            <a:endParaRPr lang="zh-HK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HK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3601BE8-E8FF-41A3-82D0-1F6A8566E8C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5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5.jpeg"/><Relationship Id="rId7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7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15616" y="2420888"/>
            <a:ext cx="6787088" cy="837620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認識香港的紙幣</a:t>
            </a:r>
            <a:endParaRPr lang="zh-HK" altLang="en-US" dirty="0">
              <a:latin typeface="+mj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816" y="3645024"/>
            <a:ext cx="3275409" cy="26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187624" y="5733256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800" dirty="0"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KS1-M1-1</a:t>
            </a:r>
            <a:endParaRPr lang="zh-HK" altLang="en-US" sz="2800" dirty="0">
              <a:latin typeface="Arial Unicode MS" pitchFamily="34" charset="-120"/>
              <a:ea typeface="Arial Unicode MS" pitchFamily="34" charset="-120"/>
              <a:cs typeface="Arial Unicode MS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84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500</a:t>
            </a:r>
            <a:r>
              <a:rPr lang="zh-TW" altLang="en-US" dirty="0"/>
              <a:t>元紙幣</a:t>
            </a: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504" y="1619316"/>
            <a:ext cx="8964488" cy="3532335"/>
            <a:chOff x="107504" y="1619316"/>
            <a:chExt cx="8964488" cy="3532335"/>
          </a:xfrm>
        </p:grpSpPr>
        <p:pic>
          <p:nvPicPr>
            <p:cNvPr id="4" name="Picture 11" descr="\\server-pc1\STAR Project Team\STAR_Maths\02 Tasks development\WLTS_1617\Artwork\note and coin\hsbc_50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34615"/>
              <a:ext cx="2664296" cy="132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" name="Picture 2" descr="\\server-pc1\STAR Project Team\STAR_Maths\02 Tasks development\WLTS_1617\Artwork\note and coin\hsbc_500_ba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061643"/>
              <a:ext cx="2664296" cy="132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\\server-pc1\STAR Project Team\STAR_Maths\02 Tasks development\WLTS_1617\Artwork\note and coin\scb_5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25" y="1628800"/>
              <a:ext cx="2664296" cy="132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\\server-pc1\STAR Project Team\STAR_Maths\02 Tasks development\WLTS_1617\Artwork\note and coin\scb_500_ba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4525" y="3061643"/>
              <a:ext cx="2664296" cy="13226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8387917" y="2015708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正面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387916" y="3440343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背面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64287" y="4647595"/>
              <a:ext cx="1584176" cy="5040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滙豐銀行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390246" y="4647595"/>
              <a:ext cx="1584176" cy="5040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渣打銀行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120172" y="4647595"/>
              <a:ext cx="1584176" cy="50405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中銀香港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\\server-pc1\STAR Project Team\STAR_Maths\02 Tasks development\WLTS_1617\Artwork\note and coin\Bank of China\BOC_500_fro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619316"/>
              <a:ext cx="2690164" cy="1337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9" name="Picture 3" descr="\\server-pc1\STAR Project Team\STAR_Maths\02 Tasks development\WLTS_1617\Artwork\note and coin\Bank of China\BOC_500_ba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0099" y="3061643"/>
              <a:ext cx="2690164" cy="1348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6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1000</a:t>
            </a:r>
            <a:r>
              <a:rPr lang="zh-TW" altLang="en-US" dirty="0"/>
              <a:t>元紙幣</a:t>
            </a: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07504" y="1628800"/>
            <a:ext cx="8992208" cy="3606139"/>
            <a:chOff x="107504" y="1628800"/>
            <a:chExt cx="8992208" cy="3606139"/>
          </a:xfrm>
        </p:grpSpPr>
        <p:pic>
          <p:nvPicPr>
            <p:cNvPr id="4100" name="Picture 4" descr="\\server-pc1\STAR Project Team\STAR_Maths\02 Tasks development\WLTS_1617\Artwork\note and coin\scb_1000_back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55" y="3141628"/>
              <a:ext cx="2704328" cy="134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\\server-pc1\STAR Project Team\STAR_Maths\02 Tasks development\WLTS_1617\Artwork\note and coin\scb_100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55" y="1632181"/>
              <a:ext cx="2704328" cy="1342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3" name="Picture 7" descr="\\server-pc1\STAR Project Team\STAR_Maths\02 Tasks development\WLTS_1617\Artwork\note and coin\hsbc_1000_back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33" y="3141628"/>
              <a:ext cx="2738002" cy="13531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\\server-pc1\STAR Project Team\STAR_Maths\02 Tasks development\WLTS_1617\Artwork\note and coin\hsbc_10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28800"/>
              <a:ext cx="2738002" cy="1343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8415637" y="2120192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正面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415637" y="3633558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背面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94546" y="4717076"/>
              <a:ext cx="1584176" cy="50405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滙豐銀行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72438" y="4717076"/>
              <a:ext cx="1584176" cy="50405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渣打銀行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382329" y="4730883"/>
              <a:ext cx="1584176" cy="504056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中銀香港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5122" name="Picture 2" descr="\\server-pc1\STAR Project Team\STAR_Maths\02 Tasks development\WLTS_1617\Artwork\note and coin\Bank of China\BOC_1000_fro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43" y="1632181"/>
              <a:ext cx="2714894" cy="135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\\server-pc1\STAR Project Team\STAR_Maths\02 Tasks development\WLTS_1617\Artwork\note and coin\Bank of China\BOC_1000_ba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43" y="3141935"/>
              <a:ext cx="2718051" cy="1361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00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1907704" y="1337353"/>
            <a:ext cx="5230457" cy="723495"/>
          </a:xfrm>
          <a:prstGeom prst="wedgeRoundRectCallout">
            <a:avLst>
              <a:gd name="adj1" fmla="val 61810"/>
              <a:gd name="adj2" fmla="val 43245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現時流通的紙幣共有多少種呢？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紙幣的種類</a:t>
            </a:r>
            <a:endParaRPr lang="zh-HK" altLang="en-US" dirty="0"/>
          </a:p>
        </p:txBody>
      </p:sp>
      <p:pic>
        <p:nvPicPr>
          <p:cNvPr id="4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8032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4427984" y="5740699"/>
            <a:ext cx="3001780" cy="655517"/>
          </a:xfrm>
          <a:prstGeom prst="wedgeRoundRectCallout">
            <a:avLst>
              <a:gd name="adj1" fmla="val 62571"/>
              <a:gd name="adj2" fmla="val -56260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共有</a:t>
            </a:r>
            <a:r>
              <a:rPr lang="zh-TW" altLang="en-US" sz="2800" b="1" dirty="0">
                <a:solidFill>
                  <a:srgbClr val="FF0000"/>
                </a:solidFill>
              </a:rPr>
              <a:t>六種</a:t>
            </a:r>
            <a:r>
              <a:rPr lang="zh-TW" altLang="en-US" sz="2800" b="1" dirty="0">
                <a:solidFill>
                  <a:schemeClr val="tx1"/>
                </a:solidFill>
              </a:rPr>
              <a:t>紙幣喔！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4992449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\\server-pc1\STAR Project Team\STAR_Maths\02 Tasks development\WLTS_1617\Artwork\note and coin\hsbc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5" y="3972939"/>
            <a:ext cx="1788266" cy="8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\\server-pc1\STAR Project Team\STAR_Maths\02 Tasks development\WLTS_1617\Artwork\note and coin\hsbc_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90474"/>
            <a:ext cx="1811525" cy="9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\\server-pc1\STAR Project Team\STAR_Maths\02 Tasks development\WLTS_1617\Artwork\note and coin\hsbc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49249"/>
            <a:ext cx="1931932" cy="9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\\server-pc1\STAR Project Team\STAR_Maths\02 Tasks development\WLTS_1617\Artwork\note and coin\hsbc_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97832"/>
            <a:ext cx="1890219" cy="9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\\server-pc1\STAR Project Team\STAR_Maths\02 Tasks development\WLTS_1617\Artwork\note and coin\hsbc_1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64482"/>
            <a:ext cx="1994096" cy="9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94115"/>
            <a:ext cx="1846139" cy="9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0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uild="allAtOnce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3851920" y="1333586"/>
            <a:ext cx="3743810" cy="1155543"/>
          </a:xfrm>
          <a:prstGeom prst="wedgeRoundRectCallout">
            <a:avLst>
              <a:gd name="adj1" fmla="val 54599"/>
              <a:gd name="adj2" fmla="val 3302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試把</a:t>
            </a:r>
            <a:r>
              <a:rPr lang="zh-TW" altLang="en-US" sz="2800" b="1" dirty="0">
                <a:solidFill>
                  <a:srgbClr val="FF0000"/>
                </a:solidFill>
              </a:rPr>
              <a:t>六種</a:t>
            </a:r>
            <a:r>
              <a:rPr lang="zh-TW" altLang="en-US" sz="2800" b="1" dirty="0">
                <a:solidFill>
                  <a:schemeClr val="tx1"/>
                </a:solidFill>
              </a:rPr>
              <a:t>紙幣依幣值</a:t>
            </a:r>
            <a:r>
              <a:rPr lang="zh-TW" altLang="en-US" sz="2800" b="1" dirty="0">
                <a:solidFill>
                  <a:srgbClr val="FF0000"/>
                </a:solidFill>
              </a:rPr>
              <a:t>由小至大</a:t>
            </a:r>
            <a:r>
              <a:rPr lang="zh-TW" altLang="en-US" sz="2800" b="1" dirty="0">
                <a:solidFill>
                  <a:schemeClr val="tx1"/>
                </a:solidFill>
              </a:rPr>
              <a:t>排列！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紙幣的幣值</a:t>
            </a:r>
            <a:endParaRPr lang="zh-HK" altLang="en-US" dirty="0"/>
          </a:p>
        </p:txBody>
      </p:sp>
      <p:pic>
        <p:nvPicPr>
          <p:cNvPr id="4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8032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server-pc1\STAR Project Team\STAR_Maths\02 Tasks development\WLTS_1617\Artwork\note and coin\hsbc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739" y="4049762"/>
            <a:ext cx="1788266" cy="88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\\server-pc1\STAR Project Team\STAR_Maths\02 Tasks development\WLTS_1617\Artwork\note and coin\hsbc_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15" y="2989570"/>
            <a:ext cx="1811525" cy="9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\\server-pc1\STAR Project Team\STAR_Maths\02 Tasks development\WLTS_1617\Artwork\note and coin\hsbc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53" y="5197278"/>
            <a:ext cx="1931932" cy="9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\\server-pc1\STAR Project Team\STAR_Maths\02 Tasks development\WLTS_1617\Artwork\note and coin\hsbc_1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169" y="4122953"/>
            <a:ext cx="1890219" cy="93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\\server-pc1\STAR Project Team\STAR_Maths\02 Tasks development\WLTS_1617\Artwork\note and coin\hsbc_1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055" y="3001608"/>
            <a:ext cx="1994096" cy="9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2267744" y="1221851"/>
            <a:ext cx="1584176" cy="5549134"/>
            <a:chOff x="2267744" y="1221851"/>
            <a:chExt cx="1584176" cy="5549134"/>
          </a:xfrm>
        </p:grpSpPr>
        <p:cxnSp>
          <p:nvCxnSpPr>
            <p:cNvPr id="5" name="直線單箭頭接點 4"/>
            <p:cNvCxnSpPr/>
            <p:nvPr/>
          </p:nvCxnSpPr>
          <p:spPr>
            <a:xfrm>
              <a:off x="2267744" y="1253979"/>
              <a:ext cx="0" cy="544499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字方塊 5"/>
            <p:cNvSpPr txBox="1"/>
            <p:nvPr/>
          </p:nvSpPr>
          <p:spPr>
            <a:xfrm>
              <a:off x="2339752" y="1221851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0000"/>
                  </a:solidFill>
                </a:rPr>
                <a:t>幣值最小</a:t>
              </a:r>
              <a:endParaRPr lang="zh-HK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2339752" y="6309320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0000"/>
                  </a:solidFill>
                </a:rPr>
                <a:t>幣值最大</a:t>
              </a:r>
              <a:endParaRPr lang="zh-HK" altLang="en-US" sz="2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28" y="5224536"/>
            <a:ext cx="1749643" cy="86876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778326" y="60932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/>
              <a:t>~</a:t>
            </a:r>
            <a:r>
              <a:rPr lang="zh-TW" altLang="en-US" sz="3600" dirty="0" smtClean="0"/>
              <a:t>完</a:t>
            </a:r>
            <a:r>
              <a:rPr lang="en-US" altLang="zh-TW" sz="3600" dirty="0" smtClean="0"/>
              <a:t>~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6945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08582E-6 L -0.5257 -0.595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85" y="-29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7666E-6 L -0.76094 -0.294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56" y="-147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01874E-6 L -0.76042 -0.0069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1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0856E-6 L -0.53819 -0.036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10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26E-7 L -0.7559 -0.0525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95" y="-26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45663E-6 L -0.5415 0.4129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20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98080" cy="1143000"/>
          </a:xfrm>
        </p:spPr>
        <p:txBody>
          <a:bodyPr/>
          <a:lstStyle/>
          <a:p>
            <a:r>
              <a:rPr lang="zh-TW" altLang="en-US" dirty="0"/>
              <a:t>紙幣的來源</a:t>
            </a:r>
            <a:endParaRPr lang="zh-HK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0078"/>
            <a:ext cx="2016224" cy="190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151620" y="522920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solidFill>
                  <a:srgbClr val="FF0000"/>
                </a:solidFill>
                <a:latin typeface="Arial Unicode MS" pitchFamily="34" charset="-120"/>
                <a:ea typeface="Arial Unicode MS" pitchFamily="34" charset="-120"/>
                <a:cs typeface="Arial Unicode MS" pitchFamily="34" charset="-120"/>
              </a:rPr>
              <a:t>*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只有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紙幣由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香港特區政府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發行。</a:t>
            </a:r>
            <a:endParaRPr lang="zh-HK" altLang="en-US" sz="40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223628" y="2492896"/>
            <a:ext cx="7416824" cy="2952328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     香港的紙幣主要由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間銀行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發行，分別為：香港上海滙豐銀行有限公司、渣打銀行</a:t>
            </a:r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香港</a:t>
            </a:r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有限公司和中國銀行</a:t>
            </a:r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香港</a:t>
            </a:r>
            <a:r>
              <a:rPr lang="en-US" altLang="zh-TW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solidFill>
                  <a:srgbClr val="00B0F0"/>
                </a:solidFill>
                <a:latin typeface="標楷體" pitchFamily="65" charset="-120"/>
                <a:ea typeface="標楷體" pitchFamily="65" charset="-120"/>
              </a:rPr>
              <a:t>有限公司。</a:t>
            </a:r>
            <a:endParaRPr lang="en-US" altLang="zh-TW" sz="3200" dirty="0">
              <a:solidFill>
                <a:srgbClr val="00B0F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2771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分辨紙幣</a:t>
            </a:r>
            <a:endParaRPr lang="zh-HK" altLang="en-US" dirty="0"/>
          </a:p>
        </p:txBody>
      </p:sp>
      <p:pic>
        <p:nvPicPr>
          <p:cNvPr id="4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2927445" y="2816931"/>
            <a:ext cx="5878529" cy="1907825"/>
          </a:xfrm>
          <a:prstGeom prst="wedgeRoundRectCallout">
            <a:avLst>
              <a:gd name="adj1" fmla="val -58313"/>
              <a:gd name="adj2" fmla="val 2954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香港的紙幣中</a:t>
            </a:r>
            <a:r>
              <a:rPr lang="zh-TW" altLang="en-US" sz="2800" b="1" dirty="0">
                <a:solidFill>
                  <a:srgbClr val="FF0000"/>
                </a:solidFill>
              </a:rPr>
              <a:t>幣值最小</a:t>
            </a:r>
            <a:r>
              <a:rPr lang="zh-TW" altLang="en-US" sz="2800" b="1" dirty="0">
                <a:solidFill>
                  <a:schemeClr val="tx1"/>
                </a:solidFill>
              </a:rPr>
              <a:t>的是</a:t>
            </a:r>
            <a:r>
              <a:rPr lang="en-US" altLang="zh-TW" sz="2800" b="1" dirty="0">
                <a:solidFill>
                  <a:srgbClr val="FF0000"/>
                </a:solidFill>
              </a:rPr>
              <a:t>10</a:t>
            </a:r>
            <a:r>
              <a:rPr lang="zh-TW" altLang="en-US" sz="2800" b="1" dirty="0">
                <a:solidFill>
                  <a:srgbClr val="FF0000"/>
                </a:solidFill>
              </a:rPr>
              <a:t>元</a:t>
            </a:r>
            <a:r>
              <a:rPr lang="zh-TW" altLang="en-US" sz="2800" b="1" dirty="0">
                <a:solidFill>
                  <a:schemeClr val="tx1"/>
                </a:solidFill>
              </a:rPr>
              <a:t>，而</a:t>
            </a:r>
            <a:r>
              <a:rPr lang="zh-TW" altLang="en-US" sz="2800" b="1" dirty="0">
                <a:solidFill>
                  <a:srgbClr val="FF0000"/>
                </a:solidFill>
              </a:rPr>
              <a:t>幣值最大</a:t>
            </a:r>
            <a:r>
              <a:rPr lang="zh-TW" altLang="en-US" sz="2800" b="1" dirty="0">
                <a:solidFill>
                  <a:schemeClr val="tx1"/>
                </a:solidFill>
              </a:rPr>
              <a:t>的是</a:t>
            </a:r>
            <a:r>
              <a:rPr lang="en-US" altLang="zh-TW" sz="2800" b="1" dirty="0">
                <a:solidFill>
                  <a:srgbClr val="FF0000"/>
                </a:solidFill>
              </a:rPr>
              <a:t>1000</a:t>
            </a:r>
            <a:r>
              <a:rPr lang="zh-TW" altLang="en-US" sz="2800" b="1" dirty="0">
                <a:solidFill>
                  <a:srgbClr val="FF0000"/>
                </a:solidFill>
              </a:rPr>
              <a:t>元</a:t>
            </a:r>
            <a:r>
              <a:rPr lang="zh-TW" altLang="en-US" sz="2800" b="1" dirty="0">
                <a:solidFill>
                  <a:schemeClr val="tx1"/>
                </a:solidFill>
              </a:rPr>
              <a:t>，要分辨紙幣，其實很簡單！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86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1259632" y="1337353"/>
            <a:ext cx="5878529" cy="1311033"/>
          </a:xfrm>
          <a:prstGeom prst="wedgeRoundRectCallout">
            <a:avLst>
              <a:gd name="adj1" fmla="val 61387"/>
              <a:gd name="adj2" fmla="val 2194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通常在每張紙幣的左上角都印有其幣值，只要細心查看就會知道了！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分辨紙幣</a:t>
            </a:r>
            <a:endParaRPr lang="zh-HK" altLang="en-US" dirty="0"/>
          </a:p>
        </p:txBody>
      </p:sp>
      <p:pic>
        <p:nvPicPr>
          <p:cNvPr id="4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248032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server-pc1\STAR Project Team\STAR_Maths\02 Tasks development\WLTS_1617\Artwork\note and coin\hsbc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996952"/>
            <a:ext cx="3456384" cy="1710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橢圓 9"/>
          <p:cNvSpPr/>
          <p:nvPr/>
        </p:nvSpPr>
        <p:spPr>
          <a:xfrm>
            <a:off x="2642605" y="2996952"/>
            <a:ext cx="864096" cy="4680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rgbClr val="FF0000"/>
              </a:solidFill>
            </a:endParaRPr>
          </a:p>
        </p:txBody>
      </p:sp>
      <p:sp>
        <p:nvSpPr>
          <p:cNvPr id="16" name="圓角矩形圖說文字 15"/>
          <p:cNvSpPr/>
          <p:nvPr/>
        </p:nvSpPr>
        <p:spPr>
          <a:xfrm>
            <a:off x="1178131" y="5085184"/>
            <a:ext cx="5878529" cy="1311033"/>
          </a:xfrm>
          <a:prstGeom prst="wedgeRoundRectCallout">
            <a:avLst>
              <a:gd name="adj1" fmla="val 62423"/>
              <a:gd name="adj2" fmla="val 3523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以上圖為例，這張紙幣的幣值就是</a:t>
            </a:r>
            <a:r>
              <a:rPr lang="en-US" altLang="zh-TW" sz="2800" b="1" dirty="0">
                <a:solidFill>
                  <a:schemeClr val="tx1"/>
                </a:solidFill>
              </a:rPr>
              <a:t>20</a:t>
            </a:r>
            <a:r>
              <a:rPr lang="zh-TW" altLang="en-US" sz="2800" b="1" dirty="0">
                <a:solidFill>
                  <a:schemeClr val="tx1"/>
                </a:solidFill>
              </a:rPr>
              <a:t>元了！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7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9" y="4992449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build="allAtOnce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分辨紙幣</a:t>
            </a:r>
            <a:endParaRPr lang="zh-HK" altLang="en-US" dirty="0"/>
          </a:p>
        </p:txBody>
      </p:sp>
      <p:pic>
        <p:nvPicPr>
          <p:cNvPr id="4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068960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圓角矩形圖說文字 5"/>
          <p:cNvSpPr/>
          <p:nvPr/>
        </p:nvSpPr>
        <p:spPr>
          <a:xfrm>
            <a:off x="2927445" y="2780928"/>
            <a:ext cx="5878529" cy="2159853"/>
          </a:xfrm>
          <a:prstGeom prst="wedgeRoundRectCallout">
            <a:avLst>
              <a:gd name="adj1" fmla="val -58313"/>
              <a:gd name="adj2" fmla="val 2954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rgbClr val="FF0000"/>
                </a:solidFill>
              </a:rPr>
              <a:t>不同幣值的紙幣</a:t>
            </a:r>
            <a:r>
              <a:rPr lang="zh-TW" altLang="en-US" sz="2800" b="1" dirty="0">
                <a:solidFill>
                  <a:schemeClr val="tx1"/>
                </a:solidFill>
              </a:rPr>
              <a:t>會以</a:t>
            </a:r>
            <a:r>
              <a:rPr lang="zh-TW" altLang="en-US" sz="2800" b="1" dirty="0">
                <a:solidFill>
                  <a:srgbClr val="FF0000"/>
                </a:solidFill>
              </a:rPr>
              <a:t>不同的顏色</a:t>
            </a:r>
            <a:r>
              <a:rPr lang="zh-TW" altLang="en-US" sz="2800" b="1" dirty="0">
                <a:solidFill>
                  <a:schemeClr val="tx1"/>
                </a:solidFill>
              </a:rPr>
              <a:t>印製，讓人們容易辨認，而不同銀行發行的紙幣也有其特色。現在就讓我們看看不同紙幣的外貌吧！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</a:t>
            </a:r>
            <a:r>
              <a:rPr lang="zh-TW" altLang="en-US" dirty="0"/>
              <a:t>元紙幣</a:t>
            </a:r>
            <a:endParaRPr lang="zh-HK" altLang="en-US" dirty="0"/>
          </a:p>
        </p:txBody>
      </p:sp>
      <p:pic>
        <p:nvPicPr>
          <p:cNvPr id="2052" name="Picture 4" descr="\\server-pc1\STAR Project Team\STAR_Maths\02 Tasks development\WLTS_1617\Artwork\note and coin\10dollars(paperback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2372244" cy="11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5301208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圓角矩形圖說文字 2"/>
          <p:cNvSpPr/>
          <p:nvPr/>
        </p:nvSpPr>
        <p:spPr>
          <a:xfrm>
            <a:off x="1043609" y="5157192"/>
            <a:ext cx="5964438" cy="1440160"/>
          </a:xfrm>
          <a:prstGeom prst="wedgeRoundRectCallout">
            <a:avLst>
              <a:gd name="adj1" fmla="val 62423"/>
              <a:gd name="adj2" fmla="val 3523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這款</a:t>
            </a:r>
            <a:r>
              <a:rPr lang="en-US" altLang="zh-HK" sz="2800" b="1" dirty="0">
                <a:solidFill>
                  <a:schemeClr val="tx1"/>
                </a:solidFill>
              </a:rPr>
              <a:t>10</a:t>
            </a:r>
            <a:r>
              <a:rPr lang="zh-TW" altLang="en-US" sz="2800" b="1" dirty="0">
                <a:solidFill>
                  <a:schemeClr val="tx1"/>
                </a:solidFill>
              </a:rPr>
              <a:t>元紙幣是從</a:t>
            </a:r>
            <a:r>
              <a:rPr lang="en-US" altLang="zh-TW" sz="2800" b="1" dirty="0">
                <a:solidFill>
                  <a:schemeClr val="tx1"/>
                </a:solidFill>
              </a:rPr>
              <a:t>2002</a:t>
            </a:r>
            <a:r>
              <a:rPr lang="zh-TW" altLang="en-US" sz="2800" b="1" dirty="0">
                <a:solidFill>
                  <a:schemeClr val="tx1"/>
                </a:solidFill>
              </a:rPr>
              <a:t>年開始流通，是</a:t>
            </a:r>
            <a:r>
              <a:rPr lang="en-US" altLang="zh-TW" sz="2800" b="1" dirty="0">
                <a:solidFill>
                  <a:schemeClr val="tx1"/>
                </a:solidFill>
              </a:rPr>
              <a:t>10</a:t>
            </a:r>
            <a:r>
              <a:rPr lang="zh-TW" altLang="en-US" sz="2800" b="1" dirty="0">
                <a:solidFill>
                  <a:schemeClr val="tx1"/>
                </a:solidFill>
              </a:rPr>
              <a:t>元硬幣以外的另一個選擇。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763688" y="1628800"/>
            <a:ext cx="6258893" cy="3211761"/>
            <a:chOff x="1763688" y="1628800"/>
            <a:chExt cx="6258893" cy="3211761"/>
          </a:xfrm>
        </p:grpSpPr>
        <p:pic>
          <p:nvPicPr>
            <p:cNvPr id="2053" name="Picture 5" descr="\\server-pc1\STAR Project Team\STAR_Maths\02 Tasks development\WLTS_1617\Artwork\note and coin\10dollars(plastic)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954" y="1628800"/>
              <a:ext cx="2376264" cy="117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\\server-pc1\STAR Project Team\STAR_Maths\02 Tasks development\WLTS_1617\Artwork\note and coin\10dollars(plasticback)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953" y="3136544"/>
              <a:ext cx="2381093" cy="1190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2195736" y="4471229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>
                  <a:latin typeface="+mj-ea"/>
                  <a:ea typeface="+mj-ea"/>
                </a:rPr>
                <a:t>10</a:t>
              </a:r>
              <a:r>
                <a:rPr lang="zh-TW" altLang="en-US" dirty="0">
                  <a:latin typeface="+mj-ea"/>
                  <a:ea typeface="+mj-ea"/>
                </a:rPr>
                <a:t>元紙</a:t>
              </a:r>
              <a:r>
                <a:rPr lang="zh-TW" altLang="en-US" dirty="0">
                  <a:latin typeface="+mj-ea"/>
                </a:rPr>
                <a:t>質鈔票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076056" y="4471229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dirty="0">
                  <a:latin typeface="+mj-ea"/>
                  <a:ea typeface="+mj-ea"/>
                </a:rPr>
                <a:t>10</a:t>
              </a:r>
              <a:r>
                <a:rPr lang="zh-TW" altLang="en-US" dirty="0">
                  <a:latin typeface="+mj-ea"/>
                  <a:ea typeface="+mj-ea"/>
                </a:rPr>
                <a:t>元塑質鈔票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242963" y="2034084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正面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230494" y="3630695"/>
              <a:ext cx="792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背面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pic>
          <p:nvPicPr>
            <p:cNvPr id="13" name="Picture 3" descr="\\server-pc1\STAR Project Team\STAR_Maths\02 Tasks development\WLTS_1617\Artwork\note and coin\10dollars(paper)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628800"/>
              <a:ext cx="2372244" cy="1177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90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</a:t>
            </a:r>
            <a:r>
              <a:rPr lang="zh-TW" altLang="en-US" dirty="0"/>
              <a:t>元紙幣</a:t>
            </a:r>
            <a:endParaRPr lang="zh-HK" altLang="en-US" dirty="0"/>
          </a:p>
        </p:txBody>
      </p:sp>
      <p:pic>
        <p:nvPicPr>
          <p:cNvPr id="15" name="Picture 2" descr="\\server-pc1\STAR Project Team\00Artwork\Jen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3" y="5301208"/>
            <a:ext cx="1008112" cy="140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圓角矩形圖說文字 15"/>
          <p:cNvSpPr/>
          <p:nvPr/>
        </p:nvSpPr>
        <p:spPr>
          <a:xfrm>
            <a:off x="1475656" y="5445224"/>
            <a:ext cx="5532390" cy="1152128"/>
          </a:xfrm>
          <a:prstGeom prst="wedgeRoundRectCallout">
            <a:avLst>
              <a:gd name="adj1" fmla="val 62423"/>
              <a:gd name="adj2" fmla="val 3523"/>
              <a:gd name="adj3" fmla="val 16667"/>
            </a:avLst>
          </a:prstGeom>
          <a:solidFill>
            <a:srgbClr val="92D050">
              <a:alpha val="7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b="1" dirty="0">
                <a:solidFill>
                  <a:schemeClr val="tx1"/>
                </a:solidFill>
              </a:rPr>
              <a:t>每間銀行印刷在紙幣上的圖畫都不相同，但都充滿香港的特色。</a:t>
            </a:r>
            <a:endParaRPr lang="zh-HK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95535" y="1774347"/>
            <a:ext cx="8604956" cy="3468660"/>
            <a:chOff x="395535" y="1774347"/>
            <a:chExt cx="8604956" cy="3468660"/>
          </a:xfrm>
        </p:grpSpPr>
        <p:pic>
          <p:nvPicPr>
            <p:cNvPr id="3076" name="Picture 4" descr="\\server-pc1\STAR Project Team\STAR_Maths\02 Tasks development\WLTS_1617\Artwork\note and coin\hsbc_20_ba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5" y="3355803"/>
              <a:ext cx="2443773" cy="1212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\\server-pc1\STAR Project Team\STAR_Maths\02 Tasks development\WLTS_1617\Artwork\note and coin\scb_2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896" y="1774347"/>
              <a:ext cx="2463199" cy="1209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\\server-pc1\STAR Project Team\STAR_Maths\02 Tasks development\WLTS_1617\Artwork\note and coin\scb_20_ba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896" y="3339496"/>
              <a:ext cx="2463199" cy="1221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8316416" y="2194641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正面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316415" y="3776074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背面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857314" y="4725144"/>
              <a:ext cx="1584176" cy="504056"/>
            </a:xfrm>
            <a:prstGeom prst="rect">
              <a:avLst/>
            </a:prstGeom>
            <a:solidFill>
              <a:srgbClr val="69D8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滙豐銀行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539407" y="4725144"/>
              <a:ext cx="1584176" cy="504056"/>
            </a:xfrm>
            <a:prstGeom prst="rect">
              <a:avLst/>
            </a:prstGeom>
            <a:solidFill>
              <a:srgbClr val="69D8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渣打銀行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247058" y="4738951"/>
              <a:ext cx="1584176" cy="504056"/>
            </a:xfrm>
            <a:prstGeom prst="rect">
              <a:avLst/>
            </a:prstGeom>
            <a:solidFill>
              <a:srgbClr val="69D8FF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中銀香港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3" descr="\\server-pc1\STAR Project Team\STAR_Maths\02 Tasks development\WLTS_1617\Artwork\note and coin\hsbc_20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784615"/>
              <a:ext cx="2443773" cy="120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\\server-pc1\STAR Project Team\STAR_Maths\02 Tasks development\WLTS_1617\Artwork\note and coin\Bank of China\BOC_20_front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278" y="1777603"/>
              <a:ext cx="2417535" cy="1223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server-pc1\STAR Project Team\STAR_Maths\02 Tasks development\WLTS_1617\Artwork\note and coin\Bank of China\BOC_20_back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75" b="5226"/>
            <a:stretch/>
          </p:blipFill>
          <p:spPr bwMode="auto">
            <a:xfrm>
              <a:off x="5799278" y="3339496"/>
              <a:ext cx="2441404" cy="120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823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50</a:t>
            </a:r>
            <a:r>
              <a:rPr lang="zh-TW" altLang="en-US" dirty="0"/>
              <a:t>元紙幣</a:t>
            </a:r>
            <a:endParaRPr lang="zh-HK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51520" y="1745297"/>
            <a:ext cx="8748968" cy="3339887"/>
            <a:chOff x="251520" y="1745297"/>
            <a:chExt cx="8748968" cy="3339887"/>
          </a:xfrm>
        </p:grpSpPr>
        <p:pic>
          <p:nvPicPr>
            <p:cNvPr id="4" name="Picture 9" descr="\\server-pc1\STAR Project Team\STAR_Maths\02 Tasks development\WLTS_1617\Artwork\note and coin\hsbc_5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745297"/>
              <a:ext cx="2539934" cy="1266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\\server-pc1\STAR Project Team\STAR_Maths\02 Tasks development\WLTS_1617\Artwork\note and coin\hsbc_50_back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417" y="3159125"/>
              <a:ext cx="2539933" cy="126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\\server-pc1\STAR Project Team\STAR_Maths\02 Tasks development\WLTS_1617\Artwork\note and coin\scb_5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745297"/>
              <a:ext cx="2533037" cy="1269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\\server-pc1\STAR Project Team\STAR_Maths\02 Tasks development\WLTS_1617\Artwork\note and coin\scb_50_back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3159125"/>
              <a:ext cx="2527330" cy="12604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文字方塊 9"/>
            <p:cNvSpPr txBox="1"/>
            <p:nvPr/>
          </p:nvSpPr>
          <p:spPr>
            <a:xfrm>
              <a:off x="8316412" y="2184271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正面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316413" y="3608906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背面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736295" y="4581128"/>
              <a:ext cx="1584176" cy="50405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滙豐銀行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462254" y="4581128"/>
              <a:ext cx="1584176" cy="50405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渣打銀行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192180" y="4581128"/>
              <a:ext cx="1584176" cy="50405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>
                  <a:solidFill>
                    <a:schemeClr val="tx1"/>
                  </a:solidFill>
                </a:rPr>
                <a:t>中銀香港</a:t>
              </a:r>
              <a:endParaRPr lang="zh-HK" altLang="en-US" sz="2400" b="1" dirty="0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\\server-pc1\STAR Project Team\STAR_Maths\02 Tasks development\WLTS_1617\Artwork\note and coin\Bank of China\BOC_50_fron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730" y="1753997"/>
              <a:ext cx="2520678" cy="12610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\\server-pc1\STAR Project Team\STAR_Maths\02 Tasks development\WLTS_1617\Artwork\note and coin\Bank of China\BOC_50_ba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3929" y="3157000"/>
              <a:ext cx="2520678" cy="1262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22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100</a:t>
            </a:r>
            <a:r>
              <a:rPr lang="zh-TW" altLang="en-US" dirty="0"/>
              <a:t>元紙幣</a:t>
            </a:r>
            <a:endParaRPr lang="zh-HK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06118" y="1625524"/>
            <a:ext cx="8894370" cy="3459660"/>
            <a:chOff x="106118" y="1625524"/>
            <a:chExt cx="8894370" cy="3459660"/>
          </a:xfrm>
        </p:grpSpPr>
        <p:sp>
          <p:nvSpPr>
            <p:cNvPr id="10" name="文字方塊 9"/>
            <p:cNvSpPr txBox="1"/>
            <p:nvPr/>
          </p:nvSpPr>
          <p:spPr>
            <a:xfrm>
              <a:off x="8316412" y="2184271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正面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316413" y="3608906"/>
              <a:ext cx="684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latin typeface="+mj-ea"/>
                  <a:ea typeface="+mj-ea"/>
                </a:rPr>
                <a:t>背面</a:t>
              </a:r>
              <a:endParaRPr lang="zh-HK" altLang="en-US" dirty="0">
                <a:latin typeface="+mj-ea"/>
                <a:ea typeface="+mj-ea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106118" y="1625524"/>
              <a:ext cx="8251055" cy="3459660"/>
              <a:chOff x="106118" y="1625524"/>
              <a:chExt cx="8251055" cy="3459660"/>
            </a:xfrm>
          </p:grpSpPr>
          <p:pic>
            <p:nvPicPr>
              <p:cNvPr id="4" name="Picture 10" descr="\\server-pc1\STAR Project Team\STAR_Maths\02 Tasks development\WLTS_1617\Artwork\note and coin\hsbc_100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19" y="1625524"/>
                <a:ext cx="2592287" cy="12800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6" name="Picture 2" descr="\\server-pc1\STAR Project Team\STAR_Maths\02 Tasks development\WLTS_1617\Artwork\note and coin\hsbc_100_back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118" y="3137692"/>
                <a:ext cx="2592287" cy="13119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7" name="Picture 3" descr="\\server-pc1\STAR Project Team\STAR_Maths\02 Tasks development\WLTS_1617\Artwork\note and coin\scb_10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431" y="1625938"/>
                <a:ext cx="2624435" cy="13089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48" name="Picture 4" descr="\\server-pc1\STAR Project Team\STAR_Maths\02 Tasks development\WLTS_1617\Artwork\note and coin\scb_100_back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4431" y="3137463"/>
                <a:ext cx="2624436" cy="13122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矩形 11"/>
              <p:cNvSpPr/>
              <p:nvPr/>
            </p:nvSpPr>
            <p:spPr>
              <a:xfrm>
                <a:off x="736295" y="4581128"/>
                <a:ext cx="1584176" cy="5040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dirty="0">
                    <a:solidFill>
                      <a:schemeClr val="tx1"/>
                    </a:solidFill>
                  </a:rPr>
                  <a:t>滙豐銀行</a:t>
                </a:r>
                <a:endParaRPr lang="zh-HK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3462254" y="4581128"/>
                <a:ext cx="1584176" cy="5040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dirty="0">
                    <a:solidFill>
                      <a:schemeClr val="tx1"/>
                    </a:solidFill>
                  </a:rPr>
                  <a:t>渣打銀行</a:t>
                </a:r>
                <a:endParaRPr lang="zh-HK" alt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192180" y="4581128"/>
                <a:ext cx="1584176" cy="504056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b="1" dirty="0">
                    <a:solidFill>
                      <a:schemeClr val="tx1"/>
                    </a:solidFill>
                  </a:rPr>
                  <a:t>中銀香港</a:t>
                </a:r>
                <a:endParaRPr lang="zh-HK" altLang="en-US" sz="24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074" name="Picture 2" descr="\\server-pc1\STAR Project Team\STAR_Maths\02 Tasks development\WLTS_1617\Artwork\note and coin\Bank of China\BOC_100_front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6226" y="1640146"/>
                <a:ext cx="2630947" cy="12805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5" name="Picture 3" descr="\\server-pc1\STAR Project Team\STAR_Maths\02 Tasks development\WLTS_1617\Artwork\note and coin\Bank of China\BOC_100_back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6226" y="3137463"/>
                <a:ext cx="2609172" cy="12897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87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711</TotalTime>
  <Words>328</Words>
  <Application>Microsoft Office PowerPoint</Application>
  <PresentationFormat>如螢幕大小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夏至</vt:lpstr>
      <vt:lpstr>認識香港的紙幣</vt:lpstr>
      <vt:lpstr>紙幣的來源</vt:lpstr>
      <vt:lpstr>分辨紙幣</vt:lpstr>
      <vt:lpstr>分辨紙幣</vt:lpstr>
      <vt:lpstr>分辨紙幣</vt:lpstr>
      <vt:lpstr>10元紙幣</vt:lpstr>
      <vt:lpstr>20元紙幣</vt:lpstr>
      <vt:lpstr>50元紙幣</vt:lpstr>
      <vt:lpstr>100元紙幣</vt:lpstr>
      <vt:lpstr>500元紙幣</vt:lpstr>
      <vt:lpstr>1000元紙幣</vt:lpstr>
      <vt:lpstr>紙幣的種類</vt:lpstr>
      <vt:lpstr>紙幣的幣值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認識香港的紙幣</dc:title>
  <dc:creator>CHUNG, Yuen-ying Christina</dc:creator>
  <cp:lastModifiedBy>CHUNG, Yuen-ying Christina</cp:lastModifiedBy>
  <cp:revision>51</cp:revision>
  <dcterms:created xsi:type="dcterms:W3CDTF">2017-02-14T06:54:48Z</dcterms:created>
  <dcterms:modified xsi:type="dcterms:W3CDTF">2017-09-19T06:21:06Z</dcterms:modified>
</cp:coreProperties>
</file>