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CFFCC"/>
    <a:srgbClr val="66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268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768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43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115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4654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871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073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081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080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845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397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3EC65-4DBE-4F20-AEC6-2C822E9AE0FC}" type="datetimeFigureOut">
              <a:rPr lang="zh-HK" altLang="en-US" smtClean="0"/>
              <a:t>11/4/2018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781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+mj-ea"/>
              </a:rPr>
              <a:t>貨幣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</a:rPr>
              <a:t>數數看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</a:rPr>
              <a:t>硬幣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zh-HK" altLang="en-US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95736" y="4941168"/>
            <a:ext cx="6400800" cy="622920"/>
          </a:xfrm>
        </p:spPr>
        <p:txBody>
          <a:bodyPr/>
          <a:lstStyle/>
          <a:p>
            <a:pPr algn="r"/>
            <a:r>
              <a:rPr lang="en-US" altLang="zh-HK" dirty="0" smtClean="0"/>
              <a:t>KS1-M1-1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454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484784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2708920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608" y="2910856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847" y="2411540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848" y="3010161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412" y="2017446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753" y="3023568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753" y="1899572"/>
            <a:ext cx="862013" cy="86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圓角矩形圖說文字 18"/>
          <p:cNvSpPr/>
          <p:nvPr/>
        </p:nvSpPr>
        <p:spPr>
          <a:xfrm>
            <a:off x="539552" y="4365104"/>
            <a:ext cx="3528392" cy="720080"/>
          </a:xfrm>
          <a:prstGeom prst="wedgeRoundRectCallout">
            <a:avLst>
              <a:gd name="adj1" fmla="val -34929"/>
              <a:gd name="adj2" fmla="val -100704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smtClean="0">
                <a:solidFill>
                  <a:schemeClr val="accent4"/>
                </a:solidFill>
              </a:rPr>
              <a:t>這樣又如何計算呢？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  <p:pic>
        <p:nvPicPr>
          <p:cNvPr id="20" name="Picture 2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35350"/>
            <a:ext cx="846138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流程圖: 打孔紙帶 12"/>
          <p:cNvSpPr/>
          <p:nvPr/>
        </p:nvSpPr>
        <p:spPr>
          <a:xfrm>
            <a:off x="827584" y="1226280"/>
            <a:ext cx="1368152" cy="79208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例子</a:t>
            </a:r>
            <a:r>
              <a:rPr lang="en-US" altLang="zh-TW" b="1" dirty="0" smtClean="0">
                <a:solidFill>
                  <a:srgbClr val="FF0000"/>
                </a:solidFill>
              </a:rPr>
              <a:t>5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6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00393E-6 L -0.05504 0.0550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275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76266E-6 L -0.28246 -0.039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32" y="-196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59796E-7 L -0.11024 -0.0781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-390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1073E-6 L 0.04028 -0.065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-328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05575E-6 L 0.0342 -0.0599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300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6.24566E-7 L 0.25973 -0.06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328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96484E-6 L 0.25972 -0.1193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484784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2708920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573" y="2153174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884" y="1590200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20624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489" y="2134868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159" y="2358876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12655"/>
            <a:ext cx="862013" cy="86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1691681" y="3212976"/>
            <a:ext cx="2736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 + 5 + 1 = 16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932040" y="320626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 + 2 + 2 + 2 = 11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" name="雲朵形圖說文字 14"/>
          <p:cNvSpPr/>
          <p:nvPr/>
        </p:nvSpPr>
        <p:spPr>
          <a:xfrm>
            <a:off x="395536" y="819237"/>
            <a:ext cx="1728193" cy="1002585"/>
          </a:xfrm>
          <a:prstGeom prst="cloudCallout">
            <a:avLst>
              <a:gd name="adj1" fmla="val 36781"/>
              <a:gd name="adj2" fmla="val 561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先計元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雲朵形圖說文字 17"/>
          <p:cNvSpPr/>
          <p:nvPr/>
        </p:nvSpPr>
        <p:spPr>
          <a:xfrm>
            <a:off x="6910467" y="769697"/>
            <a:ext cx="1728193" cy="1002585"/>
          </a:xfrm>
          <a:prstGeom prst="cloudCallout">
            <a:avLst>
              <a:gd name="adj1" fmla="val -30640"/>
              <a:gd name="adj2" fmla="val 667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rgbClr val="FF0000"/>
                </a:solidFill>
              </a:rPr>
              <a:t>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計</a:t>
            </a:r>
            <a:r>
              <a:rPr lang="zh-TW" altLang="en-US" sz="2400" b="1" dirty="0">
                <a:solidFill>
                  <a:srgbClr val="FF0000"/>
                </a:solidFill>
              </a:rPr>
              <a:t>角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1606550"/>
            <a:ext cx="846138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圓角矩形圖說文字 19"/>
          <p:cNvSpPr/>
          <p:nvPr/>
        </p:nvSpPr>
        <p:spPr>
          <a:xfrm>
            <a:off x="539552" y="4365104"/>
            <a:ext cx="8208912" cy="1296144"/>
          </a:xfrm>
          <a:prstGeom prst="wedgeRoundRectCallout">
            <a:avLst>
              <a:gd name="adj1" fmla="val -41627"/>
              <a:gd name="adj2" fmla="val -7221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4"/>
                </a:solidFill>
              </a:rPr>
              <a:t>如果「角」的硬幣不能組合成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10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角，但總值又超出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10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角，就需要滿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10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角轉為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1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元。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932040" y="369356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11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 </a:t>
            </a:r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 10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 </a:t>
            </a:r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+ 1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093968" y="3702273"/>
            <a:ext cx="77248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704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  <p:bldP spid="15" grpId="0" animBg="1"/>
      <p:bldP spid="18" grpId="0" animBg="1"/>
      <p:bldP spid="20" grpId="0" animBg="1"/>
      <p:bldP spid="22" grpId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484784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2708920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573" y="2153174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884" y="1590200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20624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489" y="2134868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159" y="2358876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12655"/>
            <a:ext cx="862013" cy="86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3332782" y="32129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16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6146" name="Picture 2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1606550"/>
            <a:ext cx="846138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矩形 23"/>
          <p:cNvSpPr/>
          <p:nvPr/>
        </p:nvSpPr>
        <p:spPr>
          <a:xfrm>
            <a:off x="1187624" y="4437112"/>
            <a:ext cx="6912768" cy="728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3366FF"/>
                </a:solidFill>
              </a:rPr>
              <a:t>總值：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元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角</a:t>
            </a:r>
            <a:endParaRPr lang="zh-HK" altLang="en-US" sz="2800" dirty="0">
              <a:solidFill>
                <a:srgbClr val="3366FF"/>
              </a:solidFill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3869327" y="4608847"/>
            <a:ext cx="2303953" cy="523220"/>
            <a:chOff x="3995936" y="5733256"/>
            <a:chExt cx="2079010" cy="523220"/>
          </a:xfrm>
        </p:grpSpPr>
        <p:sp>
          <p:nvSpPr>
            <p:cNvPr id="26" name="文字方塊 25"/>
            <p:cNvSpPr txBox="1"/>
            <p:nvPr/>
          </p:nvSpPr>
          <p:spPr>
            <a:xfrm>
              <a:off x="3995936" y="5733256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17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5642898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1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7180101" y="299955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6448880" y="3008267"/>
            <a:ext cx="77248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247282" y="3212975"/>
            <a:ext cx="409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+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5254938" y="3212974"/>
            <a:ext cx="1358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 17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21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5132067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圓角矩形圖說文字 21"/>
          <p:cNvSpPr/>
          <p:nvPr/>
        </p:nvSpPr>
        <p:spPr>
          <a:xfrm>
            <a:off x="2050678" y="5445224"/>
            <a:ext cx="6625778" cy="1054995"/>
          </a:xfrm>
          <a:prstGeom prst="wedgeRoundRectCallout">
            <a:avLst>
              <a:gd name="adj1" fmla="val -63622"/>
              <a:gd name="adj2" fmla="val 36788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4"/>
                </a:solidFill>
              </a:rPr>
              <a:t>只要好好記着以上方法，計算硬幣總值時就能更快了！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566E-8 L -0.20799 0.03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99" y="15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0" grpId="0"/>
      <p:bldP spid="31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212977"/>
            <a:ext cx="8229600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4400" b="1" dirty="0">
                <a:solidFill>
                  <a:srgbClr val="FF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~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完</a:t>
            </a:r>
            <a:r>
              <a:rPr lang="en-US" altLang="zh-TW" sz="4400" b="1" dirty="0" smtClean="0">
                <a:solidFill>
                  <a:srgbClr val="FF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~</a:t>
            </a:r>
            <a:endParaRPr lang="zh-HK" altLang="en-US" sz="4400" b="1" dirty="0">
              <a:solidFill>
                <a:srgbClr val="FF0000"/>
              </a:solidFill>
              <a:latin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537984" y="1484784"/>
            <a:ext cx="8208912" cy="1512168"/>
          </a:xfrm>
          <a:prstGeom prst="wedgeRoundRectCallout">
            <a:avLst>
              <a:gd name="adj1" fmla="val 34650"/>
              <a:gd name="adj2" fmla="val 9763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4"/>
                </a:solidFill>
              </a:rPr>
              <a:t>不同硬幣有不同的幣值。在日常生活中，我們常會把硬幣組合起來付款。要正確付款，我們必須懂得計算硬幣組合起來後的總值！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039616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圓角矩形圖說文字 5"/>
          <p:cNvSpPr/>
          <p:nvPr/>
        </p:nvSpPr>
        <p:spPr>
          <a:xfrm>
            <a:off x="520566" y="4653694"/>
            <a:ext cx="8208912" cy="1871649"/>
          </a:xfrm>
          <a:prstGeom prst="wedgeRoundRectCallout">
            <a:avLst>
              <a:gd name="adj1" fmla="val 35711"/>
              <a:gd name="adj2" fmla="val -80898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4"/>
                </a:solidFill>
              </a:rPr>
              <a:t>要計算總值，我們只需把硬幣的幣值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全加起來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就可以</a:t>
            </a:r>
            <a:r>
              <a:rPr lang="zh-TW" altLang="en-US" sz="2800" b="1" smtClean="0">
                <a:solidFill>
                  <a:schemeClr val="accent4"/>
                </a:solidFill>
              </a:rPr>
              <a:t>了。計算時要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記着這個秘訣：</a:t>
            </a:r>
            <a:endParaRPr lang="en-US" altLang="zh-TW" sz="2800" b="1" dirty="0" smtClean="0">
              <a:solidFill>
                <a:schemeClr val="accent4"/>
              </a:solidFill>
            </a:endParaRPr>
          </a:p>
          <a:p>
            <a:endParaRPr lang="en-US" altLang="zh-TW" sz="10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2800" b="1" dirty="0" smtClean="0">
                <a:solidFill>
                  <a:srgbClr val="FF0000"/>
                </a:solidFill>
              </a:rPr>
              <a:t>「先計元，後計角」</a:t>
            </a:r>
            <a:endParaRPr lang="zh-HK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1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484784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2708920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539552" y="4365104"/>
            <a:ext cx="8208912" cy="1080120"/>
          </a:xfrm>
          <a:prstGeom prst="wedgeRoundRectCallout">
            <a:avLst>
              <a:gd name="adj1" fmla="val -40778"/>
              <a:gd name="adj2" fmla="val -7893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4"/>
                </a:solidFill>
              </a:rPr>
              <a:t>我</a:t>
            </a:r>
            <a:r>
              <a:rPr lang="zh-TW" altLang="en-US" sz="2800" b="1" dirty="0">
                <a:solidFill>
                  <a:schemeClr val="accent4"/>
                </a:solidFill>
              </a:rPr>
              <a:t>們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先計元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，即先計算「元」的硬幣總值。我們可以由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幣值較大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的硬幣開始計算。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18368"/>
            <a:ext cx="846138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52752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933" y="2018368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31168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流程圖: 打孔紙帶 2"/>
          <p:cNvSpPr/>
          <p:nvPr/>
        </p:nvSpPr>
        <p:spPr>
          <a:xfrm>
            <a:off x="827584" y="1226280"/>
            <a:ext cx="1368152" cy="79208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例子</a:t>
            </a:r>
            <a:r>
              <a:rPr lang="en-US" altLang="zh-TW" b="1" dirty="0" smtClean="0">
                <a:solidFill>
                  <a:srgbClr val="FF0000"/>
                </a:solidFill>
              </a:rPr>
              <a:t>1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1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55252" y="1518735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矩形 5"/>
          <p:cNvSpPr/>
          <p:nvPr/>
        </p:nvSpPr>
        <p:spPr>
          <a:xfrm>
            <a:off x="1187624" y="5589240"/>
            <a:ext cx="6912768" cy="728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3366FF"/>
                </a:solidFill>
              </a:rPr>
              <a:t>總值：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元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角</a:t>
            </a:r>
            <a:endParaRPr lang="zh-HK" altLang="en-US" sz="2800" dirty="0">
              <a:solidFill>
                <a:srgbClr val="3366FF"/>
              </a:solidFill>
            </a:endParaRPr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51025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539552" y="4365104"/>
            <a:ext cx="8208912" cy="1080120"/>
          </a:xfrm>
          <a:prstGeom prst="wedgeRoundRectCallout">
            <a:avLst>
              <a:gd name="adj1" fmla="val -40566"/>
              <a:gd name="adj2" fmla="val -8216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4"/>
                </a:solidFill>
              </a:rPr>
              <a:t>這裡沒有「角」的硬幣，所以不用計算角。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  <p:pic>
        <p:nvPicPr>
          <p:cNvPr id="1027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30581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999" y="1529037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405" y="1529037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051720" y="3327231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      +      2      +       1      +      1     =  9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3995936" y="5733256"/>
            <a:ext cx="2125404" cy="523220"/>
            <a:chOff x="3995936" y="5733256"/>
            <a:chExt cx="2125404" cy="523220"/>
          </a:xfrm>
        </p:grpSpPr>
        <p:sp>
          <p:nvSpPr>
            <p:cNvPr id="3" name="文字方塊 2"/>
            <p:cNvSpPr txBox="1"/>
            <p:nvPr/>
          </p:nvSpPr>
          <p:spPr>
            <a:xfrm>
              <a:off x="3995936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9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5689292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solidFill>
                    <a:srgbClr val="FF0000"/>
                  </a:solidFill>
                </a:rPr>
                <a:t>0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6" name="Picture 2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970" y="1529037"/>
            <a:ext cx="846138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雲朵形圖說文字 10"/>
          <p:cNvSpPr/>
          <p:nvPr/>
        </p:nvSpPr>
        <p:spPr>
          <a:xfrm>
            <a:off x="6516216" y="4255039"/>
            <a:ext cx="2520281" cy="1334201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可只寫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9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元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7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018E-6 L -0.17223 0.1200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11" y="5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4328E-6 L 0.11441 0.1149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2" y="57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09623E-8 L -0.01198 0.1198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5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99399E-6 L -0.00729 0.1212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60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484784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2708920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539552" y="4365104"/>
            <a:ext cx="8208912" cy="1080120"/>
          </a:xfrm>
          <a:prstGeom prst="wedgeRoundRectCallout">
            <a:avLst>
              <a:gd name="adj1" fmla="val -40778"/>
              <a:gd name="adj2" fmla="val -7893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4"/>
                </a:solidFill>
              </a:rPr>
              <a:t>這裡沒有「元」的硬幣，所以我們直接計算「角」</a:t>
            </a:r>
            <a:r>
              <a:rPr lang="zh-TW" altLang="en-US" sz="2800" b="1" dirty="0">
                <a:solidFill>
                  <a:schemeClr val="accent4"/>
                </a:solidFill>
              </a:rPr>
              <a:t>的硬幣總值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。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  <p:pic>
        <p:nvPicPr>
          <p:cNvPr id="2050" name="Picture 2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24733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server-pc1\STAR Project Team\STAR_Maths\02 Tasks development\WLTS_1617\Artwork\note and coin\Coin 10 c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34270"/>
            <a:ext cx="655638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字方塊 11"/>
          <p:cNvSpPr txBox="1"/>
          <p:nvPr/>
        </p:nvSpPr>
        <p:spPr>
          <a:xfrm>
            <a:off x="3419872" y="3138140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        +       1      =     6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87624" y="5589240"/>
            <a:ext cx="6912768" cy="728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3366FF"/>
                </a:solidFill>
              </a:rPr>
              <a:t>總值：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元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角</a:t>
            </a:r>
            <a:endParaRPr lang="zh-HK" altLang="en-US" sz="2800" dirty="0">
              <a:solidFill>
                <a:srgbClr val="3366FF"/>
              </a:solidFill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3995936" y="5733256"/>
            <a:ext cx="2125404" cy="523220"/>
            <a:chOff x="3995936" y="5733256"/>
            <a:chExt cx="2125404" cy="523220"/>
          </a:xfrm>
        </p:grpSpPr>
        <p:sp>
          <p:nvSpPr>
            <p:cNvPr id="15" name="文字方塊 14"/>
            <p:cNvSpPr txBox="1"/>
            <p:nvPr/>
          </p:nvSpPr>
          <p:spPr>
            <a:xfrm>
              <a:off x="3995936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0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5689292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>
                  <a:solidFill>
                    <a:srgbClr val="FF0000"/>
                  </a:solidFill>
                </a:rPr>
                <a:t>6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雲朵形圖說文字 16"/>
          <p:cNvSpPr/>
          <p:nvPr/>
        </p:nvSpPr>
        <p:spPr>
          <a:xfrm>
            <a:off x="6444208" y="4255039"/>
            <a:ext cx="2592289" cy="1334201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可只寫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</a:rPr>
              <a:t>角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流程圖: 打孔紙帶 17"/>
          <p:cNvSpPr/>
          <p:nvPr/>
        </p:nvSpPr>
        <p:spPr>
          <a:xfrm>
            <a:off x="827584" y="1226280"/>
            <a:ext cx="1368152" cy="79208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例子</a:t>
            </a:r>
            <a:r>
              <a:rPr lang="en-US" altLang="zh-TW" b="1" dirty="0">
                <a:solidFill>
                  <a:srgbClr val="FF0000"/>
                </a:solidFill>
              </a:rPr>
              <a:t>2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5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484784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2708920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539552" y="4365104"/>
            <a:ext cx="8208912" cy="1080120"/>
          </a:xfrm>
          <a:prstGeom prst="wedgeRoundRectCallout">
            <a:avLst>
              <a:gd name="adj1" fmla="val -40778"/>
              <a:gd name="adj2" fmla="val -7893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4"/>
                </a:solidFill>
              </a:rPr>
              <a:t>遇上以上情況，我們就要先把硬幣分成「元」和「角」兩類，然後先計元，後計角。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  <p:pic>
        <p:nvPicPr>
          <p:cNvPr id="3075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98687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067" y="1831231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929" y="2575056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306" y="1831231"/>
            <a:ext cx="669925" cy="7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168" y="2669822"/>
            <a:ext cx="846138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流程圖: 打孔紙帶 10"/>
          <p:cNvSpPr/>
          <p:nvPr/>
        </p:nvSpPr>
        <p:spPr>
          <a:xfrm>
            <a:off x="827584" y="1226280"/>
            <a:ext cx="1368152" cy="79208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例子</a:t>
            </a:r>
            <a:r>
              <a:rPr lang="en-US" altLang="zh-TW" b="1" dirty="0" smtClean="0">
                <a:solidFill>
                  <a:srgbClr val="FF0000"/>
                </a:solidFill>
              </a:rPr>
              <a:t>3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3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00023E-6 L -0.18004 -0.11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10" y="-594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06639E-6 L -0.34722 0.100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1" y="499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64955E-6 L 0.16597 0.004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2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38723E-6 L 0.11267 -0.004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-25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9098E-6 L 0.21823 -0.0418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-2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484784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2708920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264" y="2202568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151" y="1718518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505" y="2184087"/>
            <a:ext cx="669925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028" y="1821822"/>
            <a:ext cx="669925" cy="7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126" y="1758205"/>
            <a:ext cx="846138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1965127" y="3212976"/>
            <a:ext cx="2966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  +  2  +  1  =  8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453013" y="320626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  +  2  </a:t>
            </a:r>
            <a:r>
              <a:rPr lang="en-US" altLang="zh-TW" sz="240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  4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87624" y="4653136"/>
            <a:ext cx="6912768" cy="728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3366FF"/>
                </a:solidFill>
              </a:rPr>
              <a:t>總值：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元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角</a:t>
            </a:r>
            <a:endParaRPr lang="zh-HK" altLang="en-US" sz="2800" dirty="0">
              <a:solidFill>
                <a:srgbClr val="3366FF"/>
              </a:solidFill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3995936" y="4797152"/>
            <a:ext cx="2125404" cy="523220"/>
            <a:chOff x="3995936" y="5733256"/>
            <a:chExt cx="2125404" cy="523220"/>
          </a:xfrm>
        </p:grpSpPr>
        <p:sp>
          <p:nvSpPr>
            <p:cNvPr id="16" name="文字方塊 15"/>
            <p:cNvSpPr txBox="1"/>
            <p:nvPr/>
          </p:nvSpPr>
          <p:spPr>
            <a:xfrm>
              <a:off x="3995936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8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5689292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4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橢圓 1"/>
          <p:cNvSpPr/>
          <p:nvPr/>
        </p:nvSpPr>
        <p:spPr>
          <a:xfrm>
            <a:off x="1619672" y="1611680"/>
            <a:ext cx="3312368" cy="1468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19" name="雲朵形圖說文字 18"/>
          <p:cNvSpPr/>
          <p:nvPr/>
        </p:nvSpPr>
        <p:spPr>
          <a:xfrm>
            <a:off x="395536" y="819237"/>
            <a:ext cx="1728193" cy="1002585"/>
          </a:xfrm>
          <a:prstGeom prst="cloudCallout">
            <a:avLst>
              <a:gd name="adj1" fmla="val 36781"/>
              <a:gd name="adj2" fmla="val 561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先計元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5364088" y="1611680"/>
            <a:ext cx="2088232" cy="1468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21" name="雲朵形圖說文字 20"/>
          <p:cNvSpPr/>
          <p:nvPr/>
        </p:nvSpPr>
        <p:spPr>
          <a:xfrm>
            <a:off x="6910467" y="769697"/>
            <a:ext cx="1728193" cy="1002585"/>
          </a:xfrm>
          <a:prstGeom prst="cloudCallout">
            <a:avLst>
              <a:gd name="adj1" fmla="val -30640"/>
              <a:gd name="adj2" fmla="val 667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rgbClr val="FF0000"/>
                </a:solidFill>
              </a:rPr>
              <a:t>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計</a:t>
            </a:r>
            <a:r>
              <a:rPr lang="zh-TW" altLang="en-US" sz="2400" b="1" dirty="0">
                <a:solidFill>
                  <a:srgbClr val="FF0000"/>
                </a:solidFill>
              </a:rPr>
              <a:t>角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35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2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484784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2708920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539551" y="4365104"/>
            <a:ext cx="5256585" cy="720080"/>
          </a:xfrm>
          <a:prstGeom prst="wedgeRoundRectCallout">
            <a:avLst>
              <a:gd name="adj1" fmla="val -37150"/>
              <a:gd name="adj2" fmla="val -92238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4"/>
                </a:solidFill>
              </a:rPr>
              <a:t>你懂得如何計算硬幣的總值嗎？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  <p:pic>
        <p:nvPicPr>
          <p:cNvPr id="3075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027" y="1980251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153" y="2025887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305" y="3207894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61" y="3131694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63" y="2854184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53017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\\server-pc1\STAR Project Team\STAR_Maths\02 Tasks development\WLTS_1617\Artwork\note and coin\Coin 10 cent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728" y="3263242"/>
            <a:ext cx="655638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流程圖: 打孔紙帶 12"/>
          <p:cNvSpPr/>
          <p:nvPr/>
        </p:nvSpPr>
        <p:spPr>
          <a:xfrm>
            <a:off x="827584" y="1226280"/>
            <a:ext cx="1368152" cy="79208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例子</a:t>
            </a:r>
            <a:r>
              <a:rPr lang="en-US" altLang="zh-TW" b="1" dirty="0" smtClean="0">
                <a:solidFill>
                  <a:srgbClr val="FF0000"/>
                </a:solidFill>
              </a:rPr>
              <a:t>4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0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27944E-6 L -0.43125 -0.0087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63" y="-44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3403E-6 L 0.02257 0.111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" y="55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4083E-6 L -0.07361 -0.1769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-886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4041E-6 L -0.29653 -0.062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26" y="-31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60097E-6 L 0.25833 -0.0071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37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36271E-6 L 0.0526 -0.05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-273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057E-7 L 0.5217 -0.0957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76" y="-47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936104"/>
          </a:xfrm>
          <a:solidFill>
            <a:srgbClr val="FFFF00">
              <a:alpha val="95000"/>
            </a:srgbClr>
          </a:solidFill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硬幣的總值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484784"/>
            <a:ext cx="6912768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Picture 2" descr="\\server-pc1\STAR Project Team\00Artwork\14-gir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" y="2708920"/>
            <a:ext cx="1519848" cy="16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97600"/>
            <a:ext cx="877887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97600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19290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75340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922" y="2245807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83806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圓角矩形圖說文字 12"/>
          <p:cNvSpPr/>
          <p:nvPr/>
        </p:nvSpPr>
        <p:spPr>
          <a:xfrm>
            <a:off x="539552" y="4365104"/>
            <a:ext cx="8208912" cy="1296144"/>
          </a:xfrm>
          <a:prstGeom prst="wedgeRoundRectCallout">
            <a:avLst>
              <a:gd name="adj1" fmla="val -41627"/>
              <a:gd name="adj2" fmla="val -7221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b="1" dirty="0" smtClean="0">
                <a:solidFill>
                  <a:srgbClr val="FF0000"/>
                </a:solidFill>
              </a:rPr>
              <a:t>10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角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= 1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元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，我們不防多留意能組成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10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角的硬幣組合，先</a:t>
            </a:r>
            <a:r>
              <a:rPr lang="zh-TW" altLang="en-US" sz="2800" b="1" dirty="0">
                <a:solidFill>
                  <a:schemeClr val="accent4"/>
                </a:solidFill>
              </a:rPr>
              <a:t>把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它算</a:t>
            </a:r>
            <a:r>
              <a:rPr lang="zh-TW" altLang="en-US" sz="2800" b="1" dirty="0">
                <a:solidFill>
                  <a:schemeClr val="accent4"/>
                </a:solidFill>
              </a:rPr>
              <a:t>作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1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元。</a:t>
            </a:r>
            <a:endParaRPr lang="zh-HK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815316" y="3385659"/>
            <a:ext cx="2966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 + 1 + 1 + 1 = 5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828731" y="1541449"/>
            <a:ext cx="1961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 + 5 = 10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6" name="雲朵形圖說文字 15"/>
          <p:cNvSpPr/>
          <p:nvPr/>
        </p:nvSpPr>
        <p:spPr>
          <a:xfrm>
            <a:off x="305609" y="781221"/>
            <a:ext cx="1728193" cy="1002585"/>
          </a:xfrm>
          <a:prstGeom prst="cloudCallout">
            <a:avLst>
              <a:gd name="adj1" fmla="val 36781"/>
              <a:gd name="adj2" fmla="val 561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先計元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雲朵形圖說文字 16"/>
          <p:cNvSpPr/>
          <p:nvPr/>
        </p:nvSpPr>
        <p:spPr>
          <a:xfrm>
            <a:off x="6910467" y="769697"/>
            <a:ext cx="1728193" cy="1002585"/>
          </a:xfrm>
          <a:prstGeom prst="cloudCallout">
            <a:avLst>
              <a:gd name="adj1" fmla="val -30640"/>
              <a:gd name="adj2" fmla="val 667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rgbClr val="FF0000"/>
                </a:solidFill>
              </a:rPr>
              <a:t>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計</a:t>
            </a:r>
            <a:r>
              <a:rPr lang="zh-TW" altLang="en-US" sz="2400" b="1" dirty="0">
                <a:solidFill>
                  <a:srgbClr val="FF0000"/>
                </a:solidFill>
              </a:rPr>
              <a:t>角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 rot="20142768">
            <a:off x="4895997" y="1878031"/>
            <a:ext cx="2091404" cy="9801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244438" y="2852546"/>
            <a:ext cx="818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935195" y="2887772"/>
            <a:ext cx="818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87624" y="5733256"/>
            <a:ext cx="6912768" cy="728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3366FF"/>
                </a:solidFill>
              </a:rPr>
              <a:t>總值：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元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角</a:t>
            </a:r>
            <a:endParaRPr lang="zh-HK" altLang="en-US" sz="2800" dirty="0">
              <a:solidFill>
                <a:srgbClr val="3366FF"/>
              </a:solidFill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3995936" y="5904991"/>
            <a:ext cx="2125404" cy="523220"/>
            <a:chOff x="3995936" y="5733256"/>
            <a:chExt cx="2125404" cy="523220"/>
          </a:xfrm>
        </p:grpSpPr>
        <p:sp>
          <p:nvSpPr>
            <p:cNvPr id="23" name="文字方塊 22"/>
            <p:cNvSpPr txBox="1"/>
            <p:nvPr/>
          </p:nvSpPr>
          <p:spPr>
            <a:xfrm>
              <a:off x="3995936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6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689292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1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4577497" y="3385658"/>
            <a:ext cx="409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+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548443" y="3362013"/>
            <a:ext cx="1027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 6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27" name="Picture 3" descr="\\server-pc1\STAR Project Team\STAR_Maths\02 Tasks development\WLTS_1617\Artwork\note and coin\Coin 10 cent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344" y="2341977"/>
            <a:ext cx="655638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文字方塊 27"/>
          <p:cNvSpPr txBox="1"/>
          <p:nvPr/>
        </p:nvSpPr>
        <p:spPr>
          <a:xfrm>
            <a:off x="3878553" y="3381863"/>
            <a:ext cx="818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 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837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92482E-6 L -0.1151 0.0714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35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4" grpId="1"/>
      <p:bldP spid="15" grpId="0"/>
      <p:bldP spid="15" grpId="1"/>
      <p:bldP spid="16" grpId="0" animBg="1"/>
      <p:bldP spid="17" grpId="0" animBg="1"/>
      <p:bldP spid="18" grpId="0" animBg="1"/>
      <p:bldP spid="19" grpId="0"/>
      <p:bldP spid="20" grpId="0"/>
      <p:bldP spid="20" grpId="1"/>
      <p:bldP spid="21" grpId="0" animBg="1"/>
      <p:bldP spid="25" grpId="0"/>
      <p:bldP spid="26" grpId="0"/>
      <p:bldP spid="2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445</Words>
  <Application>Microsoft Office PowerPoint</Application>
  <PresentationFormat>如螢幕大小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Arial Unicode MS</vt:lpstr>
      <vt:lpstr>新細明體</vt:lpstr>
      <vt:lpstr>Arial</vt:lpstr>
      <vt:lpstr>Calibri</vt:lpstr>
      <vt:lpstr>Ebrima</vt:lpstr>
      <vt:lpstr>Office 佈景主題</vt:lpstr>
      <vt:lpstr>貨幣數數看(硬幣)</vt:lpstr>
      <vt:lpstr>硬幣的總值</vt:lpstr>
      <vt:lpstr>硬幣的總值</vt:lpstr>
      <vt:lpstr>硬幣的總值</vt:lpstr>
      <vt:lpstr>硬幣的總值</vt:lpstr>
      <vt:lpstr>硬幣的總值</vt:lpstr>
      <vt:lpstr>硬幣的總值</vt:lpstr>
      <vt:lpstr>硬幣的總值</vt:lpstr>
      <vt:lpstr>硬幣的總值</vt:lpstr>
      <vt:lpstr>硬幣的總值</vt:lpstr>
      <vt:lpstr>硬幣的總值</vt:lpstr>
      <vt:lpstr>硬幣的總值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CHUNG, Yuen-ying Christina</dc:creator>
  <cp:lastModifiedBy>CHUNG, Yuen-ying Christina</cp:lastModifiedBy>
  <cp:revision>41</cp:revision>
  <dcterms:created xsi:type="dcterms:W3CDTF">2017-02-23T02:57:50Z</dcterms:created>
  <dcterms:modified xsi:type="dcterms:W3CDTF">2018-04-11T07:49:07Z</dcterms:modified>
</cp:coreProperties>
</file>