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80" r:id="rId1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CCFFCC"/>
    <a:srgbClr val="FDF7D1"/>
    <a:srgbClr val="66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268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768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43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115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4654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871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4073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081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1080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845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3397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3EC65-4DBE-4F20-AEC6-2C822E9AE0FC}" type="datetimeFigureOut">
              <a:rPr lang="zh-HK" altLang="en-US" smtClean="0"/>
              <a:t>19/4/2018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1FFBE-FF61-496D-AA97-BA3C960D90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781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.png"/><Relationship Id="rId7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2.png"/><Relationship Id="rId7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9.jpeg"/><Relationship Id="rId4" Type="http://schemas.openxmlformats.org/officeDocument/2006/relationships/image" Target="../media/image12.jpeg"/><Relationship Id="rId9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5.jpeg"/><Relationship Id="rId5" Type="http://schemas.openxmlformats.org/officeDocument/2006/relationships/image" Target="../media/image9.jpeg"/><Relationship Id="rId10" Type="http://schemas.openxmlformats.org/officeDocument/2006/relationships/image" Target="../media/image18.jpeg"/><Relationship Id="rId4" Type="http://schemas.openxmlformats.org/officeDocument/2006/relationships/image" Target="../media/image16.jpeg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2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>
                <a:solidFill>
                  <a:srgbClr val="3366FF"/>
                </a:solidFill>
                <a:latin typeface="+mj-ea"/>
              </a:rPr>
              <a:t>貨幣</a:t>
            </a:r>
            <a:r>
              <a:rPr lang="zh-TW" altLang="en-US" b="1" dirty="0" smtClean="0">
                <a:solidFill>
                  <a:srgbClr val="3366FF"/>
                </a:solidFill>
                <a:latin typeface="+mj-ea"/>
              </a:rPr>
              <a:t>數數看</a:t>
            </a:r>
            <a:r>
              <a:rPr lang="en-US" altLang="zh-TW" b="1" dirty="0" smtClean="0">
                <a:solidFill>
                  <a:srgbClr val="3366FF"/>
                </a:solidFill>
                <a:latin typeface="+mj-ea"/>
              </a:rPr>
              <a:t>(</a:t>
            </a:r>
            <a:r>
              <a:rPr lang="zh-TW" altLang="en-US" b="1" dirty="0" smtClean="0">
                <a:solidFill>
                  <a:srgbClr val="3366FF"/>
                </a:solidFill>
                <a:latin typeface="+mj-ea"/>
              </a:rPr>
              <a:t>紙幣及硬幣</a:t>
            </a:r>
            <a:r>
              <a:rPr lang="en-US" altLang="zh-TW" b="1" dirty="0" smtClean="0">
                <a:solidFill>
                  <a:srgbClr val="3366FF"/>
                </a:solidFill>
                <a:latin typeface="+mj-ea"/>
              </a:rPr>
              <a:t>)</a:t>
            </a:r>
            <a:endParaRPr lang="zh-HK" altLang="en-US" b="1" dirty="0">
              <a:solidFill>
                <a:srgbClr val="3366FF"/>
              </a:solidFill>
              <a:latin typeface="+mj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195736" y="4941168"/>
            <a:ext cx="6400800" cy="622920"/>
          </a:xfrm>
        </p:spPr>
        <p:txBody>
          <a:bodyPr/>
          <a:lstStyle/>
          <a:p>
            <a:pPr algn="r"/>
            <a:r>
              <a:rPr lang="en-US" altLang="zh-HK" dirty="0" smtClean="0">
                <a:solidFill>
                  <a:schemeClr val="accent4">
                    <a:lumMod val="75000"/>
                  </a:schemeClr>
                </a:solidFill>
              </a:rPr>
              <a:t>KS1-M1-1</a:t>
            </a:r>
            <a:endParaRPr lang="zh-HK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4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827584" y="1645720"/>
            <a:ext cx="7632848" cy="3458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1835696" y="332656"/>
            <a:ext cx="5616624" cy="936104"/>
          </a:xfrm>
          <a:prstGeom prst="rect">
            <a:avLst/>
          </a:prstGeom>
          <a:solidFill>
            <a:schemeClr val="accent6">
              <a:lumMod val="60000"/>
              <a:lumOff val="40000"/>
              <a:alpha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FFFF00"/>
                </a:solidFill>
              </a:rPr>
              <a:t>紙幣和硬幣的總值</a:t>
            </a:r>
            <a:endParaRPr lang="zh-HK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12" name="Picture 6" descr="\\server-pc1\STAR Project Team\00Artwork\5-bo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49" y="4048411"/>
            <a:ext cx="1307470" cy="15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圓角矩形圖說文字 40"/>
          <p:cNvSpPr/>
          <p:nvPr/>
        </p:nvSpPr>
        <p:spPr>
          <a:xfrm>
            <a:off x="974264" y="5229200"/>
            <a:ext cx="7254094" cy="1152128"/>
          </a:xfrm>
          <a:prstGeom prst="wedgeRoundRectCallout">
            <a:avLst>
              <a:gd name="adj1" fmla="val -48049"/>
              <a:gd name="adj2" fmla="val -64431"/>
              <a:gd name="adj3" fmla="val 16667"/>
            </a:avLst>
          </a:prstGeom>
          <a:solidFill>
            <a:srgbClr val="FDF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00B0F0"/>
                </a:solidFill>
              </a:rPr>
              <a:t>如遇上可組成</a:t>
            </a:r>
            <a:r>
              <a:rPr lang="en-US" altLang="zh-TW" sz="2800" b="1" dirty="0">
                <a:solidFill>
                  <a:srgbClr val="FF0000"/>
                </a:solidFill>
              </a:rPr>
              <a:t>100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元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的紙幣組合，就要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進位至百元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了！</a:t>
            </a:r>
            <a:endParaRPr lang="zh-HK" altLang="en-US" sz="2800" b="1" dirty="0">
              <a:solidFill>
                <a:srgbClr val="00B0F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322407" y="4560829"/>
            <a:ext cx="126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100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3369613" y="4176049"/>
            <a:ext cx="1465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50+50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=100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2891432" y="1772815"/>
            <a:ext cx="2184623" cy="194421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3378322" y="4543411"/>
            <a:ext cx="944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100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3343827" y="3771907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= 200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1322407" y="4560829"/>
            <a:ext cx="944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100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2466022" y="3763196"/>
            <a:ext cx="409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+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899592" y="1775354"/>
            <a:ext cx="4176464" cy="19416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46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629" y="2142340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629" y="2543162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629" y="2963459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610" y="2372141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610" y="2795869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" descr="\\server-pc1\STAR Project Team\STAR_Maths\02 Tasks development\WLTS_1617\Artwork\note and coin\Coin 10 dolla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03674"/>
            <a:ext cx="504056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171650"/>
            <a:ext cx="515083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53408"/>
            <a:ext cx="515083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圖片 27" descr="\\server-pc1\STAR Project Team\STAR_Maths\02 Tasks development\WLTS_1617\Artwork\note and coin\Bank of China\BOC_50_front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348" y="2798304"/>
            <a:ext cx="1758790" cy="869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圖片 28" descr="\\server-pc1\STAR Project Team\STAR_Maths\02 Tasks development\WLTS_1617\Artwork\note and coin\Bank of China\BOC_50_front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348" y="1846360"/>
            <a:ext cx="1758790" cy="869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圖片 30" descr="\\server-pc1\STAR Project Team\STAR_Maths\02 Tasks development\WLTS_1617\Artwork\note and coin\Bank of China\BOC_100_fro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64" y="2283842"/>
            <a:ext cx="1860112" cy="901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000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77192E-6 L -0.07066 -0.1119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559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69882E-6 L 0.02031 -0.1145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7" y="-57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9" grpId="0"/>
      <p:bldP spid="19" grpId="1"/>
      <p:bldP spid="20" grpId="0"/>
      <p:bldP spid="20" grpId="1"/>
      <p:bldP spid="23" grpId="0" animBg="1"/>
      <p:bldP spid="23" grpId="1" animBg="1"/>
      <p:bldP spid="25" grpId="0"/>
      <p:bldP spid="25" grpId="1"/>
      <p:bldP spid="30" grpId="0"/>
      <p:bldP spid="34" grpId="0"/>
      <p:bldP spid="34" grpId="1"/>
      <p:bldP spid="35" grpId="0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827584" y="1641271"/>
            <a:ext cx="7632848" cy="3458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1835696" y="332656"/>
            <a:ext cx="5616624" cy="936104"/>
          </a:xfrm>
          <a:prstGeom prst="rect">
            <a:avLst/>
          </a:prstGeom>
          <a:solidFill>
            <a:schemeClr val="accent6">
              <a:lumMod val="60000"/>
              <a:lumOff val="40000"/>
              <a:alpha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FFFF00"/>
                </a:solidFill>
              </a:rPr>
              <a:t>紙幣和硬幣的總值</a:t>
            </a:r>
            <a:endParaRPr lang="zh-HK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12" name="Picture 6" descr="\\server-pc1\STAR Project Team\00Artwork\5-bo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75" y="3922808"/>
            <a:ext cx="1307470" cy="15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圓角矩形圖說文字 40"/>
          <p:cNvSpPr/>
          <p:nvPr/>
        </p:nvSpPr>
        <p:spPr>
          <a:xfrm>
            <a:off x="728929" y="5301208"/>
            <a:ext cx="7830158" cy="720080"/>
          </a:xfrm>
          <a:prstGeom prst="wedgeRoundRectCallout">
            <a:avLst>
              <a:gd name="adj1" fmla="val -44593"/>
              <a:gd name="adj2" fmla="val -91189"/>
              <a:gd name="adj3" fmla="val 16667"/>
            </a:avLst>
          </a:prstGeom>
          <a:solidFill>
            <a:srgbClr val="FDF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00B0F0"/>
                </a:solidFill>
              </a:rPr>
              <a:t>遇上可組成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10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元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的硬幣組合，就要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進位至十元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！</a:t>
            </a:r>
            <a:endParaRPr lang="zh-HK" altLang="en-US" sz="2800" b="1" dirty="0">
              <a:solidFill>
                <a:srgbClr val="00B0F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2345755" y="3799611"/>
            <a:ext cx="107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200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5952665" y="2056172"/>
            <a:ext cx="648072" cy="12861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7" name="文字方塊 46"/>
          <p:cNvSpPr txBox="1"/>
          <p:nvPr/>
        </p:nvSpPr>
        <p:spPr>
          <a:xfrm>
            <a:off x="4822154" y="4535830"/>
            <a:ext cx="87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48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06" y="2116352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06" y="2517174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06" y="2937471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287" y="2346153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287" y="2769881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" descr="\\server-pc1\STAR Project Team\STAR_Maths\02 Tasks development\WLTS_1617\Artwork\note and coin\Coin 10 dolla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011" y="2395104"/>
            <a:ext cx="504056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869" y="2145662"/>
            <a:ext cx="515083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869" y="2727420"/>
            <a:ext cx="515083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文字方塊 55"/>
          <p:cNvSpPr txBox="1"/>
          <p:nvPr/>
        </p:nvSpPr>
        <p:spPr>
          <a:xfrm>
            <a:off x="5848525" y="4149080"/>
            <a:ext cx="10277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5+5</a:t>
            </a:r>
          </a:p>
          <a:p>
            <a:r>
              <a:rPr lang="en-US" altLang="zh-HK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=10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7" name="文字方塊 56"/>
          <p:cNvSpPr txBox="1"/>
          <p:nvPr/>
        </p:nvSpPr>
        <p:spPr>
          <a:xfrm>
            <a:off x="4822154" y="4536072"/>
            <a:ext cx="541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6023967" y="4518654"/>
            <a:ext cx="541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10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9" name="文字方塊 58"/>
          <p:cNvSpPr txBox="1"/>
          <p:nvPr/>
        </p:nvSpPr>
        <p:spPr>
          <a:xfrm>
            <a:off x="5237985" y="3763195"/>
            <a:ext cx="409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+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5848525" y="3763194"/>
            <a:ext cx="1287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= 20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1" name="圓角矩形 60"/>
          <p:cNvSpPr/>
          <p:nvPr/>
        </p:nvSpPr>
        <p:spPr>
          <a:xfrm>
            <a:off x="4932040" y="2056172"/>
            <a:ext cx="1681699" cy="12861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29" name="圖片 28" descr="\\server-pc1\STAR Project Team\STAR_Maths\02 Tasks development\WLTS_1617\Artwork\note and coin\Bank of China\BOC_50_front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978" y="2798304"/>
            <a:ext cx="1758790" cy="869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圖片 30" descr="\\server-pc1\STAR Project Team\STAR_Maths\02 Tasks development\WLTS_1617\Artwork\note and coin\Bank of China\BOC_50_front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978" y="1846360"/>
            <a:ext cx="1758790" cy="869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圖片 31" descr="\\server-pc1\STAR Project Team\STAR_Maths\02 Tasks development\WLTS_1617\Artwork\note and coin\Bank of China\BOC_100_fro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64" y="2283842"/>
            <a:ext cx="1860112" cy="901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960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6.38446E-7 L -0.00972 -0.1082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-541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38446E-7 L -0.05452 -0.1082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6" y="-54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4" grpId="0" animBg="1"/>
      <p:bldP spid="24" grpId="1" animBg="1"/>
      <p:bldP spid="47" grpId="0"/>
      <p:bldP spid="47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60" grpId="0"/>
      <p:bldP spid="6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827584" y="1641271"/>
            <a:ext cx="7632848" cy="3458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1835696" y="332656"/>
            <a:ext cx="5616624" cy="936104"/>
          </a:xfrm>
          <a:prstGeom prst="rect">
            <a:avLst/>
          </a:prstGeom>
          <a:solidFill>
            <a:schemeClr val="accent6">
              <a:lumMod val="60000"/>
              <a:lumOff val="40000"/>
              <a:alpha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FFFF00"/>
                </a:solidFill>
              </a:rPr>
              <a:t>紙幣和硬幣的總值</a:t>
            </a:r>
            <a:endParaRPr lang="zh-HK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12" name="Picture 6" descr="\\server-pc1\STAR Project Team\00Artwork\5-bo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75" y="3677669"/>
            <a:ext cx="1307470" cy="15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圓角矩形圖說文字 40"/>
          <p:cNvSpPr/>
          <p:nvPr/>
        </p:nvSpPr>
        <p:spPr>
          <a:xfrm>
            <a:off x="728929" y="5099855"/>
            <a:ext cx="7830158" cy="720080"/>
          </a:xfrm>
          <a:prstGeom prst="wedgeRoundRectCallout">
            <a:avLst>
              <a:gd name="adj1" fmla="val -44593"/>
              <a:gd name="adj2" fmla="val -91189"/>
              <a:gd name="adj3" fmla="val 16667"/>
            </a:avLst>
          </a:prstGeom>
          <a:solidFill>
            <a:srgbClr val="FDF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00B0F0"/>
                </a:solidFill>
              </a:rPr>
              <a:t>遇上可組成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10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角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的硬幣組合，就要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算作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元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！</a:t>
            </a:r>
            <a:endParaRPr lang="zh-HK" altLang="en-US" sz="2800" b="1" dirty="0">
              <a:solidFill>
                <a:srgbClr val="00B0F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2345755" y="3799611"/>
            <a:ext cx="107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200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48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179" y="2116352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179" y="2517174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179" y="2937471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160" y="2346153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160" y="2769881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5" descr="\\server-pc1\STAR Project Team\STAR_Maths\02 Tasks development\WLTS_1617\Artwork\note and coin\Coin 10 dolla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95104"/>
            <a:ext cx="504056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149" y="2145662"/>
            <a:ext cx="515083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149" y="2727420"/>
            <a:ext cx="515083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文字方塊 25"/>
          <p:cNvSpPr txBox="1"/>
          <p:nvPr/>
        </p:nvSpPr>
        <p:spPr>
          <a:xfrm>
            <a:off x="5151830" y="3793576"/>
            <a:ext cx="829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6375681" y="4211748"/>
            <a:ext cx="2027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2+2+2+2+2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=10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</a:t>
            </a:r>
            <a:endParaRPr lang="en-US" altLang="zh-TW" sz="2400" dirty="0" smtClean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7168254" y="3793576"/>
            <a:ext cx="670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91438" y="5949280"/>
            <a:ext cx="6912768" cy="728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3366FF"/>
                </a:solidFill>
              </a:rPr>
              <a:t>總值：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元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角</a:t>
            </a:r>
            <a:endParaRPr lang="zh-HK" altLang="en-US" sz="2800" dirty="0">
              <a:solidFill>
                <a:srgbClr val="3366FF"/>
              </a:solidFill>
            </a:endParaRPr>
          </a:p>
        </p:txBody>
      </p:sp>
      <p:grpSp>
        <p:nvGrpSpPr>
          <p:cNvPr id="31" name="群組 30"/>
          <p:cNvGrpSpPr/>
          <p:nvPr/>
        </p:nvGrpSpPr>
        <p:grpSpPr>
          <a:xfrm>
            <a:off x="3680060" y="6051902"/>
            <a:ext cx="2511589" cy="523220"/>
            <a:chOff x="4156654" y="5733256"/>
            <a:chExt cx="1964686" cy="523220"/>
          </a:xfrm>
        </p:grpSpPr>
        <p:sp>
          <p:nvSpPr>
            <p:cNvPr id="32" name="文字方塊 31"/>
            <p:cNvSpPr txBox="1"/>
            <p:nvPr/>
          </p:nvSpPr>
          <p:spPr>
            <a:xfrm>
              <a:off x="4156654" y="5733256"/>
              <a:ext cx="7853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221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689292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0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4" name="雲朵形圖說文字 33"/>
          <p:cNvSpPr/>
          <p:nvPr/>
        </p:nvSpPr>
        <p:spPr>
          <a:xfrm>
            <a:off x="6178641" y="4869160"/>
            <a:ext cx="2862631" cy="1182742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可只寫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221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元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38" name="圖片 37" descr="\\server-pc1\STAR Project Team\STAR_Maths\02 Tasks development\WLTS_1617\Artwork\note and coin\Bank of China\BOC_50_front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978" y="2798304"/>
            <a:ext cx="1758790" cy="869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圖片 38" descr="\\server-pc1\STAR Project Team\STAR_Maths\02 Tasks development\WLTS_1617\Artwork\note and coin\Bank of China\BOC_50_front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978" y="1846360"/>
            <a:ext cx="1758790" cy="869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圖片 39" descr="\\server-pc1\STAR Project Team\STAR_Maths\02 Tasks development\WLTS_1617\Artwork\note and coin\Bank of China\BOC_100_fro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64" y="2283842"/>
            <a:ext cx="1860112" cy="901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286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7" grpId="0"/>
      <p:bldP spid="27" grpId="1"/>
      <p:bldP spid="28" grpId="0"/>
      <p:bldP spid="29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996953"/>
            <a:ext cx="822960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4400" b="1" dirty="0">
                <a:solidFill>
                  <a:srgbClr val="3366FF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~</a:t>
            </a:r>
            <a:r>
              <a:rPr lang="zh-TW" altLang="en-US" sz="4400" b="1" dirty="0" smtClean="0">
                <a:solidFill>
                  <a:srgbClr val="3366FF"/>
                </a:solidFill>
              </a:rPr>
              <a:t>完</a:t>
            </a:r>
            <a:r>
              <a:rPr lang="en-US" altLang="zh-TW" sz="4400" b="1" dirty="0">
                <a:solidFill>
                  <a:srgbClr val="3366FF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~</a:t>
            </a:r>
            <a:endParaRPr lang="zh-HK" altLang="en-US" sz="4400" b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166639" y="1408202"/>
            <a:ext cx="6912768" cy="3676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616624" cy="936104"/>
          </a:xfrm>
          <a:solidFill>
            <a:schemeClr val="accent6">
              <a:lumMod val="60000"/>
              <a:lumOff val="40000"/>
              <a:alpha val="95000"/>
            </a:schemeClr>
          </a:solidFill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rgbClr val="FFFF00"/>
                </a:solidFill>
              </a:rPr>
              <a:t>紙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幣的總值</a:t>
            </a:r>
            <a:endParaRPr lang="zh-HK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1030" name="Picture 6" descr="\\server-pc1\STAR Project Team\00Artwork\5-bo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30" y="3868680"/>
            <a:ext cx="1307470" cy="15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圖說文字 3"/>
          <p:cNvSpPr/>
          <p:nvPr/>
        </p:nvSpPr>
        <p:spPr>
          <a:xfrm>
            <a:off x="395536" y="5229200"/>
            <a:ext cx="7890053" cy="1224136"/>
          </a:xfrm>
          <a:prstGeom prst="wedgeRoundRectCallout">
            <a:avLst>
              <a:gd name="adj1" fmla="val -42052"/>
              <a:gd name="adj2" fmla="val -65133"/>
              <a:gd name="adj3" fmla="val 16667"/>
            </a:avLst>
          </a:prstGeom>
          <a:solidFill>
            <a:srgbClr val="FDF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00B0F0"/>
                </a:solidFill>
              </a:rPr>
              <a:t>要計算紙幣的總值，我們先要懂得把不同的紙幣依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涉及的位值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分類。</a:t>
            </a:r>
            <a:endParaRPr lang="zh-HK" altLang="en-US" sz="2800" b="1" dirty="0">
              <a:solidFill>
                <a:srgbClr val="00B0F0"/>
              </a:solidFill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5831891" y="1556792"/>
            <a:ext cx="2116693" cy="3312368"/>
            <a:chOff x="5831891" y="1556792"/>
            <a:chExt cx="2116693" cy="3312368"/>
          </a:xfrm>
        </p:grpSpPr>
        <p:pic>
          <p:nvPicPr>
            <p:cNvPr id="28" name="圖片 27" descr="\\server-pc1\STAR Project Team\STAR_Maths\02 Tasks development\WLTS_1617\Artwork\note and coin\Bank of China\BOC_50_front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44450" y="1703143"/>
              <a:ext cx="1758790" cy="88682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圖片 28" descr="\\server-pc1\STAR Project Team\STAR_Maths\02 Tasks development\WLTS_1617\Artwork\note and coin\Bank of China\BOC_20_front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0067" y="2637860"/>
              <a:ext cx="1686780" cy="84365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8" name="群組 17"/>
            <p:cNvGrpSpPr/>
            <p:nvPr/>
          </p:nvGrpSpPr>
          <p:grpSpPr>
            <a:xfrm>
              <a:off x="5831891" y="1556792"/>
              <a:ext cx="2116693" cy="3312368"/>
              <a:chOff x="5831891" y="1556792"/>
              <a:chExt cx="2116693" cy="3312368"/>
            </a:xfrm>
          </p:grpSpPr>
          <p:sp>
            <p:nvSpPr>
              <p:cNvPr id="21" name="文字方塊 20"/>
              <p:cNvSpPr txBox="1"/>
              <p:nvPr/>
            </p:nvSpPr>
            <p:spPr>
              <a:xfrm>
                <a:off x="5919869" y="4363547"/>
                <a:ext cx="19657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000" dirty="0" smtClean="0">
                    <a:solidFill>
                      <a:srgbClr val="3366FF"/>
                    </a:solidFill>
                  </a:rPr>
                  <a:t>涉及</a:t>
                </a:r>
                <a:r>
                  <a:rPr lang="zh-TW" altLang="en-US" sz="2000" dirty="0">
                    <a:solidFill>
                      <a:srgbClr val="FF0000"/>
                    </a:solidFill>
                  </a:rPr>
                  <a:t>十</a:t>
                </a:r>
                <a:r>
                  <a:rPr lang="zh-TW" altLang="en-US" sz="2000" dirty="0" smtClean="0">
                    <a:solidFill>
                      <a:srgbClr val="FF0000"/>
                    </a:solidFill>
                  </a:rPr>
                  <a:t>位</a:t>
                </a:r>
                <a:r>
                  <a:rPr lang="zh-TW" altLang="en-US" sz="2000" dirty="0" smtClean="0">
                    <a:solidFill>
                      <a:srgbClr val="3366FF"/>
                    </a:solidFill>
                  </a:rPr>
                  <a:t>的紙幣</a:t>
                </a:r>
                <a:endParaRPr lang="zh-HK" altLang="en-US" sz="2000" dirty="0">
                  <a:solidFill>
                    <a:srgbClr val="3366FF"/>
                  </a:solidFill>
                </a:endParaRPr>
              </a:p>
            </p:txBody>
          </p:sp>
          <p:grpSp>
            <p:nvGrpSpPr>
              <p:cNvPr id="17" name="群組 16"/>
              <p:cNvGrpSpPr/>
              <p:nvPr/>
            </p:nvGrpSpPr>
            <p:grpSpPr>
              <a:xfrm>
                <a:off x="5831891" y="1556792"/>
                <a:ext cx="2116693" cy="3312368"/>
                <a:chOff x="5831891" y="1556792"/>
                <a:chExt cx="2116693" cy="3312368"/>
              </a:xfrm>
            </p:grpSpPr>
            <p:sp>
              <p:nvSpPr>
                <p:cNvPr id="30" name="圓角矩形 29"/>
                <p:cNvSpPr/>
                <p:nvPr/>
              </p:nvSpPr>
              <p:spPr>
                <a:xfrm>
                  <a:off x="5831891" y="1556792"/>
                  <a:ext cx="2116693" cy="3312368"/>
                </a:xfrm>
                <a:prstGeom prst="round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  <p:pic>
              <p:nvPicPr>
                <p:cNvPr id="33" name="Picture 11" descr="\\server-pc1\STAR Project Team\STAR_Maths\02 Tasks development\WLTS_1617\Artwork\note and coin\10dollars(plastic).jpg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27290" y="3545618"/>
                  <a:ext cx="1578226" cy="78364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grpSp>
        <p:nvGrpSpPr>
          <p:cNvPr id="9" name="群組 8"/>
          <p:cNvGrpSpPr/>
          <p:nvPr/>
        </p:nvGrpSpPr>
        <p:grpSpPr>
          <a:xfrm>
            <a:off x="3561386" y="1556792"/>
            <a:ext cx="2116693" cy="3312368"/>
            <a:chOff x="3561386" y="1556792"/>
            <a:chExt cx="2116693" cy="3312368"/>
          </a:xfrm>
        </p:grpSpPr>
        <p:pic>
          <p:nvPicPr>
            <p:cNvPr id="25" name="圖片 24" descr="\\server-pc1\STAR Project Team\STAR_Maths\02 Tasks development\WLTS_1617\Artwork\note and coin\Bank of China\BOC_500_front.png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6528" y="1913486"/>
              <a:ext cx="1878407" cy="9383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圖片 25" descr="\\server-pc1\STAR Project Team\STAR_Maths\02 Tasks development\WLTS_1617\Artwork\note and coin\Bank of China\BOC_100_front.png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4528" y="2966970"/>
              <a:ext cx="1860112" cy="9017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" name="群組 12"/>
            <p:cNvGrpSpPr/>
            <p:nvPr/>
          </p:nvGrpSpPr>
          <p:grpSpPr>
            <a:xfrm>
              <a:off x="3561386" y="1556792"/>
              <a:ext cx="2116693" cy="3312368"/>
              <a:chOff x="3561386" y="1556792"/>
              <a:chExt cx="2116693" cy="3312368"/>
            </a:xfrm>
          </p:grpSpPr>
          <p:sp>
            <p:nvSpPr>
              <p:cNvPr id="20" name="文字方塊 19"/>
              <p:cNvSpPr txBox="1"/>
              <p:nvPr/>
            </p:nvSpPr>
            <p:spPr>
              <a:xfrm>
                <a:off x="3642417" y="4364100"/>
                <a:ext cx="20269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000" dirty="0" smtClean="0">
                    <a:solidFill>
                      <a:srgbClr val="3366FF"/>
                    </a:solidFill>
                  </a:rPr>
                  <a:t>涉及</a:t>
                </a:r>
                <a:r>
                  <a:rPr lang="zh-TW" altLang="en-US" sz="2000" dirty="0" smtClean="0">
                    <a:solidFill>
                      <a:srgbClr val="FF0000"/>
                    </a:solidFill>
                  </a:rPr>
                  <a:t>百位</a:t>
                </a:r>
                <a:r>
                  <a:rPr lang="zh-TW" altLang="en-US" sz="2000" dirty="0" smtClean="0">
                    <a:solidFill>
                      <a:srgbClr val="3366FF"/>
                    </a:solidFill>
                  </a:rPr>
                  <a:t>的紙幣</a:t>
                </a:r>
                <a:endParaRPr lang="zh-HK" altLang="en-US" sz="2000" dirty="0">
                  <a:solidFill>
                    <a:srgbClr val="3366FF"/>
                  </a:solidFill>
                </a:endParaRPr>
              </a:p>
            </p:txBody>
          </p:sp>
          <p:sp>
            <p:nvSpPr>
              <p:cNvPr id="27" name="圓角矩形 26"/>
              <p:cNvSpPr/>
              <p:nvPr/>
            </p:nvSpPr>
            <p:spPr>
              <a:xfrm>
                <a:off x="3561386" y="1556792"/>
                <a:ext cx="2116693" cy="3312368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</p:grpSp>
      <p:grpSp>
        <p:nvGrpSpPr>
          <p:cNvPr id="6" name="群組 5"/>
          <p:cNvGrpSpPr/>
          <p:nvPr/>
        </p:nvGrpSpPr>
        <p:grpSpPr>
          <a:xfrm>
            <a:off x="1299140" y="1556792"/>
            <a:ext cx="2116693" cy="3312368"/>
            <a:chOff x="1299140" y="1556792"/>
            <a:chExt cx="2116693" cy="331236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1346" y="2488068"/>
              <a:ext cx="1929127" cy="965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文字方塊 4"/>
            <p:cNvSpPr txBox="1"/>
            <p:nvPr/>
          </p:nvSpPr>
          <p:spPr>
            <a:xfrm>
              <a:off x="1383927" y="4363547"/>
              <a:ext cx="20071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 smtClean="0">
                  <a:solidFill>
                    <a:srgbClr val="3366FF"/>
                  </a:solidFill>
                </a:rPr>
                <a:t>涉及</a:t>
              </a:r>
              <a:r>
                <a:rPr lang="zh-TW" altLang="en-US" sz="2000" dirty="0" smtClean="0">
                  <a:solidFill>
                    <a:srgbClr val="FF0000"/>
                  </a:solidFill>
                </a:rPr>
                <a:t>千位</a:t>
              </a:r>
              <a:r>
                <a:rPr lang="zh-TW" altLang="en-US" sz="2000" dirty="0" smtClean="0">
                  <a:solidFill>
                    <a:srgbClr val="3366FF"/>
                  </a:solidFill>
                </a:rPr>
                <a:t>的紙幣</a:t>
              </a:r>
              <a:endParaRPr lang="zh-HK" altLang="en-US" sz="2000" dirty="0">
                <a:solidFill>
                  <a:srgbClr val="3366FF"/>
                </a:solidFill>
              </a:endParaRPr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1299140" y="1556792"/>
              <a:ext cx="2116693" cy="331236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73016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27584" y="1626600"/>
            <a:ext cx="7632848" cy="3458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54" y="2147559"/>
            <a:ext cx="1929127" cy="965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圖片 23" descr="\\server-pc1\STAR Project Team\STAR_Maths\02 Tasks development\WLTS_1617\Artwork\note and coin\Bank of China\BOC_500_fro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294" y="1878497"/>
            <a:ext cx="1878407" cy="938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圖片 25" descr="\\server-pc1\STAR Project Team\STAR_Maths\02 Tasks development\WLTS_1617\Artwork\note and coin\Bank of China\BOC_20_front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8" y="3354522"/>
            <a:ext cx="1686780" cy="84365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標題 1"/>
          <p:cNvSpPr txBox="1">
            <a:spLocks/>
          </p:cNvSpPr>
          <p:nvPr/>
        </p:nvSpPr>
        <p:spPr>
          <a:xfrm>
            <a:off x="1835696" y="332656"/>
            <a:ext cx="5616624" cy="936104"/>
          </a:xfrm>
          <a:prstGeom prst="rect">
            <a:avLst/>
          </a:prstGeom>
          <a:solidFill>
            <a:schemeClr val="accent6">
              <a:lumMod val="60000"/>
              <a:lumOff val="40000"/>
              <a:alpha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smtClean="0">
                <a:solidFill>
                  <a:srgbClr val="FFFF00"/>
                </a:solidFill>
              </a:rPr>
              <a:t>紙幣的總值</a:t>
            </a:r>
            <a:endParaRPr lang="zh-HK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12" name="Picture 6" descr="\\server-pc1\STAR Project Team\00Artwork\5-bo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62" y="3940574"/>
            <a:ext cx="1307470" cy="15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1" descr="\\server-pc1\STAR Project Team\STAR_Maths\02 Tasks development\WLTS_1617\Artwork\note and coin\10dollars(plastic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74" y="2971754"/>
            <a:ext cx="1581448" cy="78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六角星形 5"/>
          <p:cNvSpPr/>
          <p:nvPr/>
        </p:nvSpPr>
        <p:spPr>
          <a:xfrm>
            <a:off x="282217" y="1265027"/>
            <a:ext cx="1872208" cy="723146"/>
          </a:xfrm>
          <a:prstGeom prst="star6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3366FF"/>
                </a:solidFill>
              </a:rPr>
              <a:t>例子</a:t>
            </a:r>
            <a:r>
              <a:rPr lang="en-US" altLang="zh-TW" dirty="0" smtClean="0">
                <a:solidFill>
                  <a:srgbClr val="3366FF"/>
                </a:solidFill>
              </a:rPr>
              <a:t>1</a:t>
            </a:r>
            <a:endParaRPr lang="zh-HK" altLang="en-US" dirty="0">
              <a:solidFill>
                <a:srgbClr val="3366FF"/>
              </a:solidFill>
            </a:endParaRPr>
          </a:p>
        </p:txBody>
      </p:sp>
      <p:sp>
        <p:nvSpPr>
          <p:cNvPr id="30" name="圓角矩形圖說文字 29"/>
          <p:cNvSpPr/>
          <p:nvPr/>
        </p:nvSpPr>
        <p:spPr>
          <a:xfrm>
            <a:off x="990314" y="5169175"/>
            <a:ext cx="7084848" cy="735389"/>
          </a:xfrm>
          <a:prstGeom prst="wedgeRoundRectCallout">
            <a:avLst>
              <a:gd name="adj1" fmla="val -46410"/>
              <a:gd name="adj2" fmla="val -70581"/>
              <a:gd name="adj3" fmla="val 16667"/>
            </a:avLst>
          </a:prstGeom>
          <a:solidFill>
            <a:srgbClr val="FDF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smtClean="0">
                <a:solidFill>
                  <a:srgbClr val="00B0F0"/>
                </a:solidFill>
              </a:rPr>
              <a:t>分類後，就由</a:t>
            </a:r>
            <a:r>
              <a:rPr lang="zh-TW" altLang="en-US" sz="2800" b="1" dirty="0">
                <a:solidFill>
                  <a:srgbClr val="FF0000"/>
                </a:solidFill>
              </a:rPr>
              <a:t>幣值較大</a:t>
            </a:r>
            <a:r>
              <a:rPr lang="zh-TW" altLang="en-US" sz="2800" b="1" dirty="0">
                <a:solidFill>
                  <a:srgbClr val="00B0F0"/>
                </a:solidFill>
              </a:rPr>
              <a:t>的紙幣開始計算。</a:t>
            </a:r>
            <a:endParaRPr lang="zh-HK" altLang="en-US" sz="2800" b="1" dirty="0">
              <a:solidFill>
                <a:srgbClr val="00B0F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076354" y="6021288"/>
            <a:ext cx="6912768" cy="728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3366FF"/>
                </a:solidFill>
              </a:rPr>
              <a:t>總值：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</a:t>
            </a:r>
            <a:r>
              <a:rPr lang="en-US" altLang="zh-TW" sz="2800" u="sng" dirty="0" smtClean="0">
                <a:solidFill>
                  <a:srgbClr val="3366FF"/>
                </a:solidFill>
              </a:rPr>
              <a:t>   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元</a:t>
            </a:r>
            <a:endParaRPr lang="zh-HK" altLang="en-US" sz="2800" dirty="0">
              <a:solidFill>
                <a:srgbClr val="3366FF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4427984" y="6123910"/>
            <a:ext cx="944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800" dirty="0" smtClean="0">
                <a:solidFill>
                  <a:srgbClr val="FF0000"/>
                </a:solidFill>
              </a:rPr>
              <a:t>1730</a:t>
            </a:r>
            <a:endParaRPr lang="zh-HK" altLang="en-US" sz="2800" dirty="0">
              <a:solidFill>
                <a:srgbClr val="FF0000"/>
              </a:solidFill>
            </a:endParaRPr>
          </a:p>
        </p:txBody>
      </p:sp>
      <p:sp>
        <p:nvSpPr>
          <p:cNvPr id="33" name="雲朵形圖說文字 32"/>
          <p:cNvSpPr/>
          <p:nvPr/>
        </p:nvSpPr>
        <p:spPr>
          <a:xfrm>
            <a:off x="6240402" y="1014471"/>
            <a:ext cx="1728193" cy="1002585"/>
          </a:xfrm>
          <a:prstGeom prst="cloudCallout">
            <a:avLst>
              <a:gd name="adj1" fmla="val -21673"/>
              <a:gd name="adj2" fmla="val 622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先分類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638336" y="4254187"/>
            <a:ext cx="2339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500+100+100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=700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6565421" y="4254606"/>
            <a:ext cx="1319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20+10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=30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1506222" y="4623938"/>
            <a:ext cx="1531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1000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21" name="圖片 20" descr="\\server-pc1\STAR Project Team\STAR_Maths\02 Tasks development\WLTS_1617\Artwork\note and coin\Bank of China\BOC_100_fro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478" y="1861188"/>
            <a:ext cx="1860112" cy="901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圖片 22" descr="\\server-pc1\STAR Project Team\STAR_Maths\02 Tasks development\WLTS_1617\Artwork\note and coin\Bank of China\BOC_100_front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722" y="3055025"/>
            <a:ext cx="1860112" cy="9017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791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36479E-6 L 0.01701 0.0744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3724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14596E-6 L 0.05243 0.0788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393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01249E-6 L -0.25261 -0.022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39" y="-111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70044E-6 L 0.50643 -0.1596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13" y="-798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82674E-6 L 0.0224 0.0430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1" y="2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/>
      <p:bldP spid="33" grpId="0" animBg="1"/>
      <p:bldP spid="33" grpId="1" animBg="1"/>
      <p:bldP spid="35" grpId="0"/>
      <p:bldP spid="37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827584" y="1626600"/>
            <a:ext cx="7632848" cy="3458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6" name="圖片 15" descr="\\server-pc1\STAR Project Team\STAR_Maths\02 Tasks development\WLTS_1617\Artwork\note and coin\Bank of China\BOC_50_fro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359" y="2462351"/>
            <a:ext cx="1758790" cy="869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圖片 16" descr="\\server-pc1\STAR Project Team\STAR_Maths\02 Tasks development\WLTS_1617\Artwork\note and coin\Bank of China\BOC_100_fro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593" y="3551422"/>
            <a:ext cx="1860112" cy="9017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標題 1"/>
          <p:cNvSpPr txBox="1">
            <a:spLocks/>
          </p:cNvSpPr>
          <p:nvPr/>
        </p:nvSpPr>
        <p:spPr>
          <a:xfrm>
            <a:off x="1835696" y="332656"/>
            <a:ext cx="5616624" cy="936104"/>
          </a:xfrm>
          <a:prstGeom prst="rect">
            <a:avLst/>
          </a:prstGeom>
          <a:solidFill>
            <a:schemeClr val="accent6">
              <a:lumMod val="60000"/>
              <a:lumOff val="40000"/>
              <a:alpha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FFFF00"/>
                </a:solidFill>
              </a:rPr>
              <a:t>紙幣和硬幣的總值</a:t>
            </a:r>
            <a:endParaRPr lang="zh-HK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12" name="Picture 6" descr="\\server-pc1\STAR Project Team\00Artwork\5-bo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49" y="3880155"/>
            <a:ext cx="1307470" cy="15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六角星形 5"/>
          <p:cNvSpPr/>
          <p:nvPr/>
        </p:nvSpPr>
        <p:spPr>
          <a:xfrm>
            <a:off x="395536" y="1265027"/>
            <a:ext cx="1872208" cy="723146"/>
          </a:xfrm>
          <a:prstGeom prst="star6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3366FF"/>
                </a:solidFill>
              </a:rPr>
              <a:t>例子</a:t>
            </a:r>
            <a:r>
              <a:rPr lang="en-US" altLang="zh-TW" dirty="0" smtClean="0">
                <a:solidFill>
                  <a:srgbClr val="3366FF"/>
                </a:solidFill>
              </a:rPr>
              <a:t>2</a:t>
            </a:r>
            <a:endParaRPr lang="zh-HK" altLang="en-US" dirty="0">
              <a:solidFill>
                <a:srgbClr val="3366FF"/>
              </a:solidFill>
            </a:endParaRPr>
          </a:p>
        </p:txBody>
      </p:sp>
      <p:sp>
        <p:nvSpPr>
          <p:cNvPr id="30" name="圓角矩形圖說文字 29"/>
          <p:cNvSpPr/>
          <p:nvPr/>
        </p:nvSpPr>
        <p:spPr>
          <a:xfrm>
            <a:off x="1024242" y="5229200"/>
            <a:ext cx="7084848" cy="1296144"/>
          </a:xfrm>
          <a:prstGeom prst="wedgeRoundRectCallout">
            <a:avLst>
              <a:gd name="adj1" fmla="val -47148"/>
              <a:gd name="adj2" fmla="val -71823"/>
              <a:gd name="adj3" fmla="val 16667"/>
            </a:avLst>
          </a:prstGeom>
          <a:solidFill>
            <a:srgbClr val="FDF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00B0F0"/>
                </a:solidFill>
              </a:rPr>
              <a:t>有時候我們會混合使用紙幣和硬幣，這時我們則需要分開紙幣和硬幣來處理！</a:t>
            </a:r>
            <a:endParaRPr lang="zh-HK" altLang="en-US" sz="2800" b="1" dirty="0">
              <a:solidFill>
                <a:srgbClr val="00B0F0"/>
              </a:solidFill>
            </a:endParaRPr>
          </a:p>
        </p:txBody>
      </p:sp>
      <p:pic>
        <p:nvPicPr>
          <p:cNvPr id="21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2888347"/>
            <a:ext cx="514874" cy="51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711" y="3837194"/>
            <a:ext cx="445066" cy="44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50" y="3365073"/>
            <a:ext cx="515083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\\server-pc1\STAR Project Team\STAR_Maths\02 Tasks development\WLTS_1617\Artwork\note and coin\10dollars(plastic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78" y="2133720"/>
            <a:ext cx="1578226" cy="78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9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16146E-6 L 0.32153 -0.028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76" y="-141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41198E-6 L 0.2474 -0.095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-476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60699E-6 L 0.16736 -0.0918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68" y="-460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5.36664E-7 L -0.27639 0.087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19" y="439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57298E-7 L -0.26579 -0.073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99" y="-3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827584" y="1626600"/>
            <a:ext cx="7632848" cy="3458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22" name="圖片 21" descr="\\server-pc1\STAR Project Team\STAR_Maths\02 Tasks development\WLTS_1617\Artwork\note and coin\Bank of China\BOC_100_fro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205" y="3082972"/>
            <a:ext cx="1860112" cy="901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圖片 35" descr="\\server-pc1\STAR Project Team\STAR_Maths\02 Tasks development\WLTS_1617\Artwork\note and coin\Bank of China\BOC_50_fro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787" y="3118238"/>
            <a:ext cx="1758790" cy="86940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標題 1"/>
          <p:cNvSpPr txBox="1">
            <a:spLocks/>
          </p:cNvSpPr>
          <p:nvPr/>
        </p:nvSpPr>
        <p:spPr>
          <a:xfrm>
            <a:off x="1835696" y="332656"/>
            <a:ext cx="5616624" cy="936104"/>
          </a:xfrm>
          <a:prstGeom prst="rect">
            <a:avLst/>
          </a:prstGeom>
          <a:solidFill>
            <a:schemeClr val="accent6">
              <a:lumMod val="60000"/>
              <a:lumOff val="40000"/>
              <a:alpha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FFFF00"/>
                </a:solidFill>
              </a:rPr>
              <a:t>紙幣和硬幣的總值</a:t>
            </a:r>
            <a:endParaRPr lang="zh-HK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12" name="Picture 6" descr="\\server-pc1\STAR Project Team\00Artwork\5-bo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99" y="3861048"/>
            <a:ext cx="1307470" cy="15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圓角矩形圖說文字 29"/>
          <p:cNvSpPr/>
          <p:nvPr/>
        </p:nvSpPr>
        <p:spPr>
          <a:xfrm>
            <a:off x="993334" y="5157192"/>
            <a:ext cx="6606022" cy="752182"/>
          </a:xfrm>
          <a:prstGeom prst="wedgeRoundRectCallout">
            <a:avLst>
              <a:gd name="adj1" fmla="val -46533"/>
              <a:gd name="adj2" fmla="val -87948"/>
              <a:gd name="adj3" fmla="val 16667"/>
            </a:avLst>
          </a:prstGeom>
          <a:solidFill>
            <a:srgbClr val="FDF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FF0000"/>
                </a:solidFill>
              </a:rPr>
              <a:t>先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計算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紙幣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的總值，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後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計算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硬幣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的總值。</a:t>
            </a:r>
            <a:endParaRPr lang="zh-HK" altLang="en-US" sz="2800" b="1" dirty="0">
              <a:solidFill>
                <a:srgbClr val="00B0F0"/>
              </a:solidFill>
            </a:endParaRPr>
          </a:p>
        </p:txBody>
      </p:sp>
      <p:pic>
        <p:nvPicPr>
          <p:cNvPr id="19" name="Picture 11" descr="\\server-pc1\STAR Project Team\STAR_Maths\02 Tasks development\WLTS_1617\Artwork\note and coin\10dollars(plastic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517" y="2114647"/>
            <a:ext cx="1578226" cy="78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雲朵形圖說文字 12"/>
          <p:cNvSpPr/>
          <p:nvPr/>
        </p:nvSpPr>
        <p:spPr>
          <a:xfrm>
            <a:off x="6889198" y="1052673"/>
            <a:ext cx="1983256" cy="1147854"/>
          </a:xfrm>
          <a:prstGeom prst="cloudCallout">
            <a:avLst>
              <a:gd name="adj1" fmla="val -21673"/>
              <a:gd name="adj2" fmla="val 622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先計元，後計角。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雲朵形圖說文字 15"/>
          <p:cNvSpPr/>
          <p:nvPr/>
        </p:nvSpPr>
        <p:spPr>
          <a:xfrm>
            <a:off x="467544" y="1197942"/>
            <a:ext cx="1728193" cy="1002585"/>
          </a:xfrm>
          <a:prstGeom prst="cloudCallout">
            <a:avLst>
              <a:gd name="adj1" fmla="val 32749"/>
              <a:gd name="adj2" fmla="val 6486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先分類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633829" y="4490514"/>
            <a:ext cx="126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100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3616631" y="4121182"/>
            <a:ext cx="1535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50+10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=60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5485223" y="4121182"/>
            <a:ext cx="1136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5 + 2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=7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6759074" y="4490514"/>
            <a:ext cx="959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5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091438" y="6021288"/>
            <a:ext cx="6912768" cy="728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3366FF"/>
                </a:solidFill>
              </a:rPr>
              <a:t>總值：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元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角</a:t>
            </a:r>
            <a:endParaRPr lang="zh-HK" altLang="en-US" sz="2800" dirty="0">
              <a:solidFill>
                <a:srgbClr val="3366FF"/>
              </a:solidFill>
            </a:endParaRPr>
          </a:p>
        </p:txBody>
      </p:sp>
      <p:grpSp>
        <p:nvGrpSpPr>
          <p:cNvPr id="27" name="群組 26"/>
          <p:cNvGrpSpPr/>
          <p:nvPr/>
        </p:nvGrpSpPr>
        <p:grpSpPr>
          <a:xfrm>
            <a:off x="3683440" y="6165304"/>
            <a:ext cx="2511589" cy="523220"/>
            <a:chOff x="4156654" y="5733256"/>
            <a:chExt cx="1964686" cy="523220"/>
          </a:xfrm>
        </p:grpSpPr>
        <p:sp>
          <p:nvSpPr>
            <p:cNvPr id="29" name="文字方塊 28"/>
            <p:cNvSpPr txBox="1"/>
            <p:nvPr/>
          </p:nvSpPr>
          <p:spPr>
            <a:xfrm>
              <a:off x="4156654" y="5733256"/>
              <a:ext cx="7853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167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5689292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>
                  <a:solidFill>
                    <a:srgbClr val="FF0000"/>
                  </a:solidFill>
                </a:rPr>
                <a:t>5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2" name="Picture 2" descr="\\server-pc1\STAR Project Team\STAR_Maths\02 Tasks development\WLTS_1617\Artwork\note and coin\coin 50 cent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54" y="3240339"/>
            <a:ext cx="445066" cy="445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554" y="3170323"/>
            <a:ext cx="515083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159" y="2338215"/>
            <a:ext cx="514874" cy="51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65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2195E-6 L 0.12726 0.1529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763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7 L 0.0066 -0.1445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7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69789E-6 L 0.00261 -0.1362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6824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23 L -0.06354 0.1212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2" y="60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3" grpId="0" animBg="1"/>
      <p:bldP spid="16" grpId="0" animBg="1"/>
      <p:bldP spid="20" grpId="0"/>
      <p:bldP spid="23" grpId="0"/>
      <p:bldP spid="24" grpId="0"/>
      <p:bldP spid="25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827584" y="1626600"/>
            <a:ext cx="7632848" cy="3458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20" name="圖片 19" descr="\\server-pc1\STAR Project Team\STAR_Maths\02 Tasks development\WLTS_1617\Artwork\note and coin\Bank of China\BOC_20_fro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24" y="1896982"/>
            <a:ext cx="1686780" cy="843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圖片 22" descr="\\server-pc1\STAR Project Team\STAR_Maths\02 Tasks development\WLTS_1617\Artwork\note and coin\Bank of China\BOC_20_fro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32" y="2354781"/>
            <a:ext cx="1686780" cy="84365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標題 1"/>
          <p:cNvSpPr txBox="1">
            <a:spLocks/>
          </p:cNvSpPr>
          <p:nvPr/>
        </p:nvSpPr>
        <p:spPr>
          <a:xfrm>
            <a:off x="1835696" y="332656"/>
            <a:ext cx="5616624" cy="936104"/>
          </a:xfrm>
          <a:prstGeom prst="rect">
            <a:avLst/>
          </a:prstGeom>
          <a:solidFill>
            <a:schemeClr val="accent6">
              <a:lumMod val="60000"/>
              <a:lumOff val="40000"/>
              <a:alpha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FFFF00"/>
                </a:solidFill>
              </a:rPr>
              <a:t>紙幣和硬幣的總值</a:t>
            </a:r>
            <a:endParaRPr lang="zh-HK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12" name="Picture 6" descr="\\server-pc1\STAR Project Team\00Artwork\5-bo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29" y="3533628"/>
            <a:ext cx="1307470" cy="15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六角星形 5"/>
          <p:cNvSpPr/>
          <p:nvPr/>
        </p:nvSpPr>
        <p:spPr>
          <a:xfrm>
            <a:off x="467544" y="1265027"/>
            <a:ext cx="1872208" cy="723146"/>
          </a:xfrm>
          <a:prstGeom prst="star6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3366FF"/>
                </a:solidFill>
              </a:rPr>
              <a:t>例子</a:t>
            </a:r>
            <a:r>
              <a:rPr lang="en-US" altLang="zh-TW" dirty="0" smtClean="0">
                <a:solidFill>
                  <a:srgbClr val="3366FF"/>
                </a:solidFill>
              </a:rPr>
              <a:t>3</a:t>
            </a:r>
            <a:endParaRPr lang="zh-HK" altLang="en-US" dirty="0">
              <a:solidFill>
                <a:srgbClr val="3366FF"/>
              </a:solidFill>
            </a:endParaRPr>
          </a:p>
        </p:txBody>
      </p:sp>
      <p:sp>
        <p:nvSpPr>
          <p:cNvPr id="33" name="雲朵形圖說文字 32"/>
          <p:cNvSpPr/>
          <p:nvPr/>
        </p:nvSpPr>
        <p:spPr>
          <a:xfrm>
            <a:off x="6133068" y="1014471"/>
            <a:ext cx="2639066" cy="1002585"/>
          </a:xfrm>
          <a:prstGeom prst="cloudCallout">
            <a:avLst>
              <a:gd name="adj1" fmla="val -21673"/>
              <a:gd name="adj2" fmla="val 622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分開處理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紙幣和硬幣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21" name="Picture 5" descr="\\server-pc1\STAR Project Team\STAR_Maths\02 Tasks development\WLTS_1617\Artwork\note and coin\Coin 10 dollar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565" y="3805338"/>
            <a:ext cx="504056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719" y="3454648"/>
            <a:ext cx="515082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886" y="3969730"/>
            <a:ext cx="521796" cy="52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\\server-pc1\STAR Project Team\STAR_Maths\02 Tasks development\WLTS_1617\Artwork\note and coin\Coin 10 cents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DFC"/>
              </a:clrFrom>
              <a:clrTo>
                <a:srgbClr val="FFFD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886" y="3366253"/>
            <a:ext cx="369383" cy="3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71" y="3104145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202" y="3588163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1" descr="\\server-pc1\STAR Project Team\STAR_Maths\02 Tasks development\WLTS_1617\Artwork\note and coin\10dollars(plastic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424" y="2633571"/>
            <a:ext cx="1580823" cy="78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0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47513E-6 L 0.09844 0.0587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293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92783E-6 L 0.26181 -0.2489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90" y="-1244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7139E-6 L 0.17708 -0.0936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-469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60398E-6 L 0.22622 -0.1663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2" y="-832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58085E-6 L 0.15226 0.0002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02799E-6 L 0.08506 0.0594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3" y="296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3951E-8 L -0.05712 -0.053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-270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57067E-6 L -0.1981 0.0150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13" y="74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1152E-6 L -0.3467 0.016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87624" y="1643566"/>
            <a:ext cx="6912768" cy="30985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20" name="圖片 19" descr="\\server-pc1\STAR Project Team\STAR_Maths\02 Tasks development\WLTS_1617\Artwork\note and coin\Bank of China\BOC_20_fro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403" y="1850710"/>
            <a:ext cx="1686780" cy="84365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標題 1"/>
          <p:cNvSpPr txBox="1">
            <a:spLocks/>
          </p:cNvSpPr>
          <p:nvPr/>
        </p:nvSpPr>
        <p:spPr>
          <a:xfrm>
            <a:off x="1835696" y="332656"/>
            <a:ext cx="5616624" cy="936104"/>
          </a:xfrm>
          <a:prstGeom prst="rect">
            <a:avLst/>
          </a:prstGeom>
          <a:solidFill>
            <a:schemeClr val="accent6">
              <a:lumMod val="60000"/>
              <a:lumOff val="40000"/>
              <a:alpha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FFFF00"/>
                </a:solidFill>
              </a:rPr>
              <a:t>紙幣和硬幣的總值</a:t>
            </a:r>
            <a:endParaRPr lang="zh-HK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12" name="Picture 6" descr="\\server-pc1\STAR Project Team\00Artwork\5-bo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29" y="3533628"/>
            <a:ext cx="1307470" cy="15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圓角矩形圖說文字 17"/>
          <p:cNvSpPr/>
          <p:nvPr/>
        </p:nvSpPr>
        <p:spPr>
          <a:xfrm>
            <a:off x="990314" y="4941168"/>
            <a:ext cx="7084848" cy="1080120"/>
          </a:xfrm>
          <a:prstGeom prst="wedgeRoundRectCallout">
            <a:avLst>
              <a:gd name="adj1" fmla="val -47025"/>
              <a:gd name="adj2" fmla="val -76526"/>
              <a:gd name="adj3" fmla="val 16667"/>
            </a:avLst>
          </a:prstGeom>
          <a:solidFill>
            <a:srgbClr val="FDF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00B0F0"/>
                </a:solidFill>
              </a:rPr>
              <a:t>由於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10</a:t>
            </a:r>
            <a:r>
              <a:rPr lang="zh-TW" altLang="en-US" sz="2800" b="1" dirty="0">
                <a:solidFill>
                  <a:srgbClr val="FF0000"/>
                </a:solidFill>
              </a:rPr>
              <a:t>元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硬幣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的幣值已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涉及十位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，我們把它和涉及十位的紙幣一併計算會更為方便。</a:t>
            </a:r>
            <a:endParaRPr lang="zh-HK" altLang="en-US" sz="2800" b="1" dirty="0">
              <a:solidFill>
                <a:srgbClr val="00B0F0"/>
              </a:solidFill>
            </a:endParaRPr>
          </a:p>
        </p:txBody>
      </p:sp>
      <p:pic>
        <p:nvPicPr>
          <p:cNvPr id="26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685" y="2645815"/>
            <a:ext cx="515082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971" y="3331415"/>
            <a:ext cx="521796" cy="52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55031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970113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\\server-pc1\STAR Project Team\STAR_Maths\02 Tasks development\WLTS_1617\Artwork\note and coin\Coin 10 cent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967" y="3514212"/>
            <a:ext cx="369383" cy="3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\\server-pc1\STAR Project Team\STAR_Maths\02 Tasks development\WLTS_1617\Artwork\note and coin\Coin 10 dollar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117" y="2019272"/>
            <a:ext cx="504056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圖片 16" descr="\\server-pc1\STAR Project Team\STAR_Maths\02 Tasks development\WLTS_1617\Artwork\note and coin\Bank of China\BOC_20_fro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05" y="2303056"/>
            <a:ext cx="1686780" cy="843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\\server-pc1\STAR Project Team\STAR_Maths\02 Tasks development\WLTS_1617\Artwork\note and coin\10dollars(plastic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070" y="2811580"/>
            <a:ext cx="1578226" cy="78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28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9593E-6 L -0.24479 0.2528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12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827584" y="1641271"/>
            <a:ext cx="7632848" cy="3458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標題 1"/>
          <p:cNvSpPr txBox="1">
            <a:spLocks/>
          </p:cNvSpPr>
          <p:nvPr/>
        </p:nvSpPr>
        <p:spPr>
          <a:xfrm>
            <a:off x="1835696" y="332656"/>
            <a:ext cx="5616624" cy="936104"/>
          </a:xfrm>
          <a:prstGeom prst="rect">
            <a:avLst/>
          </a:prstGeom>
          <a:solidFill>
            <a:schemeClr val="accent6">
              <a:lumMod val="60000"/>
              <a:lumOff val="40000"/>
              <a:alpha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FFFF00"/>
                </a:solidFill>
              </a:rPr>
              <a:t>紙幣和硬幣的總值</a:t>
            </a:r>
            <a:endParaRPr lang="zh-HK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12" name="Picture 6" descr="\\server-pc1\STAR Project Team\00Artwork\5-bo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29" y="3533628"/>
            <a:ext cx="1307470" cy="15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\\server-pc1\STAR Project Team\STAR_Maths\02 Tasks development\WLTS_1617\Artwork\note and coin\Coin 10 c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556" y="3370563"/>
            <a:ext cx="369383" cy="3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圓角矩形圖說文字 17"/>
          <p:cNvSpPr/>
          <p:nvPr/>
        </p:nvSpPr>
        <p:spPr>
          <a:xfrm>
            <a:off x="612755" y="4941168"/>
            <a:ext cx="8063701" cy="720080"/>
          </a:xfrm>
          <a:prstGeom prst="wedgeRoundRectCallout">
            <a:avLst>
              <a:gd name="adj1" fmla="val -43137"/>
              <a:gd name="adj2" fmla="val -92248"/>
              <a:gd name="adj3" fmla="val 16667"/>
            </a:avLst>
          </a:prstGeom>
          <a:solidFill>
            <a:srgbClr val="FDF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00B0F0"/>
                </a:solidFill>
              </a:rPr>
              <a:t>記得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10</a:t>
            </a:r>
            <a:r>
              <a:rPr lang="zh-TW" altLang="en-US" sz="2800" b="1" dirty="0">
                <a:solidFill>
                  <a:srgbClr val="FF0000"/>
                </a:solidFill>
              </a:rPr>
              <a:t>元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硬幣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和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10</a:t>
            </a:r>
            <a:r>
              <a:rPr lang="zh-TW" altLang="en-US" sz="2800" b="1" dirty="0">
                <a:solidFill>
                  <a:srgbClr val="FF0000"/>
                </a:solidFill>
              </a:rPr>
              <a:t>元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紙幣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的幣值同樣都是</a:t>
            </a:r>
            <a:r>
              <a:rPr lang="en-US" altLang="zh-TW" sz="2800" b="1" dirty="0" smtClean="0">
                <a:solidFill>
                  <a:srgbClr val="00B0F0"/>
                </a:solidFill>
              </a:rPr>
              <a:t>10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元喔！</a:t>
            </a:r>
            <a:endParaRPr lang="zh-HK" altLang="en-US" sz="2800" b="1" dirty="0">
              <a:solidFill>
                <a:srgbClr val="00B0F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1429259" y="4309393"/>
            <a:ext cx="3103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20+20+10+10=60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850618" y="4324711"/>
            <a:ext cx="1584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2+1=3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元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6372200" y="4324711"/>
            <a:ext cx="1930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2+2+1=5</a:t>
            </a:r>
            <a:r>
              <a:rPr lang="zh-TW" altLang="en-US" sz="2400" dirty="0" smtClean="0">
                <a:solidFill>
                  <a:srgbClr val="FF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角</a:t>
            </a:r>
            <a:endParaRPr lang="zh-HK" altLang="en-US" sz="2400" dirty="0">
              <a:solidFill>
                <a:srgbClr val="FF000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1821139" y="3227219"/>
            <a:ext cx="798318" cy="729145"/>
            <a:chOff x="1627998" y="3179003"/>
            <a:chExt cx="798318" cy="729145"/>
          </a:xfrm>
        </p:grpSpPr>
        <p:cxnSp>
          <p:nvCxnSpPr>
            <p:cNvPr id="3" name="直線單箭頭接點 2"/>
            <p:cNvCxnSpPr/>
            <p:nvPr/>
          </p:nvCxnSpPr>
          <p:spPr>
            <a:xfrm>
              <a:off x="1642555" y="3179003"/>
              <a:ext cx="78376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/>
            <p:nvPr/>
          </p:nvCxnSpPr>
          <p:spPr>
            <a:xfrm>
              <a:off x="1627998" y="3908148"/>
              <a:ext cx="783761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矩形 27"/>
          <p:cNvSpPr/>
          <p:nvPr/>
        </p:nvSpPr>
        <p:spPr>
          <a:xfrm>
            <a:off x="1091438" y="5596248"/>
            <a:ext cx="6912768" cy="728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rgbClr val="3366FF"/>
                </a:solidFill>
              </a:rPr>
              <a:t>總值：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元</a:t>
            </a:r>
            <a:r>
              <a:rPr lang="zh-TW" altLang="en-US" sz="2800" u="sng" dirty="0" smtClean="0">
                <a:solidFill>
                  <a:srgbClr val="3366FF"/>
                </a:solidFill>
              </a:rPr>
              <a:t>                 </a:t>
            </a:r>
            <a:r>
              <a:rPr lang="zh-TW" altLang="en-US" sz="2800" dirty="0" smtClean="0">
                <a:solidFill>
                  <a:srgbClr val="3366FF"/>
                </a:solidFill>
              </a:rPr>
              <a:t>角</a:t>
            </a:r>
            <a:endParaRPr lang="zh-HK" altLang="en-US" sz="2800" dirty="0">
              <a:solidFill>
                <a:srgbClr val="3366FF"/>
              </a:solidFill>
            </a:endParaRPr>
          </a:p>
        </p:txBody>
      </p:sp>
      <p:grpSp>
        <p:nvGrpSpPr>
          <p:cNvPr id="29" name="群組 28"/>
          <p:cNvGrpSpPr/>
          <p:nvPr/>
        </p:nvGrpSpPr>
        <p:grpSpPr>
          <a:xfrm>
            <a:off x="3760051" y="5740264"/>
            <a:ext cx="2434971" cy="523220"/>
            <a:chOff x="4216587" y="5733256"/>
            <a:chExt cx="1904753" cy="523220"/>
          </a:xfrm>
        </p:grpSpPr>
        <p:sp>
          <p:nvSpPr>
            <p:cNvPr id="30" name="文字方塊 29"/>
            <p:cNvSpPr txBox="1"/>
            <p:nvPr/>
          </p:nvSpPr>
          <p:spPr>
            <a:xfrm>
              <a:off x="4216587" y="5733256"/>
              <a:ext cx="5260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 smtClean="0">
                  <a:solidFill>
                    <a:srgbClr val="FF0000"/>
                  </a:solidFill>
                </a:rPr>
                <a:t>63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5689292" y="573325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800" dirty="0">
                  <a:solidFill>
                    <a:srgbClr val="FF0000"/>
                  </a:solidFill>
                </a:rPr>
                <a:t>5</a:t>
              </a:r>
              <a:endParaRPr lang="zh-HK" altLang="en-US" sz="28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7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796" y="2319688"/>
            <a:ext cx="369712" cy="38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" descr="\\server-pc1\STAR Project Team\STAR_Maths\02 Tasks development\WLTS_1617\Artwork\note and coin\coin 2 dollar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166" y="2520237"/>
            <a:ext cx="515082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\\server-pc1\STAR Project Team\STAR_Maths\02 Tasks development\WLTS_1617\Artwork\note and coin\coin 1 dolla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452" y="3227219"/>
            <a:ext cx="521796" cy="52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\\server-pc1\STAR Project Team\STAR_Maths\02 Tasks development\WLTS_1617\Artwork\note and coin\Coin 10 dollar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31002"/>
            <a:ext cx="504056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795" y="2813370"/>
            <a:ext cx="383883" cy="40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圖片 33" descr="\\server-pc1\STAR Project Team\STAR_Maths\02 Tasks development\WLTS_1617\Artwork\note and coin\Bank of China\BOC_20_front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403" y="1850710"/>
            <a:ext cx="1686780" cy="843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圖片 34" descr="\\server-pc1\STAR Project Team\STAR_Maths\02 Tasks development\WLTS_1617\Artwork\note and coin\Bank of China\BOC_20_front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05" y="2303056"/>
            <a:ext cx="1686780" cy="843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11" descr="\\server-pc1\STAR Project Team\STAR_Maths\02 Tasks development\WLTS_1617\Artwork\note and coin\10dollars(plastic)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070" y="2811580"/>
            <a:ext cx="1578226" cy="783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build="allAtOnce" animBg="1"/>
      <p:bldP spid="21" grpId="0"/>
      <p:bldP spid="22" grpId="0"/>
      <p:bldP spid="26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827584" y="1641271"/>
            <a:ext cx="7632848" cy="34585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31" name="圖片 30" descr="\\server-pc1\STAR Project Team\STAR_Maths\02 Tasks development\WLTS_1617\Artwork\note and coin\Bank of China\BOC_50_fro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98" y="2430348"/>
            <a:ext cx="1758790" cy="869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圖片 31" descr="\\server-pc1\STAR Project Team\STAR_Maths\02 Tasks development\WLTS_1617\Artwork\note and coin\Bank of China\BOC_50_fron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379" y="2284668"/>
            <a:ext cx="1758790" cy="869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圖片 32" descr="\\server-pc1\STAR Project Team\STAR_Maths\02 Tasks development\WLTS_1617\Artwork\note and coin\Bank of China\BOC_100_fron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575" y="1925285"/>
            <a:ext cx="1860112" cy="9017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標題 1"/>
          <p:cNvSpPr txBox="1">
            <a:spLocks/>
          </p:cNvSpPr>
          <p:nvPr/>
        </p:nvSpPr>
        <p:spPr>
          <a:xfrm>
            <a:off x="1835696" y="332656"/>
            <a:ext cx="5616624" cy="936104"/>
          </a:xfrm>
          <a:prstGeom prst="rect">
            <a:avLst/>
          </a:prstGeom>
          <a:solidFill>
            <a:schemeClr val="accent6">
              <a:lumMod val="60000"/>
              <a:lumOff val="40000"/>
              <a:alpha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b="1" dirty="0" smtClean="0">
                <a:solidFill>
                  <a:srgbClr val="FFFF00"/>
                </a:solidFill>
              </a:rPr>
              <a:t>紙幣和硬幣的總值</a:t>
            </a:r>
            <a:endParaRPr lang="zh-HK" altLang="en-US" sz="4000" b="1" dirty="0">
              <a:solidFill>
                <a:srgbClr val="FFFF00"/>
              </a:solidFill>
            </a:endParaRPr>
          </a:p>
        </p:txBody>
      </p:sp>
      <p:pic>
        <p:nvPicPr>
          <p:cNvPr id="12" name="Picture 6" descr="\\server-pc1\STAR Project Team\00Artwork\5-bo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29" y="3533628"/>
            <a:ext cx="1307470" cy="155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六角星形 5"/>
          <p:cNvSpPr/>
          <p:nvPr/>
        </p:nvSpPr>
        <p:spPr>
          <a:xfrm>
            <a:off x="395536" y="1207370"/>
            <a:ext cx="1872208" cy="723146"/>
          </a:xfrm>
          <a:prstGeom prst="star6">
            <a:avLst/>
          </a:prstGeom>
          <a:solidFill>
            <a:srgbClr val="FFFF00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3366FF"/>
                </a:solidFill>
              </a:rPr>
              <a:t>例子</a:t>
            </a:r>
            <a:r>
              <a:rPr lang="en-US" altLang="zh-TW" dirty="0" smtClean="0">
                <a:solidFill>
                  <a:srgbClr val="3366FF"/>
                </a:solidFill>
              </a:rPr>
              <a:t>4</a:t>
            </a:r>
            <a:endParaRPr lang="zh-HK" altLang="en-US" dirty="0">
              <a:solidFill>
                <a:srgbClr val="3366FF"/>
              </a:solidFill>
            </a:endParaRPr>
          </a:p>
        </p:txBody>
      </p:sp>
      <p:sp>
        <p:nvSpPr>
          <p:cNvPr id="41" name="圓角矩形圖說文字 40"/>
          <p:cNvSpPr/>
          <p:nvPr/>
        </p:nvSpPr>
        <p:spPr>
          <a:xfrm>
            <a:off x="990314" y="4941168"/>
            <a:ext cx="3365662" cy="648072"/>
          </a:xfrm>
          <a:prstGeom prst="wedgeRoundRectCallout">
            <a:avLst>
              <a:gd name="adj1" fmla="val -46249"/>
              <a:gd name="adj2" fmla="val -100714"/>
              <a:gd name="adj3" fmla="val 16667"/>
            </a:avLst>
          </a:prstGeom>
          <a:solidFill>
            <a:srgbClr val="FDF7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b="1" dirty="0" smtClean="0">
                <a:solidFill>
                  <a:srgbClr val="00B0F0"/>
                </a:solidFill>
              </a:rPr>
              <a:t>又看看以上的例子！</a:t>
            </a:r>
            <a:endParaRPr lang="zh-HK" altLang="en-US" sz="2800" b="1" dirty="0">
              <a:solidFill>
                <a:srgbClr val="00B0F0"/>
              </a:solidFill>
            </a:endParaRPr>
          </a:p>
        </p:txBody>
      </p:sp>
      <p:pic>
        <p:nvPicPr>
          <p:cNvPr id="20" name="Picture 5" descr="\\server-pc1\STAR Project Team\STAR_Maths\02 Tasks development\WLTS_1617\Artwork\note and coin\Coin 10 dollar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761" y="3470972"/>
            <a:ext cx="504056" cy="50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254" y="3921614"/>
            <a:ext cx="515083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7" descr="\\server-pc1\STAR Project Team\STAR_Maths\02 Tasks development\WLTS_1617\Artwork\note and coin\coin 5 dollar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907528"/>
            <a:ext cx="515083" cy="51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168" y="3740698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942" y="3299922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200" y="3299922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912" y="4222700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5" descr="\\server-pc1\STAR Project Team\STAR_Maths\02 Tasks development\WLTS_1617\Artwork\note and coin\Coin 20 cents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853" y="3236643"/>
            <a:ext cx="365126" cy="38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雲朵形圖說文字 43"/>
          <p:cNvSpPr/>
          <p:nvPr/>
        </p:nvSpPr>
        <p:spPr>
          <a:xfrm>
            <a:off x="6948264" y="1014470"/>
            <a:ext cx="1728193" cy="1002585"/>
          </a:xfrm>
          <a:prstGeom prst="cloudCallout">
            <a:avLst>
              <a:gd name="adj1" fmla="val -21673"/>
              <a:gd name="adj2" fmla="val 622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FF0000"/>
                </a:solidFill>
              </a:rPr>
              <a:t>先分類</a:t>
            </a:r>
            <a:endParaRPr lang="zh-HK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0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1177E-6 L 0.25851 -0.1415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707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54384E-6 L -0.04079 -0.130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9" y="-652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88804E-7 L 0.23178 -0.2586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80" y="-12931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4811E-7 L 0.25 -0.1885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943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53158E-6 L 0.18004 -0.0508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93" y="-254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53158E-6 L 0.2191 -0.0090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5" y="-46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69789E-6 L 0.32587 -0.1570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5" y="-786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2195E-6 L 0.24931 -0.2211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65" y="-1105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069 L 0.15938 -0.0962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1" y="-478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5647E-6 L -0.34982 0.09369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00" y="4673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69951E-6 L -0.31997 0.0693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7" y="34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379</Words>
  <Application>Microsoft Office PowerPoint</Application>
  <PresentationFormat>如螢幕大小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Arial Unicode MS</vt:lpstr>
      <vt:lpstr>新細明體</vt:lpstr>
      <vt:lpstr>Arial</vt:lpstr>
      <vt:lpstr>Calibri</vt:lpstr>
      <vt:lpstr>Ebrima</vt:lpstr>
      <vt:lpstr>Office 佈景主題</vt:lpstr>
      <vt:lpstr>貨幣數數看(紙幣及硬幣)</vt:lpstr>
      <vt:lpstr>紙幣的總值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CHUNG, Yuen-ying Christina</dc:creator>
  <cp:lastModifiedBy>CHUNG, Yuen-ying Christina</cp:lastModifiedBy>
  <cp:revision>103</cp:revision>
  <dcterms:created xsi:type="dcterms:W3CDTF">2017-02-23T02:57:50Z</dcterms:created>
  <dcterms:modified xsi:type="dcterms:W3CDTF">2018-04-19T01:37:49Z</dcterms:modified>
</cp:coreProperties>
</file>