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3" r:id="rId4"/>
    <p:sldId id="262" r:id="rId5"/>
    <p:sldId id="266" r:id="rId6"/>
    <p:sldId id="268" r:id="rId7"/>
    <p:sldId id="267" r:id="rId8"/>
    <p:sldId id="269" r:id="rId9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6D0"/>
    <a:srgbClr val="1046E0"/>
    <a:srgbClr val="59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CE974-6BB0-4FFE-86A1-E831A310CD77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66DC5-F6D1-404E-BBF1-024ACBBD80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496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66DC5-F6D1-404E-BBF1-024ACBBD8082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228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9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823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89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612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731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8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299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023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431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950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766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295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3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411760" y="2224144"/>
            <a:ext cx="4536504" cy="127686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3351" y="2127563"/>
            <a:ext cx="7772400" cy="1470025"/>
          </a:xfrm>
          <a:effectLst/>
        </p:spPr>
        <p:txBody>
          <a:bodyPr/>
          <a:lstStyle/>
          <a:p>
            <a:r>
              <a:rPr lang="zh-TW" altLang="en-US" b="1" dirty="0" smtClean="0">
                <a:ln>
                  <a:solidFill>
                    <a:srgbClr val="92D050"/>
                  </a:solidFill>
                </a:ln>
                <a:solidFill>
                  <a:srgbClr val="00B0F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根據標價牌付款</a:t>
            </a:r>
            <a:endParaRPr lang="zh-HK" altLang="en-US" b="1" dirty="0">
              <a:ln>
                <a:solidFill>
                  <a:srgbClr val="92D050"/>
                </a:solidFill>
              </a:ln>
              <a:solidFill>
                <a:srgbClr val="00B0F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28184" y="5445224"/>
            <a:ext cx="2376263" cy="504056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KS1-M1-2</a:t>
            </a:r>
            <a:endParaRPr lang="zh-HK" altLang="en-US" sz="2800" b="1" dirty="0">
              <a:solidFill>
                <a:srgbClr val="00B0F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50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5" y="332656"/>
            <a:ext cx="3312367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閱讀標價牌</a:t>
            </a:r>
            <a:endParaRPr lang="zh-HK" altLang="en-US" sz="4000" b="1" dirty="0">
              <a:solidFill>
                <a:srgbClr val="00B0F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77377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圓角矩形圖說文字 22"/>
          <p:cNvSpPr/>
          <p:nvPr/>
        </p:nvSpPr>
        <p:spPr>
          <a:xfrm>
            <a:off x="1522702" y="5429132"/>
            <a:ext cx="4147274" cy="936104"/>
          </a:xfrm>
          <a:prstGeom prst="wedgeRoundRectCallout">
            <a:avLst>
              <a:gd name="adj1" fmla="val -57569"/>
              <a:gd name="adj2" fmla="val 12264"/>
              <a:gd name="adj3" fmla="val 16667"/>
            </a:avLst>
          </a:prstGeom>
          <a:solidFill>
            <a:srgbClr val="FCD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一件蛋糕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的價錢是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多少？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993600" y="3805536"/>
            <a:ext cx="634070" cy="4409"/>
            <a:chOff x="3993600" y="3805536"/>
            <a:chExt cx="634070" cy="4409"/>
          </a:xfrm>
        </p:grpSpPr>
        <p:cxnSp>
          <p:nvCxnSpPr>
            <p:cNvPr id="24" name="直線接點 23"/>
            <p:cNvCxnSpPr/>
            <p:nvPr/>
          </p:nvCxnSpPr>
          <p:spPr>
            <a:xfrm>
              <a:off x="4409486" y="3809945"/>
              <a:ext cx="21818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3993600" y="3805536"/>
              <a:ext cx="21818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2830804" y="4221088"/>
            <a:ext cx="3136623" cy="872805"/>
            <a:chOff x="4479586" y="776705"/>
            <a:chExt cx="1829697" cy="509136"/>
          </a:xfrm>
        </p:grpSpPr>
        <p:sp>
          <p:nvSpPr>
            <p:cNvPr id="30" name="平行四邊形 29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1" name="平行四邊形 30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$ 7.20</a:t>
              </a:r>
              <a:endParaRPr lang="zh-HK" alt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pic>
        <p:nvPicPr>
          <p:cNvPr id="1026" name="Picture 2" descr="\\server-pc1\STAR Project Team\00Artwork\cupc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39" y="2021497"/>
            <a:ext cx="1663337" cy="1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5796136" y="5609152"/>
            <a:ext cx="172819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14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5" y="332656"/>
            <a:ext cx="4248472" cy="1008112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根據標價牌付款</a:t>
            </a:r>
            <a:endParaRPr lang="zh-HK" altLang="en-US" sz="4000" b="1" dirty="0">
              <a:solidFill>
                <a:srgbClr val="00B0F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2" y="1765077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圓角矩形圖說文字 22"/>
          <p:cNvSpPr/>
          <p:nvPr/>
        </p:nvSpPr>
        <p:spPr>
          <a:xfrm>
            <a:off x="1490734" y="1916832"/>
            <a:ext cx="4737450" cy="936104"/>
          </a:xfrm>
          <a:prstGeom prst="wedgeRoundRectCallout">
            <a:avLst>
              <a:gd name="adj1" fmla="val -57569"/>
              <a:gd name="adj2" fmla="val 12264"/>
              <a:gd name="adj3" fmla="val 16667"/>
            </a:avLst>
          </a:prstGeom>
          <a:solidFill>
            <a:srgbClr val="FCD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你可以</a:t>
            </a:r>
            <a:r>
              <a:rPr lang="zh-TW" altLang="en-US" sz="28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圈出所需的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款項嗎？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446032" y="3017960"/>
            <a:ext cx="2389267" cy="664843"/>
            <a:chOff x="4479586" y="776705"/>
            <a:chExt cx="1829697" cy="509136"/>
          </a:xfrm>
        </p:grpSpPr>
        <p:sp>
          <p:nvSpPr>
            <p:cNvPr id="8" name="平行四邊形 7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" name="平行四邊形 8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0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$ 7.20</a:t>
              </a:r>
              <a:endParaRPr lang="zh-HK" altLang="en-US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709301" y="3857438"/>
            <a:ext cx="7682112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074" name="Picture 2" descr="\\server-pc1\STAR Project Team\STAR_Maths\02 Tasks development\WLTS_1617\Artwork\note and coin\coin 5 dolla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51" y="4288768"/>
            <a:ext cx="84613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57" y="5515451"/>
            <a:ext cx="877887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erver-pc1\STAR Project Team\STAR_Maths\02 Tasks development\WLTS_1617\Artwork\note and coin\coin 1 doll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51" y="5525963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server-pc1\STAR Project Team\STAR_Maths\02 Tasks development\WLTS_1617\Artwork\note and coin\Coin 10 dollar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72894"/>
            <a:ext cx="862012" cy="8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server-pc1\STAR Project Team\STAR_Maths\02 Tasks development\WLTS_1617\Artwork\note and coin\coin 50 cen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29" y="4855050"/>
            <a:ext cx="7493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server-pc1\STAR Project Team\STAR_Maths\02 Tasks development\WLTS_1617\Artwork\note and coin\Coin 10 cent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36" y="4909818"/>
            <a:ext cx="655638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server-pc1\STAR Project Team\STAR_Maths\02 Tasks development\WLTS_1617\Artwork\note and coin\Coin 20 cent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34" y="4904262"/>
            <a:ext cx="669925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橢圓 25"/>
          <p:cNvSpPr/>
          <p:nvPr/>
        </p:nvSpPr>
        <p:spPr>
          <a:xfrm>
            <a:off x="3068319" y="4231529"/>
            <a:ext cx="1026864" cy="9447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1375033" y="5444344"/>
            <a:ext cx="1027879" cy="9934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6054546" y="4790209"/>
            <a:ext cx="945481" cy="9138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54086" y="3065666"/>
            <a:ext cx="172819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雲朵形圖說文字 23"/>
          <p:cNvSpPr/>
          <p:nvPr/>
        </p:nvSpPr>
        <p:spPr>
          <a:xfrm>
            <a:off x="1602405" y="2852936"/>
            <a:ext cx="2554812" cy="1004502"/>
          </a:xfrm>
          <a:prstGeom prst="cloudCallout">
            <a:avLst>
              <a:gd name="adj1" fmla="val 60689"/>
              <a:gd name="adj2" fmla="val 179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先處理元，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再處理角。</a:t>
            </a:r>
            <a:endParaRPr lang="zh-HK" altLang="en-US" dirty="0"/>
          </a:p>
        </p:txBody>
      </p:sp>
      <p:cxnSp>
        <p:nvCxnSpPr>
          <p:cNvPr id="17" name="直線接點 16"/>
          <p:cNvCxnSpPr/>
          <p:nvPr/>
        </p:nvCxnSpPr>
        <p:spPr>
          <a:xfrm>
            <a:off x="4567320" y="3552911"/>
            <a:ext cx="54436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5141697" y="3552911"/>
            <a:ext cx="54436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7274900" y="3600688"/>
            <a:ext cx="2524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7660644" y="3600688"/>
            <a:ext cx="2524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5862439" y="3347064"/>
            <a:ext cx="869801" cy="66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\\server-pc1\STAR Project Team\00Artwork\cupcak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86" y="919869"/>
            <a:ext cx="1663337" cy="1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5" y="332656"/>
            <a:ext cx="2808312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小小練習</a:t>
            </a:r>
            <a:endParaRPr lang="zh-HK" altLang="en-US" sz="4000" b="1" dirty="0">
              <a:solidFill>
                <a:srgbClr val="00B0F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6412499" y="672942"/>
            <a:ext cx="2016224" cy="2164969"/>
            <a:chOff x="6412499" y="672942"/>
            <a:chExt cx="2016224" cy="2164969"/>
          </a:xfrm>
        </p:grpSpPr>
        <p:grpSp>
          <p:nvGrpSpPr>
            <p:cNvPr id="6" name="群組 5"/>
            <p:cNvGrpSpPr/>
            <p:nvPr/>
          </p:nvGrpSpPr>
          <p:grpSpPr>
            <a:xfrm>
              <a:off x="6412499" y="2276872"/>
              <a:ext cx="2016224" cy="561039"/>
              <a:chOff x="4479586" y="776705"/>
              <a:chExt cx="1829697" cy="509136"/>
            </a:xfrm>
          </p:grpSpPr>
          <p:sp>
            <p:nvSpPr>
              <p:cNvPr id="7" name="平行四邊形 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" name="平行四邊形 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$ 8.50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pic>
          <p:nvPicPr>
            <p:cNvPr id="4098" name="Picture 2" descr="\\server-pc1\STAR Project Team\00Artwork\ice crea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24" y="672942"/>
              <a:ext cx="787152" cy="1495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709301" y="3857438"/>
            <a:ext cx="7682112" cy="2808312"/>
            <a:chOff x="709301" y="3857438"/>
            <a:chExt cx="7682112" cy="2808312"/>
          </a:xfrm>
        </p:grpSpPr>
        <p:sp>
          <p:nvSpPr>
            <p:cNvPr id="11" name="矩形 10"/>
            <p:cNvSpPr/>
            <p:nvPr/>
          </p:nvSpPr>
          <p:spPr>
            <a:xfrm>
              <a:off x="709301" y="3857438"/>
              <a:ext cx="7682112" cy="28083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2" name="Picture 2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126" y="5313938"/>
              <a:ext cx="846138" cy="84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\\server-pc1\STAR Project Team\STAR_Maths\02 Tasks development\WLTS_1617\Artwork\note and coin\coin 2 dolla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970" y="4272894"/>
              <a:ext cx="877887" cy="877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\\server-pc1\STAR Project Team\STAR_Maths\02 Tasks development\WLTS_1617\Artwork\note and coin\coin 1 dolla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857" y="5347276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\\server-pc1\STAR Project Team\STAR_Maths\02 Tasks development\WLTS_1617\Artwork\note and coin\Coin 10 dollar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014" y="4288769"/>
              <a:ext cx="862012" cy="86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\\server-pc1\STAR Project Team\STAR_Maths\02 Tasks development\WLTS_1617\Artwork\note and coin\coin 50 cent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438" y="4401481"/>
              <a:ext cx="749300" cy="74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\\server-pc1\STAR Project Team\STAR_Maths\02 Tasks development\WLTS_1617\Artwork\note and coin\Coin 10 cent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746" y="5433794"/>
              <a:ext cx="655638" cy="63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\\server-pc1\STAR Project Team\STAR_Maths\02 Tasks development\WLTS_1617\Artwork\note and coin\Coin 20 cent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780" y="5386963"/>
              <a:ext cx="669925" cy="70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\\server-pc1\STAR Project Team\STAR_Maths\02 Tasks development\WLTS_1617\Artwork\note and coin\Coin 10 cent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372" y="4456249"/>
              <a:ext cx="655638" cy="63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矩形 18"/>
          <p:cNvSpPr/>
          <p:nvPr/>
        </p:nvSpPr>
        <p:spPr>
          <a:xfrm>
            <a:off x="709301" y="3235100"/>
            <a:ext cx="273630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圈出所需款項：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1547664" y="2238359"/>
            <a:ext cx="5075659" cy="576064"/>
            <a:chOff x="1547664" y="2238359"/>
            <a:chExt cx="5075659" cy="576064"/>
          </a:xfrm>
        </p:grpSpPr>
        <p:sp>
          <p:nvSpPr>
            <p:cNvPr id="21" name="矩形 20"/>
            <p:cNvSpPr/>
            <p:nvPr/>
          </p:nvSpPr>
          <p:spPr>
            <a:xfrm>
              <a:off x="1547664" y="2238359"/>
              <a:ext cx="390304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讀作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______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______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角</a:t>
              </a:r>
              <a:endParaRPr lang="zh-HK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 flipH="1">
              <a:off x="5292080" y="2560190"/>
              <a:ext cx="1331243" cy="12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群組 28"/>
          <p:cNvGrpSpPr/>
          <p:nvPr/>
        </p:nvGrpSpPr>
        <p:grpSpPr>
          <a:xfrm>
            <a:off x="2820230" y="2282494"/>
            <a:ext cx="1694845" cy="523577"/>
            <a:chOff x="2820230" y="2282494"/>
            <a:chExt cx="1694845" cy="523577"/>
          </a:xfrm>
        </p:grpSpPr>
        <p:sp>
          <p:nvSpPr>
            <p:cNvPr id="28" name="文字方塊 27"/>
            <p:cNvSpPr txBox="1"/>
            <p:nvPr/>
          </p:nvSpPr>
          <p:spPr>
            <a:xfrm>
              <a:off x="2820230" y="2282851"/>
              <a:ext cx="354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b="1" dirty="0" smtClean="0">
                  <a:solidFill>
                    <a:srgbClr val="1046E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zh-HK" altLang="en-US" sz="2800" b="1" dirty="0">
                <a:solidFill>
                  <a:srgbClr val="1046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4160172" y="2282494"/>
              <a:ext cx="354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b="1" dirty="0" smtClean="0">
                  <a:solidFill>
                    <a:srgbClr val="1046E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HK" altLang="en-US" sz="2800" b="1" dirty="0">
                <a:solidFill>
                  <a:srgbClr val="1046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橢圓 32"/>
          <p:cNvSpPr/>
          <p:nvPr/>
        </p:nvSpPr>
        <p:spPr>
          <a:xfrm>
            <a:off x="2980264" y="4252013"/>
            <a:ext cx="1026864" cy="9138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2038106" y="5280098"/>
            <a:ext cx="1026864" cy="9138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3824191" y="5280097"/>
            <a:ext cx="1026864" cy="9138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46" name="橢圓 45"/>
          <p:cNvSpPr/>
          <p:nvPr/>
        </p:nvSpPr>
        <p:spPr>
          <a:xfrm>
            <a:off x="4792916" y="4322383"/>
            <a:ext cx="1026864" cy="9138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5" y="332656"/>
            <a:ext cx="2808312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小小練習</a:t>
            </a:r>
            <a:endParaRPr lang="zh-HK" altLang="en-US" sz="4000" b="1" dirty="0">
              <a:solidFill>
                <a:srgbClr val="00B0F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412499" y="2276872"/>
            <a:ext cx="2016224" cy="561039"/>
            <a:chOff x="4479586" y="776705"/>
            <a:chExt cx="1829697" cy="509136"/>
          </a:xfrm>
        </p:grpSpPr>
        <p:sp>
          <p:nvSpPr>
            <p:cNvPr id="7" name="平行四邊形 6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平行四邊形 7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</a:t>
              </a:r>
              <a:r>
                <a:rPr lang="en-US" altLang="zh-TW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</a:t>
              </a:r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.</a:t>
              </a:r>
              <a:r>
                <a:rPr lang="en-US" altLang="zh-TW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4</a:t>
              </a:r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</a:t>
              </a:r>
              <a:endParaRPr lang="zh-HK" alt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709301" y="3857438"/>
            <a:ext cx="7682112" cy="2808312"/>
            <a:chOff x="709301" y="3857438"/>
            <a:chExt cx="7682112" cy="2808312"/>
          </a:xfrm>
        </p:grpSpPr>
        <p:sp>
          <p:nvSpPr>
            <p:cNvPr id="11" name="矩形 10"/>
            <p:cNvSpPr/>
            <p:nvPr/>
          </p:nvSpPr>
          <p:spPr>
            <a:xfrm>
              <a:off x="709301" y="3857438"/>
              <a:ext cx="7682112" cy="28083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3" name="Picture 3" descr="\\server-pc1\STAR Project Team\STAR_Maths\02 Tasks development\WLTS_1617\Artwork\note and coin\coin 2 dolla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970" y="4272894"/>
              <a:ext cx="877887" cy="877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\\server-pc1\STAR Project Team\STAR_Maths\02 Tasks development\WLTS_1617\Artwork\note and coin\coin 1 doll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857" y="5347276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\\server-pc1\STAR Project Team\STAR_Maths\02 Tasks development\WLTS_1617\Artwork\note and coin\Coin 10 dolla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014" y="4288769"/>
              <a:ext cx="862012" cy="86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\\server-pc1\STAR Project Team\STAR_Maths\02 Tasks development\WLTS_1617\Artwork\note and coin\coin 50 cent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438" y="4401481"/>
              <a:ext cx="749300" cy="74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\\server-pc1\STAR Project Team\STAR_Maths\02 Tasks development\WLTS_1617\Artwork\note and coin\Coin 10 cent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746" y="5433794"/>
              <a:ext cx="655638" cy="63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\\server-pc1\STAR Project Team\STAR_Maths\02 Tasks development\WLTS_1617\Artwork\note and coin\Coin 20 cent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780" y="5386963"/>
              <a:ext cx="669925" cy="70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\\server-pc1\STAR Project Team\STAR_Maths\02 Tasks development\WLTS_1617\Artwork\note and coin\Coin 20 cent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414" y="4450693"/>
              <a:ext cx="669925" cy="70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3" descr="\\server-pc1\STAR Project Team\STAR_Maths\02 Tasks development\WLTS_1617\Artwork\note and coin\coin 2 dolla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792" y="5314732"/>
              <a:ext cx="877887" cy="877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矩形 18"/>
          <p:cNvSpPr/>
          <p:nvPr/>
        </p:nvSpPr>
        <p:spPr>
          <a:xfrm>
            <a:off x="709301" y="3235100"/>
            <a:ext cx="273630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圈出所需款項：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1547664" y="2238359"/>
            <a:ext cx="5075659" cy="576064"/>
            <a:chOff x="1547664" y="2238359"/>
            <a:chExt cx="5075659" cy="576064"/>
          </a:xfrm>
        </p:grpSpPr>
        <p:sp>
          <p:nvSpPr>
            <p:cNvPr id="21" name="矩形 20"/>
            <p:cNvSpPr/>
            <p:nvPr/>
          </p:nvSpPr>
          <p:spPr>
            <a:xfrm>
              <a:off x="1547664" y="2238359"/>
              <a:ext cx="390304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讀作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______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______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角</a:t>
              </a:r>
              <a:endParaRPr lang="zh-HK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 flipH="1">
              <a:off x="5292080" y="2560190"/>
              <a:ext cx="1331243" cy="12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群組 28"/>
          <p:cNvGrpSpPr/>
          <p:nvPr/>
        </p:nvGrpSpPr>
        <p:grpSpPr>
          <a:xfrm>
            <a:off x="2820230" y="2282494"/>
            <a:ext cx="1694845" cy="523577"/>
            <a:chOff x="2820230" y="2282494"/>
            <a:chExt cx="1694845" cy="523577"/>
          </a:xfrm>
        </p:grpSpPr>
        <p:sp>
          <p:nvSpPr>
            <p:cNvPr id="28" name="文字方塊 27"/>
            <p:cNvSpPr txBox="1"/>
            <p:nvPr/>
          </p:nvSpPr>
          <p:spPr>
            <a:xfrm>
              <a:off x="2820230" y="2282851"/>
              <a:ext cx="354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1046E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zh-HK" altLang="en-US" sz="2800" b="1" dirty="0">
                <a:solidFill>
                  <a:srgbClr val="1046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4160172" y="2282494"/>
              <a:ext cx="354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046E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HK" altLang="en-US" sz="2800" b="1" dirty="0">
                <a:solidFill>
                  <a:srgbClr val="1046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 descr="\\server-pc1\STAR Project Team\00Artwork\32-cand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5170" y="542794"/>
            <a:ext cx="1483694" cy="16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雲朵形圖說文字 1"/>
          <p:cNvSpPr/>
          <p:nvPr/>
        </p:nvSpPr>
        <p:spPr>
          <a:xfrm>
            <a:off x="3499185" y="1590287"/>
            <a:ext cx="3041322" cy="64807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也可只寫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endParaRPr lang="zh-HK" altLang="en-US" dirty="0"/>
          </a:p>
        </p:txBody>
      </p:sp>
      <p:sp>
        <p:nvSpPr>
          <p:cNvPr id="47" name="橢圓 46"/>
          <p:cNvSpPr/>
          <p:nvPr/>
        </p:nvSpPr>
        <p:spPr>
          <a:xfrm>
            <a:off x="6385944" y="4328798"/>
            <a:ext cx="1026864" cy="9138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5632762" y="5296767"/>
            <a:ext cx="1026864" cy="9138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5" y="332656"/>
            <a:ext cx="2808312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小小練習</a:t>
            </a:r>
            <a:endParaRPr lang="zh-HK" altLang="en-US" sz="4000" b="1" dirty="0">
              <a:solidFill>
                <a:srgbClr val="00B0F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99992" y="1340768"/>
            <a:ext cx="4392488" cy="14064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/>
        </p:nvSpPr>
        <p:spPr>
          <a:xfrm>
            <a:off x="467545" y="4293096"/>
            <a:ext cx="3450871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圈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出麵包的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標價牌：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0941" y="2996952"/>
            <a:ext cx="59666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一個麵包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的價錢是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______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______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3887081" y="3041444"/>
            <a:ext cx="1697629" cy="525016"/>
            <a:chOff x="2930319" y="2282851"/>
            <a:chExt cx="1457072" cy="525016"/>
          </a:xfrm>
        </p:grpSpPr>
        <p:sp>
          <p:nvSpPr>
            <p:cNvPr id="28" name="文字方塊 27"/>
            <p:cNvSpPr txBox="1"/>
            <p:nvPr/>
          </p:nvSpPr>
          <p:spPr>
            <a:xfrm>
              <a:off x="2930319" y="2282851"/>
              <a:ext cx="304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b="1" dirty="0">
                  <a:solidFill>
                    <a:srgbClr val="1046E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zh-HK" altLang="en-US" sz="2800" b="1" dirty="0">
                <a:solidFill>
                  <a:srgbClr val="1046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4064752" y="2284647"/>
              <a:ext cx="3226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b="1" dirty="0" smtClean="0">
                  <a:solidFill>
                    <a:srgbClr val="1046E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zh-HK" altLang="en-US" sz="2800" b="1" dirty="0">
                <a:solidFill>
                  <a:srgbClr val="1046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467545" y="1670194"/>
            <a:ext cx="3929835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購買一個麵包付了：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569476" y="5154365"/>
            <a:ext cx="7956269" cy="1145735"/>
            <a:chOff x="569476" y="5154365"/>
            <a:chExt cx="7956269" cy="1145735"/>
          </a:xfrm>
        </p:grpSpPr>
        <p:grpSp>
          <p:nvGrpSpPr>
            <p:cNvPr id="3" name="群組 2"/>
            <p:cNvGrpSpPr/>
            <p:nvPr/>
          </p:nvGrpSpPr>
          <p:grpSpPr>
            <a:xfrm>
              <a:off x="569476" y="5154365"/>
              <a:ext cx="2295860" cy="1145735"/>
              <a:chOff x="569476" y="5154365"/>
              <a:chExt cx="2295860" cy="1145735"/>
            </a:xfrm>
          </p:grpSpPr>
          <p:grpSp>
            <p:nvGrpSpPr>
              <p:cNvPr id="6" name="群組 5"/>
              <p:cNvGrpSpPr/>
              <p:nvPr/>
            </p:nvGrpSpPr>
            <p:grpSpPr>
              <a:xfrm>
                <a:off x="569476" y="5661249"/>
                <a:ext cx="2295860" cy="638851"/>
                <a:chOff x="4479586" y="776705"/>
                <a:chExt cx="1829697" cy="509136"/>
              </a:xfrm>
            </p:grpSpPr>
            <p:sp>
              <p:nvSpPr>
                <p:cNvPr id="7" name="平行四邊形 6"/>
                <p:cNvSpPr/>
                <p:nvPr/>
              </p:nvSpPr>
              <p:spPr>
                <a:xfrm>
                  <a:off x="4653099" y="781785"/>
                  <a:ext cx="1656184" cy="504056"/>
                </a:xfrm>
                <a:prstGeom prst="parallelogram">
                  <a:avLst>
                    <a:gd name="adj" fmla="val 319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sz="2400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sp>
              <p:nvSpPr>
                <p:cNvPr id="8" name="平行四邊形 7"/>
                <p:cNvSpPr/>
                <p:nvPr/>
              </p:nvSpPr>
              <p:spPr>
                <a:xfrm>
                  <a:off x="4479586" y="776705"/>
                  <a:ext cx="1656184" cy="504056"/>
                </a:xfrm>
                <a:prstGeom prst="parallelogram">
                  <a:avLst>
                    <a:gd name="adj" fmla="val 319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$ </a:t>
                  </a:r>
                  <a:r>
                    <a:rPr lang="en-US" altLang="zh-TW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9</a:t>
                  </a:r>
                  <a:r>
                    <a:rPr lang="en-US" altLang="zh-HK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.</a:t>
                  </a:r>
                  <a:r>
                    <a:rPr lang="en-US" altLang="zh-TW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6</a:t>
                  </a:r>
                  <a:r>
                    <a:rPr lang="en-US" altLang="zh-HK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0</a:t>
                  </a:r>
                  <a:endParaRPr lang="zh-HK" altLang="en-US" sz="3600" b="1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412357" y="5154365"/>
                <a:ext cx="567679" cy="4616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1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A</a:t>
                </a:r>
                <a:endParaRPr lang="zh-HK" altLang="en-US" sz="24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3400553" y="5154365"/>
              <a:ext cx="2295860" cy="1145735"/>
              <a:chOff x="3400553" y="5154365"/>
              <a:chExt cx="2295860" cy="1145735"/>
            </a:xfrm>
          </p:grpSpPr>
          <p:grpSp>
            <p:nvGrpSpPr>
              <p:cNvPr id="36" name="群組 35"/>
              <p:cNvGrpSpPr/>
              <p:nvPr/>
            </p:nvGrpSpPr>
            <p:grpSpPr>
              <a:xfrm>
                <a:off x="3400553" y="5661249"/>
                <a:ext cx="2295860" cy="638851"/>
                <a:chOff x="4479586" y="776705"/>
                <a:chExt cx="1829697" cy="509136"/>
              </a:xfrm>
            </p:grpSpPr>
            <p:sp>
              <p:nvSpPr>
                <p:cNvPr id="37" name="平行四邊形 36"/>
                <p:cNvSpPr/>
                <p:nvPr/>
              </p:nvSpPr>
              <p:spPr>
                <a:xfrm>
                  <a:off x="4653099" y="781785"/>
                  <a:ext cx="1656184" cy="504056"/>
                </a:xfrm>
                <a:prstGeom prst="parallelogram">
                  <a:avLst>
                    <a:gd name="adj" fmla="val 319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sz="2400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sp>
              <p:nvSpPr>
                <p:cNvPr id="38" name="平行四邊形 37"/>
                <p:cNvSpPr/>
                <p:nvPr/>
              </p:nvSpPr>
              <p:spPr>
                <a:xfrm>
                  <a:off x="4479586" y="776705"/>
                  <a:ext cx="1656184" cy="504056"/>
                </a:xfrm>
                <a:prstGeom prst="parallelogram">
                  <a:avLst>
                    <a:gd name="adj" fmla="val 319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$ </a:t>
                  </a:r>
                  <a:r>
                    <a:rPr lang="en-US" altLang="zh-TW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6.</a:t>
                  </a:r>
                  <a:r>
                    <a:rPr lang="en-US" altLang="zh-HK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0</a:t>
                  </a:r>
                  <a:r>
                    <a:rPr lang="en-US" altLang="zh-TW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9</a:t>
                  </a:r>
                  <a:endParaRPr lang="zh-HK" altLang="en-US" sz="3600" b="1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6" name="矩形 45"/>
              <p:cNvSpPr/>
              <p:nvPr/>
            </p:nvSpPr>
            <p:spPr>
              <a:xfrm>
                <a:off x="4266550" y="5154365"/>
                <a:ext cx="567679" cy="4616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400" b="1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B</a:t>
                </a:r>
                <a:endParaRPr lang="zh-HK" altLang="en-US" sz="24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6229885" y="5154365"/>
              <a:ext cx="2295860" cy="1145735"/>
              <a:chOff x="6229885" y="5154365"/>
              <a:chExt cx="2295860" cy="1145735"/>
            </a:xfrm>
          </p:grpSpPr>
          <p:grpSp>
            <p:nvGrpSpPr>
              <p:cNvPr id="39" name="群組 38"/>
              <p:cNvGrpSpPr/>
              <p:nvPr/>
            </p:nvGrpSpPr>
            <p:grpSpPr>
              <a:xfrm>
                <a:off x="6229885" y="5661249"/>
                <a:ext cx="2295860" cy="638851"/>
                <a:chOff x="4479586" y="776705"/>
                <a:chExt cx="1829697" cy="509136"/>
              </a:xfrm>
            </p:grpSpPr>
            <p:sp>
              <p:nvSpPr>
                <p:cNvPr id="40" name="平行四邊形 39"/>
                <p:cNvSpPr/>
                <p:nvPr/>
              </p:nvSpPr>
              <p:spPr>
                <a:xfrm>
                  <a:off x="4653099" y="781785"/>
                  <a:ext cx="1656184" cy="504056"/>
                </a:xfrm>
                <a:prstGeom prst="parallelogram">
                  <a:avLst>
                    <a:gd name="adj" fmla="val 319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sz="2400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sp>
              <p:nvSpPr>
                <p:cNvPr id="41" name="平行四邊形 40"/>
                <p:cNvSpPr/>
                <p:nvPr/>
              </p:nvSpPr>
              <p:spPr>
                <a:xfrm>
                  <a:off x="4479586" y="776705"/>
                  <a:ext cx="1656184" cy="504056"/>
                </a:xfrm>
                <a:prstGeom prst="parallelogram">
                  <a:avLst>
                    <a:gd name="adj" fmla="val 319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$ </a:t>
                  </a:r>
                  <a:r>
                    <a:rPr lang="en-US" altLang="zh-TW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6</a:t>
                  </a:r>
                  <a:r>
                    <a:rPr lang="en-US" altLang="zh-HK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.</a:t>
                  </a:r>
                  <a:r>
                    <a:rPr lang="en-US" altLang="zh-TW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90</a:t>
                  </a:r>
                  <a:endParaRPr lang="zh-HK" altLang="en-US" sz="3600" b="1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9" name="矩形 48"/>
              <p:cNvSpPr/>
              <p:nvPr/>
            </p:nvSpPr>
            <p:spPr>
              <a:xfrm>
                <a:off x="7031813" y="5154365"/>
                <a:ext cx="567679" cy="4616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400" b="1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C</a:t>
                </a:r>
                <a:endParaRPr lang="zh-HK" altLang="en-US" sz="24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sp>
        <p:nvSpPr>
          <p:cNvPr id="50" name="橢圓 49"/>
          <p:cNvSpPr/>
          <p:nvPr/>
        </p:nvSpPr>
        <p:spPr>
          <a:xfrm>
            <a:off x="5957805" y="4872469"/>
            <a:ext cx="2808312" cy="18666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pic>
        <p:nvPicPr>
          <p:cNvPr id="31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25" y="1574794"/>
            <a:ext cx="877887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82" y="1586226"/>
            <a:ext cx="877887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87" y="1586226"/>
            <a:ext cx="877887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\\server-pc1\STAR Project Team\STAR_Maths\02 Tasks development\WLTS_1617\Artwork\note and coin\coin 50 c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47" y="1672475"/>
            <a:ext cx="7493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\\server-pc1\STAR Project Team\STAR_Maths\02 Tasks development\WLTS_1617\Artwork\note and coin\Coin 20 c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98" y="1374623"/>
            <a:ext cx="669925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\\server-pc1\STAR Project Team\STAR_Maths\02 Tasks development\WLTS_1617\Artwork\note and coin\Coin 20 c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29" y="2029707"/>
            <a:ext cx="669925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5" y="332656"/>
            <a:ext cx="2808312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小小練習</a:t>
            </a:r>
            <a:endParaRPr lang="zh-HK" altLang="en-US" sz="4000" b="1" dirty="0">
              <a:solidFill>
                <a:srgbClr val="00B0F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99992" y="1412775"/>
            <a:ext cx="4248472" cy="1224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/>
        </p:nvSpPr>
        <p:spPr>
          <a:xfrm>
            <a:off x="467545" y="4293096"/>
            <a:ext cx="3799005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圈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出原子筆的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標價牌：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0941" y="2996952"/>
            <a:ext cx="61920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一枝原子筆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的價錢是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______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______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4067945" y="3041444"/>
            <a:ext cx="1795453" cy="525016"/>
            <a:chOff x="2846357" y="2282851"/>
            <a:chExt cx="1541034" cy="525016"/>
          </a:xfrm>
        </p:grpSpPr>
        <p:sp>
          <p:nvSpPr>
            <p:cNvPr id="28" name="文字方塊 27"/>
            <p:cNvSpPr txBox="1"/>
            <p:nvPr/>
          </p:nvSpPr>
          <p:spPr>
            <a:xfrm>
              <a:off x="2846357" y="2282851"/>
              <a:ext cx="608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b="1" dirty="0" smtClean="0">
                  <a:solidFill>
                    <a:srgbClr val="1046E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zh-HK" altLang="en-US" sz="2800" b="1" dirty="0">
                <a:solidFill>
                  <a:srgbClr val="1046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4064752" y="2284647"/>
              <a:ext cx="3226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800" b="1" dirty="0">
                  <a:solidFill>
                    <a:srgbClr val="1046E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zh-HK" altLang="en-US" sz="2800" b="1" dirty="0">
                <a:solidFill>
                  <a:srgbClr val="1046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467545" y="1670194"/>
            <a:ext cx="3929835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購買一枝原子筆付了：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2" name="Picture 5" descr="\\server-pc1\STAR Project Team\STAR_Maths\02 Tasks development\WLTS_1617\Artwork\note and coin\Coin 10 doll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58" y="1592045"/>
            <a:ext cx="862012" cy="8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66" y="1551825"/>
            <a:ext cx="877887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雲朵形圖說文字 34"/>
          <p:cNvSpPr/>
          <p:nvPr/>
        </p:nvSpPr>
        <p:spPr>
          <a:xfrm>
            <a:off x="4995457" y="3575169"/>
            <a:ext cx="3312568" cy="648072"/>
          </a:xfrm>
          <a:prstGeom prst="cloudCallout">
            <a:avLst>
              <a:gd name="adj1" fmla="val -54536"/>
              <a:gd name="adj2" fmla="val -611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也可只寫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endParaRPr lang="zh-HK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569476" y="5154365"/>
            <a:ext cx="7956269" cy="1145735"/>
            <a:chOff x="569476" y="5154365"/>
            <a:chExt cx="7956269" cy="1145735"/>
          </a:xfrm>
        </p:grpSpPr>
        <p:grpSp>
          <p:nvGrpSpPr>
            <p:cNvPr id="3" name="群組 2"/>
            <p:cNvGrpSpPr/>
            <p:nvPr/>
          </p:nvGrpSpPr>
          <p:grpSpPr>
            <a:xfrm>
              <a:off x="569476" y="5154365"/>
              <a:ext cx="2295860" cy="1145735"/>
              <a:chOff x="569476" y="5154365"/>
              <a:chExt cx="2295860" cy="1145735"/>
            </a:xfrm>
          </p:grpSpPr>
          <p:grpSp>
            <p:nvGrpSpPr>
              <p:cNvPr id="6" name="群組 5"/>
              <p:cNvGrpSpPr/>
              <p:nvPr/>
            </p:nvGrpSpPr>
            <p:grpSpPr>
              <a:xfrm>
                <a:off x="569476" y="5661249"/>
                <a:ext cx="2295860" cy="638851"/>
                <a:chOff x="4479586" y="776705"/>
                <a:chExt cx="1829697" cy="509136"/>
              </a:xfrm>
            </p:grpSpPr>
            <p:sp>
              <p:nvSpPr>
                <p:cNvPr id="7" name="平行四邊形 6"/>
                <p:cNvSpPr/>
                <p:nvPr/>
              </p:nvSpPr>
              <p:spPr>
                <a:xfrm>
                  <a:off x="4653099" y="781785"/>
                  <a:ext cx="1656184" cy="504056"/>
                </a:xfrm>
                <a:prstGeom prst="parallelogram">
                  <a:avLst>
                    <a:gd name="adj" fmla="val 319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sz="2400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sp>
              <p:nvSpPr>
                <p:cNvPr id="8" name="平行四邊形 7"/>
                <p:cNvSpPr/>
                <p:nvPr/>
              </p:nvSpPr>
              <p:spPr>
                <a:xfrm>
                  <a:off x="4479586" y="776705"/>
                  <a:ext cx="1656184" cy="504056"/>
                </a:xfrm>
                <a:prstGeom prst="parallelogram">
                  <a:avLst>
                    <a:gd name="adj" fmla="val 319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$ 1.30</a:t>
                  </a:r>
                  <a:endParaRPr lang="zh-HK" altLang="en-US" sz="3600" b="1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412357" y="5154365"/>
                <a:ext cx="567679" cy="4616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1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A</a:t>
                </a:r>
                <a:endParaRPr lang="zh-HK" altLang="en-US" sz="24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3400553" y="5154365"/>
              <a:ext cx="2295860" cy="1145735"/>
              <a:chOff x="3400553" y="5154365"/>
              <a:chExt cx="2295860" cy="1145735"/>
            </a:xfrm>
          </p:grpSpPr>
          <p:grpSp>
            <p:nvGrpSpPr>
              <p:cNvPr id="36" name="群組 35"/>
              <p:cNvGrpSpPr/>
              <p:nvPr/>
            </p:nvGrpSpPr>
            <p:grpSpPr>
              <a:xfrm>
                <a:off x="3400553" y="5661249"/>
                <a:ext cx="2295860" cy="638851"/>
                <a:chOff x="4479586" y="776705"/>
                <a:chExt cx="1829697" cy="509136"/>
              </a:xfrm>
            </p:grpSpPr>
            <p:sp>
              <p:nvSpPr>
                <p:cNvPr id="37" name="平行四邊形 36"/>
                <p:cNvSpPr/>
                <p:nvPr/>
              </p:nvSpPr>
              <p:spPr>
                <a:xfrm>
                  <a:off x="4653099" y="781785"/>
                  <a:ext cx="1656184" cy="504056"/>
                </a:xfrm>
                <a:prstGeom prst="parallelogram">
                  <a:avLst>
                    <a:gd name="adj" fmla="val 319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sz="2400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sp>
              <p:nvSpPr>
                <p:cNvPr id="38" name="平行四邊形 37"/>
                <p:cNvSpPr/>
                <p:nvPr/>
              </p:nvSpPr>
              <p:spPr>
                <a:xfrm>
                  <a:off x="4479586" y="776705"/>
                  <a:ext cx="1656184" cy="504056"/>
                </a:xfrm>
                <a:prstGeom prst="parallelogram">
                  <a:avLst>
                    <a:gd name="adj" fmla="val 319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$ 13.00</a:t>
                  </a:r>
                  <a:endParaRPr lang="zh-HK" altLang="en-US" sz="3600" b="1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6" name="矩形 45"/>
              <p:cNvSpPr/>
              <p:nvPr/>
            </p:nvSpPr>
            <p:spPr>
              <a:xfrm>
                <a:off x="4266550" y="5154365"/>
                <a:ext cx="567679" cy="4616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400" b="1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B</a:t>
                </a:r>
                <a:endParaRPr lang="zh-HK" altLang="en-US" sz="24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6229885" y="5154365"/>
              <a:ext cx="2295860" cy="1145735"/>
              <a:chOff x="6229885" y="5154365"/>
              <a:chExt cx="2295860" cy="1145735"/>
            </a:xfrm>
          </p:grpSpPr>
          <p:grpSp>
            <p:nvGrpSpPr>
              <p:cNvPr id="39" name="群組 38"/>
              <p:cNvGrpSpPr/>
              <p:nvPr/>
            </p:nvGrpSpPr>
            <p:grpSpPr>
              <a:xfrm>
                <a:off x="6229885" y="5661249"/>
                <a:ext cx="2295860" cy="638851"/>
                <a:chOff x="4479586" y="776705"/>
                <a:chExt cx="1829697" cy="509136"/>
              </a:xfrm>
            </p:grpSpPr>
            <p:sp>
              <p:nvSpPr>
                <p:cNvPr id="40" name="平行四邊形 39"/>
                <p:cNvSpPr/>
                <p:nvPr/>
              </p:nvSpPr>
              <p:spPr>
                <a:xfrm>
                  <a:off x="4653099" y="781785"/>
                  <a:ext cx="1656184" cy="504056"/>
                </a:xfrm>
                <a:prstGeom prst="parallelogram">
                  <a:avLst>
                    <a:gd name="adj" fmla="val 319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sz="2400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sp>
              <p:nvSpPr>
                <p:cNvPr id="41" name="平行四邊形 40"/>
                <p:cNvSpPr/>
                <p:nvPr/>
              </p:nvSpPr>
              <p:spPr>
                <a:xfrm>
                  <a:off x="4479586" y="776705"/>
                  <a:ext cx="1656184" cy="504056"/>
                </a:xfrm>
                <a:prstGeom prst="parallelogram">
                  <a:avLst>
                    <a:gd name="adj" fmla="val 319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HK" sz="36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+mj-ea"/>
                      <a:cs typeface="Times New Roman" pitchFamily="18" charset="0"/>
                    </a:rPr>
                    <a:t>$ 0.13</a:t>
                  </a:r>
                  <a:endParaRPr lang="zh-HK" altLang="en-US" sz="3600" b="1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9" name="矩形 48"/>
              <p:cNvSpPr/>
              <p:nvPr/>
            </p:nvSpPr>
            <p:spPr>
              <a:xfrm>
                <a:off x="7031813" y="5154365"/>
                <a:ext cx="567679" cy="4616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400" b="1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C</a:t>
                </a:r>
                <a:endParaRPr lang="zh-HK" altLang="en-US" sz="24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sp>
        <p:nvSpPr>
          <p:cNvPr id="50" name="橢圓 49"/>
          <p:cNvSpPr/>
          <p:nvPr/>
        </p:nvSpPr>
        <p:spPr>
          <a:xfrm>
            <a:off x="3131840" y="4872469"/>
            <a:ext cx="2808312" cy="18666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pic>
        <p:nvPicPr>
          <p:cNvPr id="51" name="Picture 6" descr="\\server-pc1\STAR Project Team\STAR_Maths\02 Tasks development\WLTS_1617\Artwork\note and coin\coin 50 c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92" y="1592045"/>
            <a:ext cx="7493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\\server-pc1\STAR Project Team\STAR_Maths\02 Tasks development\WLTS_1617\Artwork\note and coin\coin 50 c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053" y="1592285"/>
            <a:ext cx="7493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35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6246" y="2805500"/>
            <a:ext cx="2016224" cy="127686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55576" y="2708920"/>
            <a:ext cx="7772400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n>
                  <a:solidFill>
                    <a:srgbClr val="92D050"/>
                  </a:solidFill>
                </a:ln>
                <a:solidFill>
                  <a:srgbClr val="00B0F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 smtClean="0">
                <a:ln>
                  <a:solidFill>
                    <a:srgbClr val="92D050"/>
                  </a:solidFill>
                </a:ln>
                <a:solidFill>
                  <a:srgbClr val="00B0F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完</a:t>
            </a:r>
            <a:r>
              <a:rPr lang="en-US" altLang="zh-TW" b="1" dirty="0" smtClean="0">
                <a:ln>
                  <a:solidFill>
                    <a:srgbClr val="92D050"/>
                  </a:solidFill>
                </a:ln>
                <a:solidFill>
                  <a:srgbClr val="00B0F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HK" altLang="en-US" b="1" dirty="0">
              <a:ln>
                <a:solidFill>
                  <a:srgbClr val="92D050"/>
                </a:solidFill>
              </a:ln>
              <a:solidFill>
                <a:srgbClr val="00B0F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38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174</Words>
  <Application>Microsoft Office PowerPoint</Application>
  <PresentationFormat>如螢幕大小 (4:3)</PresentationFormat>
  <Paragraphs>51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根據標價牌付款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CHUNG, Yuen-ying Christina</dc:creator>
  <cp:lastModifiedBy>CHUNG, Yuen-ying Christina</cp:lastModifiedBy>
  <cp:revision>58</cp:revision>
  <dcterms:created xsi:type="dcterms:W3CDTF">2017-02-28T03:32:25Z</dcterms:created>
  <dcterms:modified xsi:type="dcterms:W3CDTF">2017-09-19T07:06:42Z</dcterms:modified>
</cp:coreProperties>
</file>