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8" r:id="rId5"/>
    <p:sldId id="259" r:id="rId6"/>
    <p:sldId id="261" r:id="rId7"/>
    <p:sldId id="260" r:id="rId8"/>
    <p:sldId id="276" r:id="rId9"/>
    <p:sldId id="270" r:id="rId10"/>
    <p:sldId id="271" r:id="rId11"/>
    <p:sldId id="272" r:id="rId12"/>
    <p:sldId id="273" r:id="rId13"/>
    <p:sldId id="269" r:id="rId14"/>
    <p:sldId id="274" r:id="rId15"/>
    <p:sldId id="278" r:id="rId16"/>
    <p:sldId id="275" r:id="rId17"/>
    <p:sldId id="257" r:id="rId18"/>
    <p:sldId id="277" r:id="rId19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E9ED"/>
    <a:srgbClr val="1046E0"/>
    <a:srgbClr val="FCD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9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823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89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612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731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8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299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023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431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950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766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9AD9E-E313-4A80-BA10-3F60F90F1B1E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8D06-E489-4F61-941D-D41476826E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295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769921" y="2224144"/>
            <a:ext cx="3799259" cy="127686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3351" y="2127563"/>
            <a:ext cx="7772400" cy="1470025"/>
          </a:xfrm>
          <a:effectLst/>
        </p:spPr>
        <p:txBody>
          <a:bodyPr/>
          <a:lstStyle/>
          <a:p>
            <a:r>
              <a:rPr lang="zh-TW" altLang="en-US" b="1" dirty="0" smtClean="0">
                <a:ln>
                  <a:solidFill>
                    <a:srgbClr val="92D050"/>
                  </a:solidFill>
                </a:ln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閱讀標價牌</a:t>
            </a:r>
            <a:endParaRPr lang="zh-HK" altLang="en-US" b="1" dirty="0">
              <a:ln>
                <a:solidFill>
                  <a:srgbClr val="92D050"/>
                </a:solidFill>
              </a:ln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28184" y="5445224"/>
            <a:ext cx="2376263" cy="504056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KS1-M1-2</a:t>
            </a:r>
            <a:endParaRPr lang="zh-HK" altLang="en-US" sz="28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50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5" y="332656"/>
            <a:ext cx="2808312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比較價錢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94998" y="3356992"/>
            <a:ext cx="7956269" cy="638851"/>
            <a:chOff x="569476" y="5661249"/>
            <a:chExt cx="7956269" cy="638851"/>
          </a:xfrm>
        </p:grpSpPr>
        <p:grpSp>
          <p:nvGrpSpPr>
            <p:cNvPr id="6" name="群組 5"/>
            <p:cNvGrpSpPr/>
            <p:nvPr/>
          </p:nvGrpSpPr>
          <p:grpSpPr>
            <a:xfrm>
              <a:off x="569476" y="5661249"/>
              <a:ext cx="2295860" cy="638851"/>
              <a:chOff x="4479586" y="776705"/>
              <a:chExt cx="1829697" cy="509136"/>
            </a:xfrm>
          </p:grpSpPr>
          <p:sp>
            <p:nvSpPr>
              <p:cNvPr id="7" name="平行四邊形 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" name="平行四邊形 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$ 3.30 </a:t>
                </a:r>
                <a:r>
                  <a:rPr lang="zh-TW" alt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3400553" y="5661249"/>
              <a:ext cx="2295860" cy="638851"/>
              <a:chOff x="4479586" y="776705"/>
              <a:chExt cx="1829697" cy="509136"/>
            </a:xfrm>
          </p:grpSpPr>
          <p:sp>
            <p:nvSpPr>
              <p:cNvPr id="37" name="平行四邊形 3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38" name="平行四邊形 3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$ 4.10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6229885" y="5661249"/>
              <a:ext cx="2295860" cy="638851"/>
              <a:chOff x="4479586" y="776705"/>
              <a:chExt cx="1829697" cy="509136"/>
            </a:xfrm>
          </p:grpSpPr>
          <p:sp>
            <p:nvSpPr>
              <p:cNvPr id="40" name="平行四邊形 39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41" name="平行四邊形 40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$ 3.60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pic>
        <p:nvPicPr>
          <p:cNvPr id="6149" name="Picture 5" descr="\\server-pc1\STAR Project Team\00Artwork\ki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96" y="2348881"/>
            <a:ext cx="1186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server-pc1\STAR Project Team\00Artwork\p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64" y="1492455"/>
            <a:ext cx="1332191" cy="17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server-pc1\STAR Project Team\00Artwork\37-or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19076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圓角矩形圖說文字 18"/>
          <p:cNvSpPr/>
          <p:nvPr/>
        </p:nvSpPr>
        <p:spPr>
          <a:xfrm>
            <a:off x="1547664" y="5363092"/>
            <a:ext cx="7128792" cy="936104"/>
          </a:xfrm>
          <a:prstGeom prst="wedgeRoundRectCallout">
            <a:avLst>
              <a:gd name="adj1" fmla="val -57569"/>
              <a:gd name="adj2" fmla="val 1226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要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比較價錢，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我們要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先比較「元」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部分，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數值越大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價錢越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，即是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越貴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73791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446961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7250659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3707904" y="3956171"/>
            <a:ext cx="1996312" cy="1154982"/>
            <a:chOff x="3707904" y="3956171"/>
            <a:chExt cx="1996312" cy="1154982"/>
          </a:xfrm>
        </p:grpSpPr>
        <p:cxnSp>
          <p:nvCxnSpPr>
            <p:cNvPr id="23" name="直線單箭頭接點 22"/>
            <p:cNvCxnSpPr/>
            <p:nvPr/>
          </p:nvCxnSpPr>
          <p:spPr>
            <a:xfrm flipH="1" flipV="1">
              <a:off x="4563110" y="3956171"/>
              <a:ext cx="3122" cy="5748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3707904" y="4535089"/>
              <a:ext cx="199631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數值最大</a:t>
              </a:r>
              <a:endParaRPr lang="zh-HK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5" y="332656"/>
            <a:ext cx="2808312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比較價錢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94998" y="3356992"/>
            <a:ext cx="7956269" cy="638851"/>
            <a:chOff x="569476" y="5661249"/>
            <a:chExt cx="7956269" cy="638851"/>
          </a:xfrm>
        </p:grpSpPr>
        <p:grpSp>
          <p:nvGrpSpPr>
            <p:cNvPr id="6" name="群組 5"/>
            <p:cNvGrpSpPr/>
            <p:nvPr/>
          </p:nvGrpSpPr>
          <p:grpSpPr>
            <a:xfrm>
              <a:off x="569476" y="5661249"/>
              <a:ext cx="2295860" cy="638851"/>
              <a:chOff x="4479586" y="776705"/>
              <a:chExt cx="1829697" cy="509136"/>
            </a:xfrm>
          </p:grpSpPr>
          <p:sp>
            <p:nvSpPr>
              <p:cNvPr id="7" name="平行四邊形 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" name="平行四邊形 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$ 3.30 </a:t>
                </a:r>
                <a:r>
                  <a:rPr lang="zh-TW" alt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3400553" y="5661249"/>
              <a:ext cx="2295860" cy="638851"/>
              <a:chOff x="4479586" y="776705"/>
              <a:chExt cx="1829697" cy="509136"/>
            </a:xfrm>
          </p:grpSpPr>
          <p:sp>
            <p:nvSpPr>
              <p:cNvPr id="37" name="平行四邊形 3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38" name="平行四邊形 3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$ 4.10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6229885" y="5661249"/>
              <a:ext cx="2295860" cy="638851"/>
              <a:chOff x="4479586" y="776705"/>
              <a:chExt cx="1829697" cy="509136"/>
            </a:xfrm>
          </p:grpSpPr>
          <p:sp>
            <p:nvSpPr>
              <p:cNvPr id="40" name="平行四邊形 39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41" name="平行四邊形 40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$ 3.60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pic>
        <p:nvPicPr>
          <p:cNvPr id="6149" name="Picture 5" descr="\\server-pc1\STAR Project Team\00Artwork\ki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96" y="2348881"/>
            <a:ext cx="1186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server-pc1\STAR Project Team\00Artwork\p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64" y="1492455"/>
            <a:ext cx="1332191" cy="17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server-pc1\STAR Project Team\00Artwork\37-or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19076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圓角矩形圖說文字 18"/>
          <p:cNvSpPr/>
          <p:nvPr/>
        </p:nvSpPr>
        <p:spPr>
          <a:xfrm>
            <a:off x="1547664" y="5363092"/>
            <a:ext cx="7128792" cy="936104"/>
          </a:xfrm>
          <a:prstGeom prst="wedgeRoundRectCallout">
            <a:avLst>
              <a:gd name="adj1" fmla="val -57569"/>
              <a:gd name="adj2" fmla="val 1226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在「元」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部分中，梨的數值最大，所以梨是最貴的。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73791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446961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7250659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群組 29"/>
          <p:cNvGrpSpPr/>
          <p:nvPr/>
        </p:nvGrpSpPr>
        <p:grpSpPr>
          <a:xfrm>
            <a:off x="3707904" y="3956171"/>
            <a:ext cx="1996312" cy="1154982"/>
            <a:chOff x="3707904" y="3956171"/>
            <a:chExt cx="1996312" cy="1154982"/>
          </a:xfrm>
        </p:grpSpPr>
        <p:cxnSp>
          <p:nvCxnSpPr>
            <p:cNvPr id="31" name="直線單箭頭接點 30"/>
            <p:cNvCxnSpPr/>
            <p:nvPr/>
          </p:nvCxnSpPr>
          <p:spPr>
            <a:xfrm flipH="1" flipV="1">
              <a:off x="4563110" y="3956171"/>
              <a:ext cx="3122" cy="5748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3707904" y="4535089"/>
              <a:ext cx="199631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數值最大</a:t>
              </a:r>
              <a:endParaRPr lang="zh-HK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4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5" y="332656"/>
            <a:ext cx="2808312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比較價錢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94998" y="3356992"/>
            <a:ext cx="7956269" cy="638851"/>
            <a:chOff x="569476" y="5661249"/>
            <a:chExt cx="7956269" cy="638851"/>
          </a:xfrm>
        </p:grpSpPr>
        <p:grpSp>
          <p:nvGrpSpPr>
            <p:cNvPr id="6" name="群組 5"/>
            <p:cNvGrpSpPr/>
            <p:nvPr/>
          </p:nvGrpSpPr>
          <p:grpSpPr>
            <a:xfrm>
              <a:off x="569476" y="5661249"/>
              <a:ext cx="2295860" cy="638851"/>
              <a:chOff x="4479586" y="776705"/>
              <a:chExt cx="1829697" cy="509136"/>
            </a:xfrm>
          </p:grpSpPr>
          <p:sp>
            <p:nvSpPr>
              <p:cNvPr id="7" name="平行四邊形 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" name="平行四邊形 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$ 3.30 </a:t>
                </a:r>
                <a:r>
                  <a:rPr lang="zh-TW" alt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3400553" y="5661249"/>
              <a:ext cx="2295860" cy="638851"/>
              <a:chOff x="4479586" y="776705"/>
              <a:chExt cx="1829697" cy="509136"/>
            </a:xfrm>
          </p:grpSpPr>
          <p:sp>
            <p:nvSpPr>
              <p:cNvPr id="37" name="平行四邊形 3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38" name="平行四邊形 3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$ 4.10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6229885" y="5661249"/>
              <a:ext cx="2295860" cy="638851"/>
              <a:chOff x="4479586" y="776705"/>
              <a:chExt cx="1829697" cy="509136"/>
            </a:xfrm>
          </p:grpSpPr>
          <p:sp>
            <p:nvSpPr>
              <p:cNvPr id="40" name="平行四邊形 39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41" name="平行四邊形 40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$ 3.60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pic>
        <p:nvPicPr>
          <p:cNvPr id="6149" name="Picture 5" descr="\\server-pc1\STAR Project Team\00Artwork\ki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96" y="2348881"/>
            <a:ext cx="1186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server-pc1\STAR Project Team\00Artwork\p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64" y="1492455"/>
            <a:ext cx="1332191" cy="17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server-pc1\STAR Project Team\00Artwork\37-or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259632" y="4626646"/>
            <a:ext cx="5195775" cy="1781172"/>
            <a:chOff x="1259632" y="4626646"/>
            <a:chExt cx="5195775" cy="1781172"/>
          </a:xfrm>
        </p:grpSpPr>
        <p:sp>
          <p:nvSpPr>
            <p:cNvPr id="27" name="矩形 26"/>
            <p:cNvSpPr/>
            <p:nvPr/>
          </p:nvSpPr>
          <p:spPr>
            <a:xfrm>
              <a:off x="1259632" y="5229200"/>
              <a:ext cx="3059666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哪種水果最便宜？</a:t>
              </a:r>
              <a:endParaRPr lang="zh-HK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170" name="Picture 2" descr="\\server-pc1\STAR Project Team\00Artwork\1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555" y="4626646"/>
              <a:ext cx="1861852" cy="178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199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5" y="332656"/>
            <a:ext cx="2808312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比較價錢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94998" y="3356992"/>
            <a:ext cx="7956269" cy="638851"/>
            <a:chOff x="569476" y="5661249"/>
            <a:chExt cx="7956269" cy="638851"/>
          </a:xfrm>
        </p:grpSpPr>
        <p:grpSp>
          <p:nvGrpSpPr>
            <p:cNvPr id="6" name="群組 5"/>
            <p:cNvGrpSpPr/>
            <p:nvPr/>
          </p:nvGrpSpPr>
          <p:grpSpPr>
            <a:xfrm>
              <a:off x="569476" y="5661249"/>
              <a:ext cx="2295860" cy="638851"/>
              <a:chOff x="4479586" y="776705"/>
              <a:chExt cx="1829697" cy="509136"/>
            </a:xfrm>
          </p:grpSpPr>
          <p:sp>
            <p:nvSpPr>
              <p:cNvPr id="7" name="平行四邊形 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" name="平行四邊形 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$ 3.30 </a:t>
                </a:r>
                <a:r>
                  <a:rPr lang="zh-TW" alt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3400553" y="5661249"/>
              <a:ext cx="2295860" cy="638851"/>
              <a:chOff x="4479586" y="776705"/>
              <a:chExt cx="1829697" cy="509136"/>
            </a:xfrm>
          </p:grpSpPr>
          <p:sp>
            <p:nvSpPr>
              <p:cNvPr id="37" name="平行四邊形 3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38" name="平行四邊形 3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$ 4.10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6229885" y="5661249"/>
              <a:ext cx="2295860" cy="638851"/>
              <a:chOff x="4479586" y="776705"/>
              <a:chExt cx="1829697" cy="509136"/>
            </a:xfrm>
          </p:grpSpPr>
          <p:sp>
            <p:nvSpPr>
              <p:cNvPr id="40" name="平行四邊形 39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41" name="平行四邊形 40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$ 3.60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pic>
        <p:nvPicPr>
          <p:cNvPr id="6149" name="Picture 5" descr="\\server-pc1\STAR Project Team\00Artwork\ki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96" y="2348881"/>
            <a:ext cx="1186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server-pc1\STAR Project Team\00Artwork\p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64" y="1492455"/>
            <a:ext cx="1332191" cy="17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server-pc1\STAR Project Team\00Artwork\37-or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19076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圖說文字 16"/>
          <p:cNvSpPr/>
          <p:nvPr/>
        </p:nvSpPr>
        <p:spPr>
          <a:xfrm>
            <a:off x="1475656" y="5519909"/>
            <a:ext cx="5642751" cy="637948"/>
          </a:xfrm>
          <a:prstGeom prst="wedgeRoundRectCallout">
            <a:avLst>
              <a:gd name="adj1" fmla="val -59149"/>
              <a:gd name="adj2" fmla="val 1226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同樣，我們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先比較「元」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部分。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1573791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446961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7250659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835912" y="3953541"/>
            <a:ext cx="1996312" cy="1154982"/>
            <a:chOff x="3707904" y="3956171"/>
            <a:chExt cx="1996312" cy="1154982"/>
          </a:xfrm>
        </p:grpSpPr>
        <p:cxnSp>
          <p:nvCxnSpPr>
            <p:cNvPr id="22" name="直線單箭頭接點 21"/>
            <p:cNvCxnSpPr/>
            <p:nvPr/>
          </p:nvCxnSpPr>
          <p:spPr>
            <a:xfrm flipH="1" flipV="1">
              <a:off x="4563110" y="3956171"/>
              <a:ext cx="3122" cy="5748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3707904" y="4535089"/>
              <a:ext cx="199631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數值一樣小</a:t>
              </a:r>
              <a:endParaRPr lang="zh-HK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6496321" y="3953541"/>
            <a:ext cx="1996312" cy="1154982"/>
            <a:chOff x="3707904" y="3956171"/>
            <a:chExt cx="1996312" cy="1154982"/>
          </a:xfrm>
        </p:grpSpPr>
        <p:cxnSp>
          <p:nvCxnSpPr>
            <p:cNvPr id="25" name="直線單箭頭接點 24"/>
            <p:cNvCxnSpPr/>
            <p:nvPr/>
          </p:nvCxnSpPr>
          <p:spPr>
            <a:xfrm flipH="1" flipV="1">
              <a:off x="4563110" y="3956171"/>
              <a:ext cx="3122" cy="5748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3707904" y="4535089"/>
              <a:ext cx="199631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數值一樣小</a:t>
              </a:r>
              <a:endParaRPr lang="zh-HK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0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5" y="332656"/>
            <a:ext cx="2808312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比較價錢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94998" y="3356992"/>
            <a:ext cx="7956269" cy="638851"/>
            <a:chOff x="569476" y="5661249"/>
            <a:chExt cx="7956269" cy="638851"/>
          </a:xfrm>
        </p:grpSpPr>
        <p:grpSp>
          <p:nvGrpSpPr>
            <p:cNvPr id="6" name="群組 5"/>
            <p:cNvGrpSpPr/>
            <p:nvPr/>
          </p:nvGrpSpPr>
          <p:grpSpPr>
            <a:xfrm>
              <a:off x="569476" y="5661249"/>
              <a:ext cx="2295860" cy="638851"/>
              <a:chOff x="4479586" y="776705"/>
              <a:chExt cx="1829697" cy="509136"/>
            </a:xfrm>
          </p:grpSpPr>
          <p:sp>
            <p:nvSpPr>
              <p:cNvPr id="7" name="平行四邊形 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" name="平行四邊形 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$ 3.30 </a:t>
                </a:r>
                <a:r>
                  <a:rPr lang="zh-TW" alt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3400553" y="5661249"/>
              <a:ext cx="2295860" cy="638851"/>
              <a:chOff x="4479586" y="776705"/>
              <a:chExt cx="1829697" cy="509136"/>
            </a:xfrm>
          </p:grpSpPr>
          <p:sp>
            <p:nvSpPr>
              <p:cNvPr id="37" name="平行四邊形 3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38" name="平行四邊形 3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$ 4.10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6229885" y="5661249"/>
              <a:ext cx="2295860" cy="638851"/>
              <a:chOff x="4479586" y="776705"/>
              <a:chExt cx="1829697" cy="509136"/>
            </a:xfrm>
          </p:grpSpPr>
          <p:sp>
            <p:nvSpPr>
              <p:cNvPr id="40" name="平行四邊形 39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41" name="平行四邊形 40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$ 3.60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pic>
        <p:nvPicPr>
          <p:cNvPr id="6149" name="Picture 5" descr="\\server-pc1\STAR Project Team\00Artwork\ki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96" y="2348881"/>
            <a:ext cx="1186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server-pc1\STAR Project Team\00Artwork\p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64" y="1492455"/>
            <a:ext cx="1332191" cy="17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server-pc1\STAR Project Team\00Artwork\37-or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19076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圖說文字 16"/>
          <p:cNvSpPr/>
          <p:nvPr/>
        </p:nvSpPr>
        <p:spPr>
          <a:xfrm>
            <a:off x="1547664" y="5445223"/>
            <a:ext cx="7344816" cy="1013467"/>
          </a:xfrm>
          <a:prstGeom prst="wedgeRoundRectCallout">
            <a:avLst>
              <a:gd name="adj1" fmla="val -60205"/>
              <a:gd name="adj2" fmla="val 368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在「元」的部分中，奇異果和橙的數值同樣都是最小，這時就需要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再比較「角」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的部分。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1573791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446961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7250659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835912" y="3953541"/>
            <a:ext cx="1996312" cy="1154982"/>
            <a:chOff x="3707904" y="3956171"/>
            <a:chExt cx="1996312" cy="1154982"/>
          </a:xfrm>
        </p:grpSpPr>
        <p:cxnSp>
          <p:nvCxnSpPr>
            <p:cNvPr id="22" name="直線單箭頭接點 21"/>
            <p:cNvCxnSpPr/>
            <p:nvPr/>
          </p:nvCxnSpPr>
          <p:spPr>
            <a:xfrm flipH="1" flipV="1">
              <a:off x="4563110" y="3956171"/>
              <a:ext cx="3122" cy="5748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3707904" y="4535089"/>
              <a:ext cx="199631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數值一樣小</a:t>
              </a:r>
              <a:endParaRPr lang="zh-HK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6496321" y="3953541"/>
            <a:ext cx="1996312" cy="1154982"/>
            <a:chOff x="3707904" y="3956171"/>
            <a:chExt cx="1996312" cy="1154982"/>
          </a:xfrm>
        </p:grpSpPr>
        <p:cxnSp>
          <p:nvCxnSpPr>
            <p:cNvPr id="25" name="直線單箭頭接點 24"/>
            <p:cNvCxnSpPr/>
            <p:nvPr/>
          </p:nvCxnSpPr>
          <p:spPr>
            <a:xfrm flipH="1" flipV="1">
              <a:off x="4563110" y="3956171"/>
              <a:ext cx="3122" cy="5748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3707904" y="4535089"/>
              <a:ext cx="199631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數值一樣小</a:t>
              </a:r>
              <a:endParaRPr lang="zh-HK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2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5" y="332656"/>
            <a:ext cx="2808312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比較價錢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794998" y="3356992"/>
            <a:ext cx="2295860" cy="638851"/>
            <a:chOff x="4479586" y="776705"/>
            <a:chExt cx="1829697" cy="509136"/>
          </a:xfrm>
        </p:grpSpPr>
        <p:sp>
          <p:nvSpPr>
            <p:cNvPr id="7" name="平行四邊形 6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平行四邊形 7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$ 3.30 </a:t>
              </a:r>
              <a:r>
                <a:rPr lang="zh-TW" alt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endParaRPr lang="zh-HK" alt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6455407" y="3356992"/>
            <a:ext cx="2295860" cy="638851"/>
            <a:chOff x="4479586" y="776705"/>
            <a:chExt cx="1829697" cy="509136"/>
          </a:xfrm>
        </p:grpSpPr>
        <p:sp>
          <p:nvSpPr>
            <p:cNvPr id="40" name="平行四邊形 39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1" name="平行四邊形 40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$ 3.60</a:t>
              </a:r>
              <a:endParaRPr lang="zh-HK" alt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pic>
        <p:nvPicPr>
          <p:cNvPr id="6149" name="Picture 5" descr="\\server-pc1\STAR Project Team\00Artwork\ki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96" y="2348881"/>
            <a:ext cx="1186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3626075" y="1492455"/>
            <a:ext cx="2295860" cy="2503388"/>
            <a:chOff x="3626075" y="1492455"/>
            <a:chExt cx="2295860" cy="2503388"/>
          </a:xfrm>
        </p:grpSpPr>
        <p:grpSp>
          <p:nvGrpSpPr>
            <p:cNvPr id="36" name="群組 35"/>
            <p:cNvGrpSpPr/>
            <p:nvPr/>
          </p:nvGrpSpPr>
          <p:grpSpPr>
            <a:xfrm>
              <a:off x="3626075" y="3356992"/>
              <a:ext cx="2295860" cy="638851"/>
              <a:chOff x="4479586" y="776705"/>
              <a:chExt cx="1829697" cy="509136"/>
            </a:xfrm>
          </p:grpSpPr>
          <p:sp>
            <p:nvSpPr>
              <p:cNvPr id="37" name="平行四邊形 3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38" name="平行四邊形 3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$ 4.10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pic>
          <p:nvPicPr>
            <p:cNvPr id="6150" name="Picture 6" descr="\\server-pc1\STAR Project Team\00Artwork\pea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564" y="1492455"/>
              <a:ext cx="1332191" cy="1792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1" name="Picture 7" descr="\\server-pc1\STAR Project Team\00Artwork\37-or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19076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圖說文字 16"/>
          <p:cNvSpPr/>
          <p:nvPr/>
        </p:nvSpPr>
        <p:spPr>
          <a:xfrm>
            <a:off x="1347396" y="5528979"/>
            <a:ext cx="6571616" cy="619807"/>
          </a:xfrm>
          <a:prstGeom prst="wedgeRoundRectCallout">
            <a:avLst>
              <a:gd name="adj1" fmla="val -57423"/>
              <a:gd name="adj2" fmla="val 1492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梨是最貴的，不用再比較，先放在一旁。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7494477" y="194751"/>
            <a:ext cx="1141368" cy="1244539"/>
            <a:chOff x="3626075" y="1492455"/>
            <a:chExt cx="2295860" cy="2503388"/>
          </a:xfrm>
        </p:grpSpPr>
        <p:grpSp>
          <p:nvGrpSpPr>
            <p:cNvPr id="34" name="群組 33"/>
            <p:cNvGrpSpPr/>
            <p:nvPr/>
          </p:nvGrpSpPr>
          <p:grpSpPr>
            <a:xfrm>
              <a:off x="3626075" y="3356992"/>
              <a:ext cx="2295860" cy="638851"/>
              <a:chOff x="4479586" y="776705"/>
              <a:chExt cx="1829697" cy="509136"/>
            </a:xfrm>
          </p:grpSpPr>
          <p:sp>
            <p:nvSpPr>
              <p:cNvPr id="42" name="平行四邊形 41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43" name="平行四邊形 42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$ 4.10</a:t>
                </a:r>
                <a:endParaRPr lang="zh-HK" altLang="en-US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pic>
          <p:nvPicPr>
            <p:cNvPr id="35" name="Picture 6" descr="\\server-pc1\STAR Project Team\00Artwork\pe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564" y="1492455"/>
              <a:ext cx="1332191" cy="1792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橢圓 23"/>
          <p:cNvSpPr/>
          <p:nvPr/>
        </p:nvSpPr>
        <p:spPr>
          <a:xfrm>
            <a:off x="3319402" y="1261505"/>
            <a:ext cx="2880320" cy="338426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41499E-6 L -0.00035 -0.14827 C -0.00035 -0.21489 0.09236 -0.29886 0.16719 -0.29886 L 0.33368 -0.29886 " pathEditMode="relative" rAng="16200000" ptsTypes="FfFF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-1494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5" y="332656"/>
            <a:ext cx="2808312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比較價錢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130259" y="3356992"/>
            <a:ext cx="2295860" cy="638851"/>
            <a:chOff x="4479586" y="776705"/>
            <a:chExt cx="1829697" cy="509136"/>
          </a:xfrm>
        </p:grpSpPr>
        <p:sp>
          <p:nvSpPr>
            <p:cNvPr id="7" name="平行四邊形 6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平行四邊形 7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$ 3.30 </a:t>
              </a:r>
              <a:r>
                <a:rPr lang="zh-TW" alt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endParaRPr lang="zh-HK" alt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4960386" y="3356992"/>
            <a:ext cx="2295860" cy="638851"/>
            <a:chOff x="4479586" y="776705"/>
            <a:chExt cx="1829697" cy="509136"/>
          </a:xfrm>
        </p:grpSpPr>
        <p:sp>
          <p:nvSpPr>
            <p:cNvPr id="40" name="平行四邊形 39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1" name="平行四邊形 40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$ 3.60</a:t>
              </a:r>
              <a:endParaRPr lang="zh-HK" alt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pic>
        <p:nvPicPr>
          <p:cNvPr id="6149" name="Picture 5" descr="\\server-pc1\STAR Project Team\00Artwork\ki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57" y="2348881"/>
            <a:ext cx="1186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7494477" y="194751"/>
            <a:ext cx="1141368" cy="1244539"/>
            <a:chOff x="3626075" y="1492455"/>
            <a:chExt cx="2295860" cy="2503388"/>
          </a:xfrm>
        </p:grpSpPr>
        <p:grpSp>
          <p:nvGrpSpPr>
            <p:cNvPr id="36" name="群組 35"/>
            <p:cNvGrpSpPr/>
            <p:nvPr/>
          </p:nvGrpSpPr>
          <p:grpSpPr>
            <a:xfrm>
              <a:off x="3626075" y="3356992"/>
              <a:ext cx="2295860" cy="638851"/>
              <a:chOff x="4479586" y="776705"/>
              <a:chExt cx="1829697" cy="509136"/>
            </a:xfrm>
          </p:grpSpPr>
          <p:sp>
            <p:nvSpPr>
              <p:cNvPr id="37" name="平行四邊形 3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38" name="平行四邊形 3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$ 4.10</a:t>
                </a:r>
                <a:endParaRPr lang="zh-HK" altLang="en-US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pic>
          <p:nvPicPr>
            <p:cNvPr id="6150" name="Picture 6" descr="\\server-pc1\STAR Project Team\00Artwork\pe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564" y="1492455"/>
              <a:ext cx="1332191" cy="1792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1" name="Picture 7" descr="\\server-pc1\STAR Project Team\00Artwork\37-or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35" y="18448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19076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圖說文字 16"/>
          <p:cNvSpPr/>
          <p:nvPr/>
        </p:nvSpPr>
        <p:spPr>
          <a:xfrm>
            <a:off x="1225040" y="5301208"/>
            <a:ext cx="7739448" cy="1440159"/>
          </a:xfrm>
          <a:prstGeom prst="wedgeRoundRectCallout">
            <a:avLst>
              <a:gd name="adj1" fmla="val -55969"/>
              <a:gd name="adj2" fmla="val 126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在「角」的部分中，奇異果的數值比橙的小，所以奇異果比橙便宜，即奇異果是三種水果中最便宜的。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266121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112707" y="3906929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/>
          <p:cNvGrpSpPr/>
          <p:nvPr/>
        </p:nvGrpSpPr>
        <p:grpSpPr>
          <a:xfrm>
            <a:off x="2531962" y="3970369"/>
            <a:ext cx="1996312" cy="1154982"/>
            <a:chOff x="3707904" y="3956171"/>
            <a:chExt cx="1996312" cy="1154982"/>
          </a:xfrm>
        </p:grpSpPr>
        <p:cxnSp>
          <p:nvCxnSpPr>
            <p:cNvPr id="29" name="直線單箭頭接點 28"/>
            <p:cNvCxnSpPr/>
            <p:nvPr/>
          </p:nvCxnSpPr>
          <p:spPr>
            <a:xfrm flipH="1" flipV="1">
              <a:off x="4563110" y="3956171"/>
              <a:ext cx="3122" cy="5748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3707904" y="4535089"/>
              <a:ext cx="199631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數值較小</a:t>
              </a:r>
              <a:endParaRPr lang="zh-HK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圓角矩形 8"/>
          <p:cNvSpPr/>
          <p:nvPr/>
        </p:nvSpPr>
        <p:spPr>
          <a:xfrm>
            <a:off x="4487288" y="316970"/>
            <a:ext cx="30243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1046E0"/>
                </a:solidFill>
              </a:rPr>
              <a:t>*</a:t>
            </a:r>
            <a:r>
              <a:rPr lang="zh-TW" altLang="en-US" dirty="0" smtClean="0">
                <a:solidFill>
                  <a:srgbClr val="1046E0"/>
                </a:solidFill>
              </a:rPr>
              <a:t>梨是最貴的，不用再比較。</a:t>
            </a:r>
            <a:endParaRPr lang="zh-HK" altLang="en-US" dirty="0">
              <a:solidFill>
                <a:srgbClr val="1046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332656"/>
            <a:ext cx="4824535" cy="127686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日常生活中的標價牌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49" y="3724642"/>
            <a:ext cx="19621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06" y="3501008"/>
            <a:ext cx="14573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19076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1225040" y="5301209"/>
            <a:ext cx="7667440" cy="1080120"/>
          </a:xfrm>
          <a:prstGeom prst="wedgeRoundRectCallout">
            <a:avLst>
              <a:gd name="adj1" fmla="val -56766"/>
              <a:gd name="adj2" fmla="val 932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在日常生活</a:t>
            </a:r>
            <a:r>
              <a:rPr lang="zh-TW" altLang="en-US" sz="28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中，我們還可以看到很多不同形式的標價牌，你又能夠看明白嗎？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22848" y="1868819"/>
            <a:ext cx="3151033" cy="1297484"/>
            <a:chOff x="1122848" y="1868819"/>
            <a:chExt cx="3151033" cy="1297484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48" y="1868819"/>
              <a:ext cx="3151033" cy="1297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583" y="1909169"/>
              <a:ext cx="2001266" cy="25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68"/>
            <a:stretch/>
          </p:blipFill>
          <p:spPr bwMode="auto">
            <a:xfrm>
              <a:off x="1202583" y="2159599"/>
              <a:ext cx="375279" cy="185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040" y="2061569"/>
              <a:ext cx="552721" cy="25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5508104" y="1994895"/>
            <a:ext cx="1939503" cy="1171408"/>
            <a:chOff x="5508104" y="1994895"/>
            <a:chExt cx="1939503" cy="117140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994895"/>
              <a:ext cx="1939503" cy="1171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253" y="2012190"/>
              <a:ext cx="333761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13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矩形 3"/>
          <p:cNvSpPr/>
          <p:nvPr/>
        </p:nvSpPr>
        <p:spPr>
          <a:xfrm>
            <a:off x="3203848" y="2852936"/>
            <a:ext cx="2808312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完</a:t>
            </a:r>
            <a:r>
              <a:rPr lang="en-US" altLang="zh-TW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39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332656"/>
            <a:ext cx="4824535" cy="127686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甚麼是標價牌？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830804" y="4221088"/>
            <a:ext cx="3136623" cy="872805"/>
            <a:chOff x="4479586" y="776705"/>
            <a:chExt cx="1829697" cy="509136"/>
          </a:xfrm>
        </p:grpSpPr>
        <p:sp>
          <p:nvSpPr>
            <p:cNvPr id="8" name="平行四邊形 7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" name="平行四邊形 8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$ 5.70</a:t>
              </a:r>
              <a:endParaRPr lang="zh-HK" alt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pic>
        <p:nvPicPr>
          <p:cNvPr id="1029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圓角矩形圖說文字 15"/>
          <p:cNvSpPr/>
          <p:nvPr/>
        </p:nvSpPr>
        <p:spPr>
          <a:xfrm>
            <a:off x="1547664" y="5805264"/>
            <a:ext cx="6768752" cy="648072"/>
          </a:xfrm>
          <a:prstGeom prst="wedgeRoundRectCallout">
            <a:avLst>
              <a:gd name="adj1" fmla="val -57569"/>
              <a:gd name="adj2" fmla="val 1226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這就是標價牌，用來標示物品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的價錢。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\\server-pc1\STAR Project Team\00Artwork\1ER003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39" y="1772815"/>
            <a:ext cx="1612915" cy="23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>
            <a:off x="2195736" y="3861048"/>
            <a:ext cx="4392488" cy="158417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332656"/>
            <a:ext cx="4824535" cy="127686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甚麼是標價牌？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830804" y="4221088"/>
            <a:ext cx="3136623" cy="872805"/>
            <a:chOff x="4479586" y="776705"/>
            <a:chExt cx="1829697" cy="509136"/>
          </a:xfrm>
        </p:grpSpPr>
        <p:sp>
          <p:nvSpPr>
            <p:cNvPr id="8" name="平行四邊形 7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" name="平行四邊形 8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$ 5.70</a:t>
              </a:r>
              <a:endParaRPr lang="zh-HK" alt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pic>
        <p:nvPicPr>
          <p:cNvPr id="1029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圓角矩形圖說文字 15"/>
          <p:cNvSpPr/>
          <p:nvPr/>
        </p:nvSpPr>
        <p:spPr>
          <a:xfrm>
            <a:off x="1547664" y="5661248"/>
            <a:ext cx="7128792" cy="936104"/>
          </a:xfrm>
          <a:prstGeom prst="wedgeRoundRectCallout">
            <a:avLst>
              <a:gd name="adj1" fmla="val -57569"/>
              <a:gd name="adj2" fmla="val 1226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想正確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地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付款，我們要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先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懂得閱讀標價牌。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2" descr="\\server-pc1\STAR Project Team\00Artwork\1ER003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39" y="1772815"/>
            <a:ext cx="1612915" cy="23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332656"/>
            <a:ext cx="4824535" cy="127686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標價牌的閱讀方法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830804" y="3068960"/>
            <a:ext cx="3136623" cy="872805"/>
            <a:chOff x="4479586" y="776705"/>
            <a:chExt cx="1829697" cy="509136"/>
          </a:xfrm>
        </p:grpSpPr>
        <p:sp>
          <p:nvSpPr>
            <p:cNvPr id="8" name="平行四邊形 7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" name="平行四邊形 8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$ 5.70</a:t>
              </a:r>
              <a:endParaRPr lang="zh-HK" alt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159732" y="1988840"/>
            <a:ext cx="3096344" cy="1224136"/>
            <a:chOff x="2159732" y="2348880"/>
            <a:chExt cx="3096344" cy="1224136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11" name="直線單箭頭接點 10"/>
            <p:cNvCxnSpPr/>
            <p:nvPr/>
          </p:nvCxnSpPr>
          <p:spPr>
            <a:xfrm>
              <a:off x="3707904" y="3068960"/>
              <a:ext cx="0" cy="504056"/>
            </a:xfrm>
            <a:prstGeom prst="straightConnector1">
              <a:avLst/>
            </a:prstGeom>
            <a:grpFill/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2159732" y="2348880"/>
              <a:ext cx="3096344" cy="720080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latin typeface="微軟正黑體" pitchFamily="34" charset="-120"/>
                  <a:ea typeface="微軟正黑體" pitchFamily="34" charset="-120"/>
                </a:rPr>
                <a:t>表示「元」的符號</a:t>
              </a:r>
              <a:endParaRPr lang="zh-HK" altLang="en-US" sz="2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029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圓角矩形圖說文字 15"/>
          <p:cNvSpPr/>
          <p:nvPr/>
        </p:nvSpPr>
        <p:spPr>
          <a:xfrm>
            <a:off x="1547664" y="5661248"/>
            <a:ext cx="7128792" cy="936104"/>
          </a:xfrm>
          <a:prstGeom prst="wedgeRoundRectCallout">
            <a:avLst>
              <a:gd name="adj1" fmla="val -57569"/>
              <a:gd name="adj2" fmla="val 1226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這個標價牌「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」前的數是「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」，表示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34711" y="3933056"/>
            <a:ext cx="3661225" cy="1440160"/>
            <a:chOff x="334711" y="3933056"/>
            <a:chExt cx="3661225" cy="144016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矩形 13"/>
            <p:cNvSpPr/>
            <p:nvPr/>
          </p:nvSpPr>
          <p:spPr>
            <a:xfrm>
              <a:off x="334711" y="4653136"/>
              <a:ext cx="3495974" cy="720080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latin typeface="微軟正黑體" pitchFamily="34" charset="-120"/>
                  <a:ea typeface="微軟正黑體" pitchFamily="34" charset="-120"/>
                </a:rPr>
                <a:t>「</a:t>
              </a:r>
              <a:r>
                <a:rPr lang="en-US" altLang="zh-TW" sz="2800" b="1" dirty="0" smtClean="0">
                  <a:latin typeface="微軟正黑體" pitchFamily="34" charset="-120"/>
                  <a:ea typeface="微軟正黑體" pitchFamily="34" charset="-120"/>
                </a:rPr>
                <a:t>.</a:t>
              </a:r>
              <a:r>
                <a:rPr lang="zh-TW" altLang="en-US" sz="2800" b="1" dirty="0" smtClean="0">
                  <a:latin typeface="微軟正黑體" pitchFamily="34" charset="-120"/>
                  <a:ea typeface="微軟正黑體" pitchFamily="34" charset="-120"/>
                </a:rPr>
                <a:t>」前的數表示「元」</a:t>
              </a:r>
              <a:endParaRPr lang="zh-HK" altLang="en-US" sz="2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 flipV="1">
              <a:off x="2879811" y="3933056"/>
              <a:ext cx="1116125" cy="723544"/>
            </a:xfrm>
            <a:prstGeom prst="straightConnector1">
              <a:avLst/>
            </a:prstGeom>
            <a:grpFill/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直線接點 27"/>
          <p:cNvCxnSpPr/>
          <p:nvPr/>
        </p:nvCxnSpPr>
        <p:spPr>
          <a:xfrm>
            <a:off x="3590103" y="3809945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995936" y="3809945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8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332656"/>
            <a:ext cx="4824535" cy="127686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標價牌的閱讀方法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830804" y="3068960"/>
            <a:ext cx="3136623" cy="872805"/>
            <a:chOff x="4479586" y="776705"/>
            <a:chExt cx="1829697" cy="509136"/>
          </a:xfrm>
        </p:grpSpPr>
        <p:sp>
          <p:nvSpPr>
            <p:cNvPr id="8" name="平行四邊形 7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" name="平行四邊形 8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$ 5.70</a:t>
              </a:r>
              <a:endParaRPr lang="zh-HK" alt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pic>
        <p:nvPicPr>
          <p:cNvPr id="22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群組 35"/>
          <p:cNvGrpSpPr/>
          <p:nvPr/>
        </p:nvGrpSpPr>
        <p:grpSpPr>
          <a:xfrm>
            <a:off x="4698598" y="1912837"/>
            <a:ext cx="3482003" cy="1300139"/>
            <a:chOff x="1144587" y="4467685"/>
            <a:chExt cx="3482003" cy="1300139"/>
          </a:xfrm>
        </p:grpSpPr>
        <p:sp>
          <p:nvSpPr>
            <p:cNvPr id="37" name="矩形 36"/>
            <p:cNvSpPr/>
            <p:nvPr/>
          </p:nvSpPr>
          <p:spPr>
            <a:xfrm>
              <a:off x="1350734" y="4467685"/>
              <a:ext cx="3275856" cy="72008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94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latin typeface="微軟正黑體" pitchFamily="34" charset="-120"/>
                  <a:ea typeface="微軟正黑體" pitchFamily="34" charset="-120"/>
                </a:rPr>
                <a:t>「</a:t>
              </a:r>
              <a:r>
                <a:rPr lang="en-US" altLang="zh-TW" sz="2800" b="1" dirty="0" smtClean="0">
                  <a:latin typeface="微軟正黑體" pitchFamily="34" charset="-120"/>
                  <a:ea typeface="微軟正黑體" pitchFamily="34" charset="-120"/>
                </a:rPr>
                <a:t>.</a:t>
              </a:r>
              <a:r>
                <a:rPr lang="zh-TW" altLang="en-US" sz="2800" b="1" dirty="0" smtClean="0">
                  <a:latin typeface="微軟正黑體" pitchFamily="34" charset="-120"/>
                  <a:ea typeface="微軟正黑體" pitchFamily="34" charset="-120"/>
                </a:rPr>
                <a:t>」後有兩個數位</a:t>
              </a:r>
              <a:endParaRPr lang="zh-HK" altLang="en-US" sz="2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>
            <a:xfrm flipH="1">
              <a:off x="1144587" y="5187765"/>
              <a:ext cx="566187" cy="58005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群組 1034"/>
          <p:cNvGrpSpPr/>
          <p:nvPr/>
        </p:nvGrpSpPr>
        <p:grpSpPr>
          <a:xfrm>
            <a:off x="4409486" y="3809945"/>
            <a:ext cx="513754" cy="0"/>
            <a:chOff x="4409486" y="3809945"/>
            <a:chExt cx="513754" cy="0"/>
          </a:xfrm>
        </p:grpSpPr>
        <p:cxnSp>
          <p:nvCxnSpPr>
            <p:cNvPr id="5" name="直線接點 4"/>
            <p:cNvCxnSpPr/>
            <p:nvPr/>
          </p:nvCxnSpPr>
          <p:spPr>
            <a:xfrm>
              <a:off x="4409486" y="3809945"/>
              <a:ext cx="21818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4705056" y="3809945"/>
              <a:ext cx="21818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群組 47"/>
          <p:cNvGrpSpPr/>
          <p:nvPr/>
        </p:nvGrpSpPr>
        <p:grpSpPr>
          <a:xfrm>
            <a:off x="215516" y="3882913"/>
            <a:ext cx="4303062" cy="1304852"/>
            <a:chOff x="323528" y="3882913"/>
            <a:chExt cx="4303062" cy="1304852"/>
          </a:xfrm>
        </p:grpSpPr>
        <p:sp>
          <p:nvSpPr>
            <p:cNvPr id="49" name="矩形 48"/>
            <p:cNvSpPr/>
            <p:nvPr/>
          </p:nvSpPr>
          <p:spPr>
            <a:xfrm>
              <a:off x="323528" y="4467685"/>
              <a:ext cx="4303062" cy="72008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94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latin typeface="微軟正黑體" pitchFamily="34" charset="-120"/>
                  <a:ea typeface="微軟正黑體" pitchFamily="34" charset="-120"/>
                </a:rPr>
                <a:t>「</a:t>
              </a:r>
              <a:r>
                <a:rPr lang="en-US" altLang="zh-TW" sz="2800" b="1" dirty="0" smtClean="0">
                  <a:latin typeface="微軟正黑體" pitchFamily="34" charset="-120"/>
                  <a:ea typeface="微軟正黑體" pitchFamily="34" charset="-120"/>
                </a:rPr>
                <a:t>.</a:t>
              </a:r>
              <a:r>
                <a:rPr lang="zh-TW" altLang="en-US" sz="2800" b="1" dirty="0" smtClean="0">
                  <a:latin typeface="微軟正黑體" pitchFamily="34" charset="-120"/>
                  <a:ea typeface="微軟正黑體" pitchFamily="34" charset="-120"/>
                </a:rPr>
                <a:t>」後第一個位表示「角」</a:t>
              </a:r>
              <a:endParaRPr lang="zh-HK" altLang="en-US" sz="2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50" name="直線單箭頭接點 49"/>
            <p:cNvCxnSpPr/>
            <p:nvPr/>
          </p:nvCxnSpPr>
          <p:spPr>
            <a:xfrm flipV="1">
              <a:off x="3491880" y="3882913"/>
              <a:ext cx="1025618" cy="58477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圓角矩形圖說文字 19"/>
          <p:cNvSpPr/>
          <p:nvPr/>
        </p:nvSpPr>
        <p:spPr>
          <a:xfrm>
            <a:off x="1331640" y="5661248"/>
            <a:ext cx="7632848" cy="936104"/>
          </a:xfrm>
          <a:prstGeom prst="wedgeRoundRectCallout">
            <a:avLst>
              <a:gd name="adj1" fmla="val -54488"/>
              <a:gd name="adj2" fmla="val 1133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在這個標價牌中，「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」在「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」後第一個位，即表示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4405755" y="3809945"/>
            <a:ext cx="218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332656"/>
            <a:ext cx="4824535" cy="127686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標價牌的閱讀方法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830804" y="3068960"/>
            <a:ext cx="3136623" cy="872805"/>
            <a:chOff x="4479586" y="776705"/>
            <a:chExt cx="1829697" cy="509136"/>
          </a:xfrm>
        </p:grpSpPr>
        <p:sp>
          <p:nvSpPr>
            <p:cNvPr id="8" name="平行四邊形 7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" name="平行四邊形 8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$ 5.70</a:t>
              </a:r>
              <a:endParaRPr lang="zh-HK" alt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pic>
        <p:nvPicPr>
          <p:cNvPr id="22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4636244" y="3809945"/>
            <a:ext cx="4229886" cy="1377820"/>
            <a:chOff x="4636244" y="3809945"/>
            <a:chExt cx="4229886" cy="1377820"/>
          </a:xfrm>
        </p:grpSpPr>
        <p:grpSp>
          <p:nvGrpSpPr>
            <p:cNvPr id="1026" name="群組 1025"/>
            <p:cNvGrpSpPr/>
            <p:nvPr/>
          </p:nvGrpSpPr>
          <p:grpSpPr>
            <a:xfrm>
              <a:off x="4636244" y="3882913"/>
              <a:ext cx="4229886" cy="1304852"/>
              <a:chOff x="4719918" y="3882913"/>
              <a:chExt cx="3643161" cy="130485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719918" y="4467685"/>
                <a:ext cx="3643161" cy="7200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94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latin typeface="微軟正黑體" pitchFamily="34" charset="-120"/>
                    <a:ea typeface="微軟正黑體" pitchFamily="34" charset="-120"/>
                  </a:rPr>
                  <a:t>「</a:t>
                </a:r>
                <a:r>
                  <a:rPr lang="en-US" altLang="zh-TW" sz="2800" b="1" dirty="0">
                    <a:latin typeface="微軟正黑體" pitchFamily="34" charset="-120"/>
                    <a:ea typeface="微軟正黑體" pitchFamily="34" charset="-120"/>
                  </a:rPr>
                  <a:t>.</a:t>
                </a:r>
                <a:r>
                  <a:rPr lang="zh-TW" altLang="en-US" sz="2800" b="1" dirty="0">
                    <a:latin typeface="微軟正黑體" pitchFamily="34" charset="-120"/>
                    <a:ea typeface="微軟正黑體" pitchFamily="34" charset="-120"/>
                  </a:rPr>
                  <a:t>」後</a:t>
                </a:r>
                <a:r>
                  <a:rPr lang="zh-TW" altLang="en-US" sz="2800" b="1" dirty="0" smtClean="0">
                    <a:latin typeface="微軟正黑體" pitchFamily="34" charset="-120"/>
                    <a:ea typeface="微軟正黑體" pitchFamily="34" charset="-120"/>
                  </a:rPr>
                  <a:t>第二個位表示「仙」</a:t>
                </a:r>
                <a:endParaRPr lang="zh-HK" altLang="en-US" sz="28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 flipV="1">
                <a:off x="4914622" y="3882913"/>
                <a:ext cx="881514" cy="58477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線接點 45"/>
            <p:cNvCxnSpPr/>
            <p:nvPr/>
          </p:nvCxnSpPr>
          <p:spPr>
            <a:xfrm>
              <a:off x="4705056" y="3809945"/>
              <a:ext cx="21818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圓角矩形圖說文字 16"/>
          <p:cNvSpPr/>
          <p:nvPr/>
        </p:nvSpPr>
        <p:spPr>
          <a:xfrm>
            <a:off x="1547664" y="5661248"/>
            <a:ext cx="6768752" cy="936104"/>
          </a:xfrm>
          <a:prstGeom prst="wedgeRoundRectCallout">
            <a:avLst>
              <a:gd name="adj1" fmla="val -57569"/>
              <a:gd name="adj2" fmla="val 1226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由於「仙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已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不是</a:t>
            </a:r>
            <a:r>
              <a:rPr lang="zh-TW" altLang="en-US" sz="28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的法定貨幣，所以「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」後第二個位常以「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」表示。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14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332656"/>
            <a:ext cx="4824535" cy="127686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標價牌的閱讀方法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77377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圓角矩形圖說文字 22"/>
          <p:cNvSpPr/>
          <p:nvPr/>
        </p:nvSpPr>
        <p:spPr>
          <a:xfrm>
            <a:off x="1522702" y="5429132"/>
            <a:ext cx="4147274" cy="936104"/>
          </a:xfrm>
          <a:prstGeom prst="wedgeRoundRectCallout">
            <a:avLst>
              <a:gd name="adj1" fmla="val -57569"/>
              <a:gd name="adj2" fmla="val 1226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檸檬茶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的價錢是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993600" y="3805536"/>
            <a:ext cx="634070" cy="4409"/>
            <a:chOff x="3993600" y="3805536"/>
            <a:chExt cx="634070" cy="4409"/>
          </a:xfrm>
        </p:grpSpPr>
        <p:cxnSp>
          <p:nvCxnSpPr>
            <p:cNvPr id="24" name="直線接點 23"/>
            <p:cNvCxnSpPr/>
            <p:nvPr/>
          </p:nvCxnSpPr>
          <p:spPr>
            <a:xfrm>
              <a:off x="4409486" y="3809945"/>
              <a:ext cx="21818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3993600" y="3805536"/>
              <a:ext cx="21818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群組 3"/>
          <p:cNvGrpSpPr/>
          <p:nvPr/>
        </p:nvGrpSpPr>
        <p:grpSpPr>
          <a:xfrm>
            <a:off x="2830804" y="1772815"/>
            <a:ext cx="3136623" cy="3321078"/>
            <a:chOff x="2830804" y="1772815"/>
            <a:chExt cx="3136623" cy="3321078"/>
          </a:xfrm>
        </p:grpSpPr>
        <p:pic>
          <p:nvPicPr>
            <p:cNvPr id="26" name="Picture 2" descr="\\server-pc1\STAR Project Team\00Artwork\1ER003\1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739" y="1772815"/>
              <a:ext cx="1612915" cy="2360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群組 26"/>
            <p:cNvGrpSpPr/>
            <p:nvPr/>
          </p:nvGrpSpPr>
          <p:grpSpPr>
            <a:xfrm>
              <a:off x="2830804" y="4221088"/>
              <a:ext cx="3136623" cy="872805"/>
              <a:chOff x="4479586" y="776705"/>
              <a:chExt cx="1829697" cy="509136"/>
            </a:xfrm>
          </p:grpSpPr>
          <p:sp>
            <p:nvSpPr>
              <p:cNvPr id="30" name="平行四邊形 29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31" name="平行四邊形 30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44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$ 5.70</a:t>
                </a:r>
                <a:endParaRPr lang="zh-HK" altLang="en-US" sz="44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14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3563887" y="5912108"/>
            <a:ext cx="172819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563887" y="5915771"/>
            <a:ext cx="172819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30614" y="5912108"/>
            <a:ext cx="172819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31665" y="5915771"/>
            <a:ext cx="172819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332656"/>
            <a:ext cx="4824535" cy="127686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標價牌的閱讀方法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Picture 5" descr="\\server-pc1\STAR Project Team\00Artwork\6-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6" y="1700808"/>
            <a:ext cx="973520" cy="1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圓角矩形圖說文字 22"/>
          <p:cNvSpPr/>
          <p:nvPr/>
        </p:nvSpPr>
        <p:spPr>
          <a:xfrm>
            <a:off x="1594710" y="1996579"/>
            <a:ext cx="5569578" cy="568325"/>
          </a:xfrm>
          <a:prstGeom prst="wedgeRoundRectCallout">
            <a:avLst>
              <a:gd name="adj1" fmla="val -58195"/>
              <a:gd name="adj2" fmla="val 1992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我們一起來讀讀以下的標價牌吧！</a:t>
            </a:r>
            <a:endParaRPr lang="zh-HK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467545" y="3140969"/>
            <a:ext cx="2412266" cy="671243"/>
            <a:chOff x="4479586" y="776705"/>
            <a:chExt cx="1829697" cy="509136"/>
          </a:xfrm>
        </p:grpSpPr>
        <p:sp>
          <p:nvSpPr>
            <p:cNvPr id="30" name="平行四邊形 29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1" name="平行四邊形 30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$ 2.90</a:t>
              </a:r>
              <a:endParaRPr lang="zh-HK" alt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293274" y="3140969"/>
            <a:ext cx="2412266" cy="671243"/>
            <a:chOff x="4479586" y="776705"/>
            <a:chExt cx="1829697" cy="509136"/>
          </a:xfrm>
        </p:grpSpPr>
        <p:sp>
          <p:nvSpPr>
            <p:cNvPr id="14" name="平行四邊形 13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" name="平行四邊形 14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$ 1.80</a:t>
              </a:r>
              <a:endParaRPr lang="zh-HK" alt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6156176" y="3140969"/>
            <a:ext cx="2412266" cy="671243"/>
            <a:chOff x="4479586" y="776705"/>
            <a:chExt cx="1829697" cy="509136"/>
          </a:xfrm>
        </p:grpSpPr>
        <p:sp>
          <p:nvSpPr>
            <p:cNvPr id="17" name="平行四邊形 16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8" name="平行四邊形 17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</a:t>
              </a:r>
              <a:r>
                <a:rPr lang="en-US" altLang="zh-HK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4</a:t>
              </a:r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.60</a:t>
              </a:r>
              <a:endParaRPr lang="zh-HK" alt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67545" y="5085184"/>
            <a:ext cx="2412266" cy="671243"/>
            <a:chOff x="4479586" y="776705"/>
            <a:chExt cx="1829697" cy="509136"/>
          </a:xfrm>
        </p:grpSpPr>
        <p:sp>
          <p:nvSpPr>
            <p:cNvPr id="20" name="平行四邊形 19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平行四邊形 20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$ 5.00</a:t>
              </a:r>
              <a:endParaRPr lang="zh-HK" alt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6156176" y="5085184"/>
            <a:ext cx="2412266" cy="671243"/>
            <a:chOff x="4479586" y="776705"/>
            <a:chExt cx="1829697" cy="509136"/>
          </a:xfrm>
        </p:grpSpPr>
        <p:sp>
          <p:nvSpPr>
            <p:cNvPr id="34" name="平行四邊形 33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5" name="平行四邊形 34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$ 7.70</a:t>
              </a:r>
              <a:endParaRPr lang="zh-HK" alt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3284565" y="5098578"/>
            <a:ext cx="2412266" cy="671243"/>
            <a:chOff x="4479586" y="776705"/>
            <a:chExt cx="1829697" cy="509136"/>
          </a:xfrm>
        </p:grpSpPr>
        <p:sp>
          <p:nvSpPr>
            <p:cNvPr id="37" name="平行四邊形 36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8" name="平行四邊形 37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36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$ 0.50</a:t>
              </a:r>
              <a:endParaRPr lang="zh-HK" altLang="en-US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730614" y="3933056"/>
            <a:ext cx="172819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563887" y="3933056"/>
            <a:ext cx="172819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84935" y="3933056"/>
            <a:ext cx="172819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384935" y="5912108"/>
            <a:ext cx="172819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8199" y="5915771"/>
            <a:ext cx="63002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860066" y="5915771"/>
            <a:ext cx="63002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endParaRPr lang="zh-HK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350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42" grpId="0" animBg="1"/>
      <p:bldP spid="45" grpId="0" animBg="1"/>
      <p:bldP spid="23" grpId="0" animBg="1"/>
      <p:bldP spid="39" grpId="0" animBg="1"/>
      <p:bldP spid="40" grpId="0" animBg="1"/>
      <p:bldP spid="41" grpId="0" animBg="1"/>
      <p:bldP spid="44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5" y="332656"/>
            <a:ext cx="2808312" cy="936104"/>
          </a:xfrm>
          <a:prstGeom prst="rect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比較</a:t>
            </a:r>
            <a:r>
              <a:rPr lang="zh-TW" altLang="en-US" sz="4000" b="1" dirty="0" smtClean="0">
                <a:solidFill>
                  <a:srgbClr val="59E9ED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價錢</a:t>
            </a:r>
            <a:endParaRPr lang="zh-HK" altLang="en-US" sz="4000" b="1" dirty="0">
              <a:solidFill>
                <a:srgbClr val="59E9ED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94998" y="3356992"/>
            <a:ext cx="7956269" cy="638851"/>
            <a:chOff x="569476" y="5661249"/>
            <a:chExt cx="7956269" cy="638851"/>
          </a:xfrm>
        </p:grpSpPr>
        <p:grpSp>
          <p:nvGrpSpPr>
            <p:cNvPr id="6" name="群組 5"/>
            <p:cNvGrpSpPr/>
            <p:nvPr/>
          </p:nvGrpSpPr>
          <p:grpSpPr>
            <a:xfrm>
              <a:off x="569476" y="5661249"/>
              <a:ext cx="2295860" cy="638851"/>
              <a:chOff x="4479586" y="776705"/>
              <a:chExt cx="1829697" cy="509136"/>
            </a:xfrm>
          </p:grpSpPr>
          <p:sp>
            <p:nvSpPr>
              <p:cNvPr id="7" name="平行四邊形 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" name="平行四邊形 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$ 3.30 </a:t>
                </a:r>
                <a:r>
                  <a:rPr lang="zh-TW" alt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3400553" y="5661249"/>
              <a:ext cx="2295860" cy="638851"/>
              <a:chOff x="4479586" y="776705"/>
              <a:chExt cx="1829697" cy="509136"/>
            </a:xfrm>
          </p:grpSpPr>
          <p:sp>
            <p:nvSpPr>
              <p:cNvPr id="37" name="平行四邊形 36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38" name="平行四邊形 37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$ 4.10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6229885" y="5661249"/>
              <a:ext cx="2295860" cy="638851"/>
              <a:chOff x="4479586" y="776705"/>
              <a:chExt cx="1829697" cy="509136"/>
            </a:xfrm>
          </p:grpSpPr>
          <p:sp>
            <p:nvSpPr>
              <p:cNvPr id="40" name="平行四邊形 39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41" name="平行四邊形 40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$ 3.60</a:t>
                </a:r>
                <a:endParaRPr lang="zh-HK" altLang="en-US" sz="36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pic>
        <p:nvPicPr>
          <p:cNvPr id="6149" name="Picture 5" descr="\\server-pc1\STAR Project Team\00Artwork\ki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96" y="2348881"/>
            <a:ext cx="1186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server-pc1\STAR Project Team\00Artwork\p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64" y="1492455"/>
            <a:ext cx="1332191" cy="17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server-pc1\STAR Project Team\00Artwork\37-or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259632" y="4626646"/>
            <a:ext cx="5195775" cy="1781172"/>
            <a:chOff x="1259632" y="4626646"/>
            <a:chExt cx="5195775" cy="1781172"/>
          </a:xfrm>
        </p:grpSpPr>
        <p:sp>
          <p:nvSpPr>
            <p:cNvPr id="27" name="矩形 26"/>
            <p:cNvSpPr/>
            <p:nvPr/>
          </p:nvSpPr>
          <p:spPr>
            <a:xfrm>
              <a:off x="1259632" y="5229200"/>
              <a:ext cx="3059666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哪種水果最貴？</a:t>
              </a:r>
              <a:endParaRPr lang="zh-HK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170" name="Picture 2" descr="\\server-pc1\STAR Project Team\00Artwork\1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555" y="4626646"/>
              <a:ext cx="1861852" cy="178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01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513</Words>
  <Application>Microsoft Office PowerPoint</Application>
  <PresentationFormat>如螢幕大小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閱讀標價牌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CHUNG, Yuen-ying Christina</dc:creator>
  <cp:lastModifiedBy>CHUNG, Yuen-ying Christina</cp:lastModifiedBy>
  <cp:revision>71</cp:revision>
  <dcterms:created xsi:type="dcterms:W3CDTF">2017-02-28T03:32:25Z</dcterms:created>
  <dcterms:modified xsi:type="dcterms:W3CDTF">2017-09-19T07:02:13Z</dcterms:modified>
</cp:coreProperties>
</file>