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2" r:id="rId5"/>
    <p:sldId id="264" r:id="rId6"/>
    <p:sldId id="265" r:id="rId7"/>
    <p:sldId id="266" r:id="rId8"/>
    <p:sldId id="269" r:id="rId9"/>
    <p:sldId id="267" r:id="rId10"/>
    <p:sldId id="268" r:id="rId11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388B5-BBC0-4A9C-AFB4-C741E7A88D0D}" type="datetimeFigureOut">
              <a:rPr lang="zh-HK" altLang="en-US" smtClean="0"/>
              <a:t>19/4/2018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72BA4-25F3-4813-AF80-357072C8173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98494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388B5-BBC0-4A9C-AFB4-C741E7A88D0D}" type="datetimeFigureOut">
              <a:rPr lang="zh-HK" altLang="en-US" smtClean="0"/>
              <a:t>19/4/2018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72BA4-25F3-4813-AF80-357072C8173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77976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388B5-BBC0-4A9C-AFB4-C741E7A88D0D}" type="datetimeFigureOut">
              <a:rPr lang="zh-HK" altLang="en-US" smtClean="0"/>
              <a:t>19/4/2018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72BA4-25F3-4813-AF80-357072C8173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63306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388B5-BBC0-4A9C-AFB4-C741E7A88D0D}" type="datetimeFigureOut">
              <a:rPr lang="zh-HK" altLang="en-US" smtClean="0"/>
              <a:t>19/4/2018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72BA4-25F3-4813-AF80-357072C8173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39331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388B5-BBC0-4A9C-AFB4-C741E7A88D0D}" type="datetimeFigureOut">
              <a:rPr lang="zh-HK" altLang="en-US" smtClean="0"/>
              <a:t>19/4/2018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72BA4-25F3-4813-AF80-357072C8173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82090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388B5-BBC0-4A9C-AFB4-C741E7A88D0D}" type="datetimeFigureOut">
              <a:rPr lang="zh-HK" altLang="en-US" smtClean="0"/>
              <a:t>19/4/2018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72BA4-25F3-4813-AF80-357072C8173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15495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388B5-BBC0-4A9C-AFB4-C741E7A88D0D}" type="datetimeFigureOut">
              <a:rPr lang="zh-HK" altLang="en-US" smtClean="0"/>
              <a:t>19/4/2018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72BA4-25F3-4813-AF80-357072C8173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05023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388B5-BBC0-4A9C-AFB4-C741E7A88D0D}" type="datetimeFigureOut">
              <a:rPr lang="zh-HK" altLang="en-US" smtClean="0"/>
              <a:t>19/4/2018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72BA4-25F3-4813-AF80-357072C8173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13902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388B5-BBC0-4A9C-AFB4-C741E7A88D0D}" type="datetimeFigureOut">
              <a:rPr lang="zh-HK" altLang="en-US" smtClean="0"/>
              <a:t>19/4/2018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72BA4-25F3-4813-AF80-357072C8173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12110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388B5-BBC0-4A9C-AFB4-C741E7A88D0D}" type="datetimeFigureOut">
              <a:rPr lang="zh-HK" altLang="en-US" smtClean="0"/>
              <a:t>19/4/2018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72BA4-25F3-4813-AF80-357072C8173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91538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388B5-BBC0-4A9C-AFB4-C741E7A88D0D}" type="datetimeFigureOut">
              <a:rPr lang="zh-HK" altLang="en-US" smtClean="0"/>
              <a:t>19/4/2018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72BA4-25F3-4813-AF80-357072C8173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6762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388B5-BBC0-4A9C-AFB4-C741E7A88D0D}" type="datetimeFigureOut">
              <a:rPr lang="zh-HK" altLang="en-US" smtClean="0"/>
              <a:t>19/4/2018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72BA4-25F3-4813-AF80-357072C8173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06948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3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907704" y="2439414"/>
            <a:ext cx="5140660" cy="1224136"/>
          </a:xfrm>
          <a:prstGeom prst="rect">
            <a:avLst/>
          </a:prstGeom>
          <a:gradFill>
            <a:gsLst>
              <a:gs pos="21000">
                <a:srgbClr val="FFFF00"/>
              </a:gs>
              <a:gs pos="0">
                <a:srgbClr val="FFFF00"/>
              </a:gs>
              <a:gs pos="45000">
                <a:srgbClr val="FFFF00"/>
              </a:gs>
              <a:gs pos="79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b="1" smtClean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貨幣</a:t>
            </a:r>
            <a:r>
              <a:rPr lang="zh-TW" altLang="en-US" sz="4400" b="1" dirty="0" smtClean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的兌換</a:t>
            </a:r>
            <a:r>
              <a:rPr lang="en-US" altLang="zh-TW" sz="4400" b="1" dirty="0" smtClean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4400" b="1" dirty="0" smtClean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硬幣</a:t>
            </a:r>
            <a:r>
              <a:rPr lang="en-US" altLang="zh-TW" sz="4400" b="1" dirty="0" smtClean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endParaRPr lang="zh-HK" altLang="en-US" sz="4400" dirty="0"/>
          </a:p>
        </p:txBody>
      </p:sp>
      <p:sp>
        <p:nvSpPr>
          <p:cNvPr id="5" name="矩形 4"/>
          <p:cNvSpPr/>
          <p:nvPr/>
        </p:nvSpPr>
        <p:spPr>
          <a:xfrm>
            <a:off x="6300192" y="4797152"/>
            <a:ext cx="2376264" cy="7200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2800" dirty="0" smtClean="0">
                <a:solidFill>
                  <a:srgbClr val="7030A0"/>
                </a:solidFill>
                <a:latin typeface="Arial Rounded MT Bold" pitchFamily="34" charset="0"/>
                <a:ea typeface="Verdana" pitchFamily="34" charset="0"/>
                <a:cs typeface="Verdana" pitchFamily="34" charset="0"/>
              </a:rPr>
              <a:t>KS1-M1-3</a:t>
            </a:r>
            <a:endParaRPr lang="zh-HK" altLang="en-US" sz="2800" dirty="0">
              <a:solidFill>
                <a:srgbClr val="7030A0"/>
              </a:solidFill>
              <a:latin typeface="Arial Rounded MT Bold" pitchFamily="34" charset="0"/>
              <a:cs typeface="Verdan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63683">
            <a:off x="439632" y="4859801"/>
            <a:ext cx="2014100" cy="1844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25319">
            <a:off x="6254908" y="70090"/>
            <a:ext cx="2162972" cy="3019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01918"/>
            <a:ext cx="9143999" cy="769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74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867598" y="328017"/>
            <a:ext cx="3672409" cy="864096"/>
          </a:xfrm>
          <a:prstGeom prst="rect">
            <a:avLst/>
          </a:prstGeom>
          <a:gradFill>
            <a:gsLst>
              <a:gs pos="21000">
                <a:srgbClr val="FFFF00"/>
              </a:gs>
              <a:gs pos="0">
                <a:srgbClr val="FFFF00"/>
              </a:gs>
              <a:gs pos="45000">
                <a:srgbClr val="FFFF00"/>
              </a:gs>
              <a:gs pos="79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 smtClean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有趣的兌換</a:t>
            </a:r>
            <a:endParaRPr lang="zh-HK" altLang="en-US" sz="4000" b="1" dirty="0">
              <a:solidFill>
                <a:srgbClr val="7030A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6" name="Picture 7" descr="\\server-pc1\STAR Project Team\00Artwork\11-bo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47774" y="1516160"/>
            <a:ext cx="1086303" cy="1290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圓角矩形圖說文字 6"/>
          <p:cNvSpPr/>
          <p:nvPr/>
        </p:nvSpPr>
        <p:spPr>
          <a:xfrm>
            <a:off x="2051720" y="1628801"/>
            <a:ext cx="6840760" cy="1008112"/>
          </a:xfrm>
          <a:prstGeom prst="wedgeRoundRectCallout">
            <a:avLst>
              <a:gd name="adj1" fmla="val -59406"/>
              <a:gd name="adj2" fmla="val 29228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800" b="1" dirty="0" smtClean="0">
                <a:solidFill>
                  <a:schemeClr val="accent6"/>
                </a:solidFill>
                <a:latin typeface="微軟正黑體" pitchFamily="34" charset="-120"/>
                <a:ea typeface="微軟正黑體" pitchFamily="34" charset="-120"/>
              </a:rPr>
              <a:t>首先想想</a:t>
            </a:r>
            <a:r>
              <a:rPr lang="en-US" altLang="zh-TW" sz="2800" b="1" dirty="0" smtClean="0">
                <a:solidFill>
                  <a:schemeClr val="accent6"/>
                </a:solidFill>
                <a:latin typeface="微軟正黑體" pitchFamily="34" charset="-120"/>
                <a:ea typeface="微軟正黑體" pitchFamily="34" charset="-120"/>
              </a:rPr>
              <a:t>10</a:t>
            </a:r>
            <a:r>
              <a:rPr lang="zh-TW" altLang="en-US" sz="2800" b="1" dirty="0" smtClean="0">
                <a:solidFill>
                  <a:schemeClr val="accent6"/>
                </a:solidFill>
                <a:latin typeface="微軟正黑體" pitchFamily="34" charset="-120"/>
                <a:ea typeface="微軟正黑體" pitchFamily="34" charset="-120"/>
              </a:rPr>
              <a:t>元硬幣可兌換</a:t>
            </a:r>
            <a:r>
              <a:rPr lang="en-US" altLang="zh-TW" sz="2800" b="1" dirty="0" smtClean="0">
                <a:solidFill>
                  <a:schemeClr val="accent6"/>
                </a:solidFill>
                <a:latin typeface="微軟正黑體" pitchFamily="34" charset="-120"/>
                <a:ea typeface="微軟正黑體" pitchFamily="34" charset="-120"/>
              </a:rPr>
              <a:t>1</a:t>
            </a:r>
            <a:r>
              <a:rPr lang="zh-TW" altLang="en-US" sz="2800" b="1" dirty="0" smtClean="0">
                <a:solidFill>
                  <a:schemeClr val="accent6"/>
                </a:solidFill>
                <a:latin typeface="微軟正黑體" pitchFamily="34" charset="-120"/>
                <a:ea typeface="微軟正黑體" pitchFamily="34" charset="-120"/>
              </a:rPr>
              <a:t>元</a:t>
            </a:r>
            <a:r>
              <a:rPr lang="zh-TW" altLang="en-US" sz="2800" b="1" dirty="0">
                <a:solidFill>
                  <a:schemeClr val="accent6"/>
                </a:solidFill>
                <a:latin typeface="微軟正黑體" pitchFamily="34" charset="-120"/>
                <a:ea typeface="微軟正黑體" pitchFamily="34" charset="-120"/>
              </a:rPr>
              <a:t>硬幣多少個，</a:t>
            </a:r>
            <a:r>
              <a:rPr lang="zh-TW" altLang="en-US" sz="2800" b="1" dirty="0" smtClean="0">
                <a:solidFill>
                  <a:schemeClr val="accent6"/>
                </a:solidFill>
                <a:latin typeface="微軟正黑體" pitchFamily="34" charset="-120"/>
                <a:ea typeface="微軟正黑體" pitchFamily="34" charset="-120"/>
              </a:rPr>
              <a:t>然後每個</a:t>
            </a:r>
            <a:r>
              <a:rPr lang="en-US" altLang="zh-TW" sz="2800" b="1" dirty="0" smtClean="0">
                <a:solidFill>
                  <a:schemeClr val="accent6"/>
                </a:solidFill>
                <a:latin typeface="微軟正黑體" pitchFamily="34" charset="-120"/>
                <a:ea typeface="微軟正黑體" pitchFamily="34" charset="-120"/>
              </a:rPr>
              <a:t>1</a:t>
            </a:r>
            <a:r>
              <a:rPr lang="zh-TW" altLang="en-US" sz="2800" b="1" dirty="0">
                <a:solidFill>
                  <a:schemeClr val="accent6"/>
                </a:solidFill>
                <a:latin typeface="微軟正黑體" pitchFamily="34" charset="-120"/>
                <a:ea typeface="微軟正黑體" pitchFamily="34" charset="-120"/>
              </a:rPr>
              <a:t>元硬幣可</a:t>
            </a:r>
            <a:r>
              <a:rPr lang="zh-TW" altLang="en-US" sz="2800" b="1" dirty="0" smtClean="0">
                <a:solidFill>
                  <a:schemeClr val="accent6"/>
                </a:solidFill>
                <a:latin typeface="微軟正黑體" pitchFamily="34" charset="-120"/>
                <a:ea typeface="微軟正黑體" pitchFamily="34" charset="-120"/>
              </a:rPr>
              <a:t>兌換</a:t>
            </a:r>
            <a:r>
              <a:rPr lang="en-US" altLang="zh-TW" sz="2800" b="1" dirty="0" smtClean="0">
                <a:solidFill>
                  <a:schemeClr val="accent6"/>
                </a:solidFill>
                <a:latin typeface="微軟正黑體" pitchFamily="34" charset="-120"/>
                <a:ea typeface="微軟正黑體" pitchFamily="34" charset="-120"/>
              </a:rPr>
              <a:t>5</a:t>
            </a:r>
            <a:r>
              <a:rPr lang="zh-TW" altLang="en-US" sz="2800" b="1" dirty="0" smtClean="0">
                <a:solidFill>
                  <a:schemeClr val="accent6"/>
                </a:solidFill>
                <a:latin typeface="微軟正黑體" pitchFamily="34" charset="-120"/>
                <a:ea typeface="微軟正黑體" pitchFamily="34" charset="-120"/>
              </a:rPr>
              <a:t>角</a:t>
            </a:r>
            <a:r>
              <a:rPr lang="zh-TW" altLang="en-US" sz="2800" b="1" dirty="0">
                <a:solidFill>
                  <a:schemeClr val="accent6"/>
                </a:solidFill>
                <a:latin typeface="微軟正黑體" pitchFamily="34" charset="-120"/>
                <a:ea typeface="微軟正黑體" pitchFamily="34" charset="-120"/>
              </a:rPr>
              <a:t>硬幣多少個。</a:t>
            </a:r>
            <a:endParaRPr lang="zh-HK" altLang="en-US" sz="2800" b="1" dirty="0">
              <a:solidFill>
                <a:schemeClr val="accent6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39552" y="3068960"/>
            <a:ext cx="6984776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b="1" dirty="0" smtClean="0">
                <a:solidFill>
                  <a:srgbClr val="0066FF"/>
                </a:solidFill>
                <a:latin typeface="微軟正黑體" pitchFamily="34" charset="-120"/>
                <a:ea typeface="微軟正黑體" pitchFamily="34" charset="-120"/>
              </a:rPr>
              <a:t>3. </a:t>
            </a:r>
            <a:r>
              <a:rPr lang="zh-TW" altLang="en-US" sz="28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一個</a:t>
            </a:r>
            <a:r>
              <a:rPr lang="en-US" altLang="zh-TW" sz="28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10</a:t>
            </a:r>
            <a:r>
              <a:rPr lang="zh-TW" altLang="en-US" sz="28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元</a:t>
            </a:r>
            <a:r>
              <a:rPr lang="zh-TW" altLang="en-US" sz="2800" b="1" dirty="0" smtClean="0">
                <a:solidFill>
                  <a:srgbClr val="0066FF"/>
                </a:solidFill>
                <a:latin typeface="微軟正黑體" pitchFamily="34" charset="-120"/>
                <a:ea typeface="微軟正黑體" pitchFamily="34" charset="-120"/>
              </a:rPr>
              <a:t>硬幣可兌換</a:t>
            </a:r>
            <a:r>
              <a:rPr lang="en-US" altLang="zh-TW" sz="28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5</a:t>
            </a:r>
            <a:r>
              <a:rPr lang="zh-TW" altLang="en-US" sz="28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角</a:t>
            </a:r>
            <a:r>
              <a:rPr lang="zh-TW" altLang="en-US" sz="2800" b="1" dirty="0">
                <a:solidFill>
                  <a:srgbClr val="0066FF"/>
                </a:solidFill>
                <a:latin typeface="微軟正黑體" pitchFamily="34" charset="-120"/>
                <a:ea typeface="微軟正黑體" pitchFamily="34" charset="-120"/>
              </a:rPr>
              <a:t>硬幣多少個呢</a:t>
            </a:r>
            <a:r>
              <a:rPr lang="zh-TW" altLang="en-US" sz="2800" b="1" dirty="0" smtClean="0">
                <a:solidFill>
                  <a:srgbClr val="0066FF"/>
                </a:solidFill>
                <a:latin typeface="微軟正黑體" pitchFamily="34" charset="-120"/>
                <a:ea typeface="微軟正黑體" pitchFamily="34" charset="-120"/>
              </a:rPr>
              <a:t>？</a:t>
            </a:r>
            <a:endParaRPr lang="zh-HK" altLang="en-US" sz="2800" b="1" dirty="0">
              <a:solidFill>
                <a:srgbClr val="0066FF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539552" y="5949280"/>
            <a:ext cx="6624736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solidFill>
                  <a:srgbClr val="0066FF"/>
                </a:solidFill>
                <a:latin typeface="微軟正黑體" pitchFamily="34" charset="-120"/>
                <a:ea typeface="微軟正黑體" pitchFamily="34" charset="-120"/>
              </a:rPr>
              <a:t>答</a:t>
            </a:r>
            <a:r>
              <a:rPr lang="zh-TW" altLang="en-US" sz="2800" b="1" dirty="0">
                <a:solidFill>
                  <a:srgbClr val="0066FF"/>
                </a:solidFill>
                <a:latin typeface="微軟正黑體" pitchFamily="34" charset="-120"/>
                <a:ea typeface="微軟正黑體" pitchFamily="34" charset="-120"/>
              </a:rPr>
              <a:t>：</a:t>
            </a:r>
            <a:r>
              <a:rPr lang="zh-TW" altLang="en-US" sz="28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一個</a:t>
            </a:r>
            <a:r>
              <a:rPr lang="en-US" altLang="zh-TW" sz="28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10</a:t>
            </a:r>
            <a:r>
              <a:rPr lang="zh-TW" altLang="en-US" sz="28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元</a:t>
            </a:r>
            <a:r>
              <a:rPr lang="zh-TW" altLang="en-US" sz="2800" b="1" dirty="0" smtClean="0">
                <a:solidFill>
                  <a:srgbClr val="0066FF"/>
                </a:solidFill>
                <a:latin typeface="微軟正黑體" pitchFamily="34" charset="-120"/>
                <a:ea typeface="微軟正黑體" pitchFamily="34" charset="-120"/>
              </a:rPr>
              <a:t>硬幣可兌換</a:t>
            </a:r>
            <a:r>
              <a:rPr lang="en-US" altLang="zh-TW" sz="28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5</a:t>
            </a:r>
            <a:r>
              <a:rPr lang="zh-TW" altLang="en-US" sz="28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角</a:t>
            </a:r>
            <a:r>
              <a:rPr lang="zh-TW" altLang="en-US" sz="2800" b="1" dirty="0">
                <a:solidFill>
                  <a:srgbClr val="0066FF"/>
                </a:solidFill>
                <a:latin typeface="微軟正黑體" pitchFamily="34" charset="-120"/>
                <a:ea typeface="微軟正黑體" pitchFamily="34" charset="-120"/>
              </a:rPr>
              <a:t>硬幣</a:t>
            </a:r>
            <a:r>
              <a:rPr lang="en-US" altLang="zh-TW" sz="28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20</a:t>
            </a:r>
            <a:r>
              <a:rPr lang="zh-TW" altLang="en-US" sz="28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個</a:t>
            </a:r>
            <a:r>
              <a:rPr lang="zh-TW" altLang="en-US" sz="2800" b="1" dirty="0" smtClean="0">
                <a:solidFill>
                  <a:srgbClr val="0066FF"/>
                </a:solidFill>
                <a:latin typeface="微軟正黑體" pitchFamily="34" charset="-120"/>
                <a:ea typeface="微軟正黑體" pitchFamily="34" charset="-120"/>
              </a:rPr>
              <a:t>。</a:t>
            </a:r>
            <a:endParaRPr lang="zh-HK" altLang="en-US" sz="2800" b="1" dirty="0">
              <a:solidFill>
                <a:srgbClr val="0066FF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grpSp>
        <p:nvGrpSpPr>
          <p:cNvPr id="2" name="群組 1"/>
          <p:cNvGrpSpPr/>
          <p:nvPr/>
        </p:nvGrpSpPr>
        <p:grpSpPr>
          <a:xfrm>
            <a:off x="107504" y="3946437"/>
            <a:ext cx="8856984" cy="1944216"/>
            <a:chOff x="107504" y="3946437"/>
            <a:chExt cx="8856984" cy="1944216"/>
          </a:xfrm>
        </p:grpSpPr>
        <p:sp>
          <p:nvSpPr>
            <p:cNvPr id="19" name="矩形 18"/>
            <p:cNvSpPr/>
            <p:nvPr/>
          </p:nvSpPr>
          <p:spPr>
            <a:xfrm>
              <a:off x="107504" y="3946437"/>
              <a:ext cx="8856984" cy="194421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pic>
          <p:nvPicPr>
            <p:cNvPr id="36" name="Picture 2" descr="\\server-pc1\STAR Project Team\STAR_Maths\02 Tasks development\WLTS_1617\Artwork\note and coin\Coin 10 dollars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9589" y="4516307"/>
              <a:ext cx="783648" cy="7836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7" name="群組 16"/>
          <p:cNvGrpSpPr/>
          <p:nvPr/>
        </p:nvGrpSpPr>
        <p:grpSpPr>
          <a:xfrm>
            <a:off x="1907908" y="4197771"/>
            <a:ext cx="1371685" cy="681182"/>
            <a:chOff x="1907908" y="4197771"/>
            <a:chExt cx="1371685" cy="681182"/>
          </a:xfrm>
        </p:grpSpPr>
        <p:pic>
          <p:nvPicPr>
            <p:cNvPr id="38" name="Picture 2" descr="\\server-pc1\STAR Project Team\STAR_Maths\02 Tasks development\WLTS_1617\Artwork\note and coin\coin 50 cents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7908" y="4197771"/>
              <a:ext cx="681182" cy="6811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9" name="Picture 2" descr="\\server-pc1\STAR Project Team\STAR_Maths\02 Tasks development\WLTS_1617\Artwork\note and coin\coin 50 cents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8411" y="4197771"/>
              <a:ext cx="681182" cy="6811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7" name="Picture 2" descr="\\server-pc1\STAR Project Team\STAR_Maths\02 Tasks development\WLTS_1617\Artwork\note and coin\coin 1 dollar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8499" y="4168907"/>
            <a:ext cx="738909" cy="738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8" name="群組 17"/>
          <p:cNvGrpSpPr/>
          <p:nvPr/>
        </p:nvGrpSpPr>
        <p:grpSpPr>
          <a:xfrm>
            <a:off x="3288304" y="4197771"/>
            <a:ext cx="1371073" cy="681182"/>
            <a:chOff x="3288304" y="4197771"/>
            <a:chExt cx="1371073" cy="681182"/>
          </a:xfrm>
        </p:grpSpPr>
        <p:pic>
          <p:nvPicPr>
            <p:cNvPr id="46" name="Picture 2" descr="\\server-pc1\STAR Project Team\STAR_Maths\02 Tasks development\WLTS_1617\Artwork\note and coin\coin 50 cents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8304" y="4197771"/>
              <a:ext cx="681182" cy="6811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7" name="Picture 2" descr="\\server-pc1\STAR Project Team\STAR_Maths\02 Tasks development\WLTS_1617\Artwork\note and coin\coin 50 cents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78195" y="4197771"/>
              <a:ext cx="681182" cy="6811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1" name="弧形箭號 (下彎) 20"/>
          <p:cNvSpPr/>
          <p:nvPr/>
        </p:nvSpPr>
        <p:spPr>
          <a:xfrm>
            <a:off x="1056782" y="4641303"/>
            <a:ext cx="851004" cy="408755"/>
          </a:xfrm>
          <a:prstGeom prst="curved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chemeClr val="tx1"/>
              </a:solidFill>
            </a:endParaRPr>
          </a:p>
        </p:txBody>
      </p:sp>
      <p:grpSp>
        <p:nvGrpSpPr>
          <p:cNvPr id="20" name="群組 19"/>
          <p:cNvGrpSpPr/>
          <p:nvPr/>
        </p:nvGrpSpPr>
        <p:grpSpPr>
          <a:xfrm>
            <a:off x="4669566" y="4196101"/>
            <a:ext cx="1371073" cy="682852"/>
            <a:chOff x="4669566" y="4196101"/>
            <a:chExt cx="1371073" cy="682852"/>
          </a:xfrm>
        </p:grpSpPr>
        <p:pic>
          <p:nvPicPr>
            <p:cNvPr id="55" name="Picture 2" descr="\\server-pc1\STAR Project Team\STAR_Maths\02 Tasks development\WLTS_1617\Artwork\note and coin\coin 50 cents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69566" y="4196101"/>
              <a:ext cx="681182" cy="6811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0" name="Picture 2" descr="\\server-pc1\STAR Project Team\STAR_Maths\02 Tasks development\WLTS_1617\Artwork\note and coin\coin 50 cents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59457" y="4197771"/>
              <a:ext cx="681182" cy="6811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2" name="群組 21"/>
          <p:cNvGrpSpPr/>
          <p:nvPr/>
        </p:nvGrpSpPr>
        <p:grpSpPr>
          <a:xfrm>
            <a:off x="6049960" y="4197771"/>
            <a:ext cx="1371075" cy="681182"/>
            <a:chOff x="6049960" y="4197771"/>
            <a:chExt cx="1371075" cy="681182"/>
          </a:xfrm>
        </p:grpSpPr>
        <p:pic>
          <p:nvPicPr>
            <p:cNvPr id="71" name="Picture 2" descr="\\server-pc1\STAR Project Team\STAR_Maths\02 Tasks development\WLTS_1617\Artwork\note and coin\coin 50 cents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49960" y="4197771"/>
              <a:ext cx="681182" cy="6811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2" name="Picture 2" descr="\\server-pc1\STAR Project Team\STAR_Maths\02 Tasks development\WLTS_1617\Artwork\note and coin\coin 50 cents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39853" y="4197771"/>
              <a:ext cx="681182" cy="6811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群組 88"/>
          <p:cNvGrpSpPr/>
          <p:nvPr/>
        </p:nvGrpSpPr>
        <p:grpSpPr>
          <a:xfrm>
            <a:off x="1907908" y="4943002"/>
            <a:ext cx="6885680" cy="682852"/>
            <a:chOff x="1907908" y="4943002"/>
            <a:chExt cx="6885680" cy="682852"/>
          </a:xfrm>
        </p:grpSpPr>
        <p:pic>
          <p:nvPicPr>
            <p:cNvPr id="75" name="Picture 2" descr="\\server-pc1\STAR Project Team\STAR_Maths\02 Tasks development\WLTS_1617\Artwork\note and coin\coin 50 cents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7908" y="4944672"/>
              <a:ext cx="681182" cy="6811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6" name="Picture 2" descr="\\server-pc1\STAR Project Team\STAR_Maths\02 Tasks development\WLTS_1617\Artwork\note and coin\coin 50 cents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8411" y="4944672"/>
              <a:ext cx="681182" cy="6811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7" name="Picture 2" descr="\\server-pc1\STAR Project Team\STAR_Maths\02 Tasks development\WLTS_1617\Artwork\note and coin\coin 50 cents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8304" y="4944672"/>
              <a:ext cx="681182" cy="6811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8" name="Picture 2" descr="\\server-pc1\STAR Project Team\STAR_Maths\02 Tasks development\WLTS_1617\Artwork\note and coin\coin 50 cents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78195" y="4944672"/>
              <a:ext cx="681182" cy="6811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9" name="Picture 2" descr="\\server-pc1\STAR Project Team\STAR_Maths\02 Tasks development\WLTS_1617\Artwork\note and coin\coin 50 cents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69566" y="4943002"/>
              <a:ext cx="681182" cy="6811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0" name="Picture 2" descr="\\server-pc1\STAR Project Team\STAR_Maths\02 Tasks development\WLTS_1617\Artwork\note and coin\coin 50 cents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59457" y="4944672"/>
              <a:ext cx="681182" cy="6811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1" name="Picture 2" descr="\\server-pc1\STAR Project Team\STAR_Maths\02 Tasks development\WLTS_1617\Artwork\note and coin\coin 50 cents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49960" y="4944672"/>
              <a:ext cx="681182" cy="6811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2" name="Picture 2" descr="\\server-pc1\STAR Project Team\STAR_Maths\02 Tasks development\WLTS_1617\Artwork\note and coin\coin 50 cents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39853" y="4944672"/>
              <a:ext cx="681182" cy="6811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3" name="Picture 2" descr="\\server-pc1\STAR Project Team\STAR_Maths\02 Tasks development\WLTS_1617\Artwork\note and coin\coin 50 cents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29744" y="4944672"/>
              <a:ext cx="681182" cy="6811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5" name="Picture 2" descr="\\server-pc1\STAR Project Team\STAR_Maths\02 Tasks development\WLTS_1617\Artwork\note and coin\coin 50 cents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12406" y="4944672"/>
              <a:ext cx="681182" cy="6811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8" name="群組 87"/>
          <p:cNvGrpSpPr/>
          <p:nvPr/>
        </p:nvGrpSpPr>
        <p:grpSpPr>
          <a:xfrm>
            <a:off x="7429744" y="4197771"/>
            <a:ext cx="1363844" cy="681182"/>
            <a:chOff x="7429744" y="4197771"/>
            <a:chExt cx="1363844" cy="681182"/>
          </a:xfrm>
        </p:grpSpPr>
        <p:pic>
          <p:nvPicPr>
            <p:cNvPr id="86" name="Picture 2" descr="\\server-pc1\STAR Project Team\STAR_Maths\02 Tasks development\WLTS_1617\Artwork\note and coin\coin 50 cents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29744" y="4197771"/>
              <a:ext cx="681182" cy="6811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7" name="Picture 2" descr="\\server-pc1\STAR Project Team\STAR_Maths\02 Tasks development\WLTS_1617\Artwork\note and coin\coin 50 cents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12406" y="4197771"/>
              <a:ext cx="681182" cy="6811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91" name="Picture 2" descr="\\server-pc1\STAR Project Team\STAR_Maths\02 Tasks development\WLTS_1617\Artwork\note and coin\coin 1 dollar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31" y="4168907"/>
            <a:ext cx="738909" cy="738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3" name="Picture 2" descr="\\server-pc1\STAR Project Team\STAR_Maths\02 Tasks development\WLTS_1617\Artwork\note and coin\coin 1 dollar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903" y="4168907"/>
            <a:ext cx="738909" cy="738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5" name="Picture 2" descr="\\server-pc1\STAR Project Team\STAR_Maths\02 Tasks development\WLTS_1617\Artwork\note and coin\coin 1 dollar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687" y="4168907"/>
            <a:ext cx="738909" cy="738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7" name="Picture 2" descr="\\server-pc1\STAR Project Team\STAR_Maths\02 Tasks development\WLTS_1617\Artwork\note and coin\coin 1 dollar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2951" y="4168907"/>
            <a:ext cx="738909" cy="738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9" name="群組 98"/>
          <p:cNvGrpSpPr/>
          <p:nvPr/>
        </p:nvGrpSpPr>
        <p:grpSpPr>
          <a:xfrm>
            <a:off x="2248499" y="4926781"/>
            <a:ext cx="6233361" cy="738909"/>
            <a:chOff x="2248499" y="4926781"/>
            <a:chExt cx="6233361" cy="738909"/>
          </a:xfrm>
        </p:grpSpPr>
        <p:pic>
          <p:nvPicPr>
            <p:cNvPr id="90" name="Picture 2" descr="\\server-pc1\STAR Project Team\STAR_Maths\02 Tasks development\WLTS_1617\Artwork\note and coin\coin 1 dollar.jpg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EFD"/>
                </a:clrFrom>
                <a:clrTo>
                  <a:srgbClr val="FFFE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48499" y="4926781"/>
              <a:ext cx="738909" cy="7389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2" name="Picture 2" descr="\\server-pc1\STAR Project Team\STAR_Maths\02 Tasks development\WLTS_1617\Artwork\note and coin\coin 1 dollar.jpg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EFD"/>
                </a:clrFrom>
                <a:clrTo>
                  <a:srgbClr val="FFFE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031" y="4926781"/>
              <a:ext cx="738909" cy="7389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4" name="Picture 2" descr="\\server-pc1\STAR Project Team\STAR_Maths\02 Tasks development\WLTS_1617\Artwork\note and coin\coin 1 dollar.jpg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EFD"/>
                </a:clrFrom>
                <a:clrTo>
                  <a:srgbClr val="FFFE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3903" y="4926781"/>
              <a:ext cx="738909" cy="7389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6" name="Picture 2" descr="\\server-pc1\STAR Project Team\STAR_Maths\02 Tasks development\WLTS_1617\Artwork\note and coin\coin 1 dollar.jpg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EFD"/>
                </a:clrFrom>
                <a:clrTo>
                  <a:srgbClr val="FFFE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61687" y="4926781"/>
              <a:ext cx="738909" cy="7389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8" name="Picture 2" descr="\\server-pc1\STAR Project Team\STAR_Maths\02 Tasks development\WLTS_1617\Artwork\note and coin\coin 1 dollar.jpg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EFD"/>
                </a:clrFrom>
                <a:clrTo>
                  <a:srgbClr val="FFFE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2951" y="4926781"/>
              <a:ext cx="738909" cy="7389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8" name="矩形 47"/>
          <p:cNvSpPr/>
          <p:nvPr/>
        </p:nvSpPr>
        <p:spPr>
          <a:xfrm>
            <a:off x="7770336" y="5949280"/>
            <a:ext cx="1208582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~</a:t>
            </a:r>
            <a:r>
              <a:rPr lang="zh-TW" altLang="en-US" sz="28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完</a:t>
            </a:r>
            <a:r>
              <a:rPr lang="en-US" altLang="zh-TW" sz="28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~</a:t>
            </a:r>
            <a:endParaRPr lang="zh-HK" altLang="en-US" sz="2800" b="1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02949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000"/>
                            </p:stCondLst>
                            <p:childTnLst>
                              <p:par>
                                <p:cTn id="6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7000"/>
                            </p:stCondLst>
                            <p:childTnLst>
                              <p:par>
                                <p:cTn id="6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8000"/>
                            </p:stCondLst>
                            <p:childTnLst>
                              <p:par>
                                <p:cTn id="7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9000"/>
                            </p:stCondLst>
                            <p:childTnLst>
                              <p:par>
                                <p:cTn id="7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0"/>
                            </p:stCondLst>
                            <p:childTnLst>
                              <p:par>
                                <p:cTn id="7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1000"/>
                            </p:stCondLst>
                            <p:childTnLst>
                              <p:par>
                                <p:cTn id="8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5" grpId="0" animBg="1"/>
      <p:bldP spid="21" grpId="0" animBg="1"/>
      <p:bldP spid="4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908014" y="332656"/>
            <a:ext cx="3528392" cy="864096"/>
          </a:xfrm>
          <a:prstGeom prst="rect">
            <a:avLst/>
          </a:prstGeom>
          <a:gradFill>
            <a:gsLst>
              <a:gs pos="21000">
                <a:srgbClr val="FFFF00"/>
              </a:gs>
              <a:gs pos="0">
                <a:srgbClr val="FFFF00"/>
              </a:gs>
              <a:gs pos="45000">
                <a:srgbClr val="FFFF00"/>
              </a:gs>
              <a:gs pos="79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 smtClean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硬幣的兌換</a:t>
            </a:r>
            <a:endParaRPr lang="zh-HK" altLang="en-US" sz="4000" b="1" dirty="0">
              <a:solidFill>
                <a:srgbClr val="7030A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31" name="Picture 7" descr="\\server-pc1\STAR Project Team\00Artwork\11-bo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27584" y="4998305"/>
            <a:ext cx="1086303" cy="1290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圓角矩形圖說文字 5"/>
          <p:cNvSpPr/>
          <p:nvPr/>
        </p:nvSpPr>
        <p:spPr>
          <a:xfrm>
            <a:off x="2339752" y="4941168"/>
            <a:ext cx="6336704" cy="1296144"/>
          </a:xfrm>
          <a:prstGeom prst="wedgeRoundRectCallout">
            <a:avLst>
              <a:gd name="adj1" fmla="val -62124"/>
              <a:gd name="adj2" fmla="val 23531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800" b="1" dirty="0" smtClean="0">
                <a:solidFill>
                  <a:schemeClr val="accent6"/>
                </a:solidFill>
                <a:latin typeface="微軟正黑體" pitchFamily="34" charset="-120"/>
                <a:ea typeface="微軟正黑體" pitchFamily="34" charset="-120"/>
              </a:rPr>
              <a:t>硬幣之間只要</a:t>
            </a:r>
            <a:r>
              <a:rPr lang="zh-TW" altLang="en-US" sz="28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兌換的幣值相同</a:t>
            </a:r>
            <a:r>
              <a:rPr lang="zh-TW" altLang="en-US" sz="2800" b="1" dirty="0" smtClean="0">
                <a:solidFill>
                  <a:schemeClr val="accent6"/>
                </a:solidFill>
                <a:latin typeface="微軟正黑體" pitchFamily="34" charset="-120"/>
                <a:ea typeface="微軟正黑體" pitchFamily="34" charset="-120"/>
              </a:rPr>
              <a:t>，就能互換使用，十分</a:t>
            </a:r>
            <a:r>
              <a:rPr lang="zh-TW" altLang="en-US" sz="2800" b="1" dirty="0">
                <a:solidFill>
                  <a:schemeClr val="accent6"/>
                </a:solidFill>
                <a:latin typeface="微軟正黑體" pitchFamily="34" charset="-120"/>
                <a:ea typeface="微軟正黑體" pitchFamily="34" charset="-120"/>
              </a:rPr>
              <a:t>靈活</a:t>
            </a:r>
            <a:r>
              <a:rPr lang="zh-TW" altLang="en-US" sz="2800" b="1" dirty="0" smtClean="0">
                <a:solidFill>
                  <a:schemeClr val="accent6"/>
                </a:solidFill>
                <a:latin typeface="微軟正黑體" pitchFamily="34" charset="-120"/>
                <a:ea typeface="微軟正黑體" pitchFamily="34" charset="-120"/>
              </a:rPr>
              <a:t>和方便。</a:t>
            </a:r>
            <a:endParaRPr lang="zh-HK" altLang="en-US" sz="2800" b="1" dirty="0">
              <a:solidFill>
                <a:schemeClr val="accent6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32" name="Picture 8" descr="\\server-pc1\STAR Project Team\00Artwork\1ER003\1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657" y="1484784"/>
            <a:ext cx="910197" cy="2002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爆炸 2 6"/>
          <p:cNvSpPr/>
          <p:nvPr/>
        </p:nvSpPr>
        <p:spPr>
          <a:xfrm>
            <a:off x="107504" y="2992032"/>
            <a:ext cx="2664296" cy="1512168"/>
          </a:xfrm>
          <a:prstGeom prst="irregularSeal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b="1" dirty="0" smtClean="0">
                <a:solidFill>
                  <a:srgbClr val="0066FF"/>
                </a:solidFill>
              </a:rPr>
              <a:t>5</a:t>
            </a:r>
            <a:r>
              <a:rPr lang="zh-TW" altLang="en-US" b="1" dirty="0" smtClean="0">
                <a:solidFill>
                  <a:srgbClr val="0066FF"/>
                </a:solidFill>
              </a:rPr>
              <a:t>元一串，不設找贖</a:t>
            </a:r>
            <a:endParaRPr lang="zh-HK" altLang="en-US" b="1" dirty="0">
              <a:solidFill>
                <a:srgbClr val="0066FF"/>
              </a:solidFill>
            </a:endParaRPr>
          </a:p>
        </p:txBody>
      </p:sp>
      <p:grpSp>
        <p:nvGrpSpPr>
          <p:cNvPr id="9" name="群組 8"/>
          <p:cNvGrpSpPr/>
          <p:nvPr/>
        </p:nvGrpSpPr>
        <p:grpSpPr>
          <a:xfrm>
            <a:off x="2339752" y="1583782"/>
            <a:ext cx="6704058" cy="1206327"/>
            <a:chOff x="2339752" y="1583782"/>
            <a:chExt cx="6704058" cy="1206327"/>
          </a:xfrm>
        </p:grpSpPr>
        <p:pic>
          <p:nvPicPr>
            <p:cNvPr id="1035" name="Picture 11" descr="\\server-pc1\STAR Project Team\00Artwork\12-girl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39752" y="1583782"/>
              <a:ext cx="964675" cy="12063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圓角矩形圖說文字 18"/>
            <p:cNvSpPr/>
            <p:nvPr/>
          </p:nvSpPr>
          <p:spPr>
            <a:xfrm>
              <a:off x="3563888" y="1746054"/>
              <a:ext cx="5479922" cy="1001216"/>
            </a:xfrm>
            <a:prstGeom prst="wedgeRoundRectCallout">
              <a:avLst>
                <a:gd name="adj1" fmla="val -59945"/>
                <a:gd name="adj2" fmla="val 9202"/>
                <a:gd name="adj3" fmla="val 16667"/>
              </a:avLst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2800" b="1" dirty="0" smtClean="0">
                  <a:solidFill>
                    <a:schemeClr val="accent6"/>
                  </a:solidFill>
                  <a:latin typeface="微軟正黑體" pitchFamily="34" charset="-120"/>
                  <a:ea typeface="微軟正黑體" pitchFamily="34" charset="-120"/>
                </a:rPr>
                <a:t>我想買一串魚蛋，但只有          。</a:t>
              </a:r>
              <a:endParaRPr lang="zh-HK" altLang="en-US" sz="2800" b="1" dirty="0">
                <a:solidFill>
                  <a:schemeClr val="accent6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pic>
          <p:nvPicPr>
            <p:cNvPr id="1036" name="Picture 12" descr="\\server-pc1\STAR Project Team\STAR_Maths\02 Tasks development\WLTS_1617\Artwork\note and coin\Coin 10 dollars.jpg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EFD"/>
                </a:clrFrom>
                <a:clrTo>
                  <a:srgbClr val="FFFE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79142" y="1814911"/>
              <a:ext cx="862012" cy="8620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" name="群組 11"/>
          <p:cNvGrpSpPr/>
          <p:nvPr/>
        </p:nvGrpSpPr>
        <p:grpSpPr>
          <a:xfrm>
            <a:off x="2908014" y="3041861"/>
            <a:ext cx="6135796" cy="1206326"/>
            <a:chOff x="2908014" y="3041861"/>
            <a:chExt cx="6135796" cy="1206326"/>
          </a:xfrm>
        </p:grpSpPr>
        <p:pic>
          <p:nvPicPr>
            <p:cNvPr id="1034" name="Picture 10" descr="\\server-pc1\STAR Project Team\00Artwork\13-boy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28384" y="3041861"/>
              <a:ext cx="1015426" cy="12063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" name="圓角矩形圖說文字 22"/>
            <p:cNvSpPr/>
            <p:nvPr/>
          </p:nvSpPr>
          <p:spPr>
            <a:xfrm>
              <a:off x="2908014" y="3246971"/>
              <a:ext cx="4904346" cy="1001216"/>
            </a:xfrm>
            <a:prstGeom prst="wedgeRoundRectCallout">
              <a:avLst>
                <a:gd name="adj1" fmla="val 60505"/>
                <a:gd name="adj2" fmla="val 11810"/>
                <a:gd name="adj3" fmla="val 16667"/>
              </a:avLst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2800" b="1" dirty="0" smtClean="0">
                  <a:solidFill>
                    <a:schemeClr val="accent6"/>
                  </a:solidFill>
                  <a:latin typeface="微軟正黑體" pitchFamily="34" charset="-120"/>
                  <a:ea typeface="微軟正黑體" pitchFamily="34" charset="-120"/>
                </a:rPr>
                <a:t>我有                     ，跟你換吧！</a:t>
              </a:r>
              <a:endParaRPr lang="zh-HK" altLang="en-US" sz="2800" b="1" dirty="0">
                <a:solidFill>
                  <a:schemeClr val="accent6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pic>
          <p:nvPicPr>
            <p:cNvPr id="1037" name="Picture 13" descr="\\server-pc1\STAR Project Team\STAR_Maths\02 Tasks development\WLTS_1617\Artwork\note and coin\coin 5 dollars.jpg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EFD"/>
                </a:clrFrom>
                <a:clrTo>
                  <a:srgbClr val="FFFE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71276" y="3325047"/>
              <a:ext cx="846138" cy="8461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13" descr="\\server-pc1\STAR Project Team\STAR_Maths\02 Tasks development\WLTS_1617\Artwork\note and coin\coin 5 dollars.jpg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EFD"/>
                </a:clrFrom>
                <a:clrTo>
                  <a:srgbClr val="FFFE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60906" y="3324506"/>
              <a:ext cx="846138" cy="8461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79689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群組 7"/>
          <p:cNvGrpSpPr/>
          <p:nvPr/>
        </p:nvGrpSpPr>
        <p:grpSpPr>
          <a:xfrm>
            <a:off x="747774" y="3067937"/>
            <a:ext cx="7704856" cy="1512168"/>
            <a:chOff x="747774" y="3067937"/>
            <a:chExt cx="7704856" cy="1512168"/>
          </a:xfrm>
        </p:grpSpPr>
        <p:sp>
          <p:nvSpPr>
            <p:cNvPr id="35" name="矩形 34"/>
            <p:cNvSpPr/>
            <p:nvPr/>
          </p:nvSpPr>
          <p:spPr>
            <a:xfrm>
              <a:off x="747774" y="3067937"/>
              <a:ext cx="7704856" cy="15121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pic>
          <p:nvPicPr>
            <p:cNvPr id="2051" name="Picture 3" descr="\\server-pc1\STAR Project Team\STAR_Maths\02 Tasks development\WLTS_1617\Artwork\note and coin\Coin 10 cents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696" y="3483713"/>
              <a:ext cx="655637" cy="639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3" descr="\\server-pc1\STAR Project Team\STAR_Maths\02 Tasks development\WLTS_1617\Artwork\note and coin\Coin 10 cents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7853" y="3483713"/>
              <a:ext cx="655637" cy="639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" name="矩形 5"/>
          <p:cNvSpPr/>
          <p:nvPr/>
        </p:nvSpPr>
        <p:spPr>
          <a:xfrm>
            <a:off x="1334470" y="332656"/>
            <a:ext cx="6441624" cy="864096"/>
          </a:xfrm>
          <a:prstGeom prst="rect">
            <a:avLst/>
          </a:prstGeom>
          <a:gradFill>
            <a:gsLst>
              <a:gs pos="21000">
                <a:srgbClr val="FFFF00"/>
              </a:gs>
              <a:gs pos="0">
                <a:srgbClr val="FFFF00"/>
              </a:gs>
              <a:gs pos="45000">
                <a:srgbClr val="FFFF00"/>
              </a:gs>
              <a:gs pos="79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 smtClean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「角」與「角」之間的兌換</a:t>
            </a:r>
            <a:endParaRPr lang="zh-HK" altLang="en-US" sz="4000" b="1" dirty="0">
              <a:solidFill>
                <a:srgbClr val="7030A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grpSp>
        <p:nvGrpSpPr>
          <p:cNvPr id="10" name="群組 9"/>
          <p:cNvGrpSpPr/>
          <p:nvPr/>
        </p:nvGrpSpPr>
        <p:grpSpPr>
          <a:xfrm>
            <a:off x="747774" y="1459023"/>
            <a:ext cx="7848872" cy="1347665"/>
            <a:chOff x="827584" y="5309269"/>
            <a:chExt cx="7848872" cy="1347665"/>
          </a:xfrm>
        </p:grpSpPr>
        <p:pic>
          <p:nvPicPr>
            <p:cNvPr id="11" name="Picture 7" descr="\\server-pc1\STAR Project Team\00Artwork\11-boy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827584" y="5366406"/>
              <a:ext cx="1086303" cy="12905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圓角矩形圖說文字 11"/>
            <p:cNvSpPr/>
            <p:nvPr/>
          </p:nvSpPr>
          <p:spPr>
            <a:xfrm>
              <a:off x="2339752" y="5309269"/>
              <a:ext cx="6336704" cy="1296144"/>
            </a:xfrm>
            <a:prstGeom prst="wedgeRoundRectCallout">
              <a:avLst>
                <a:gd name="adj1" fmla="val -62124"/>
                <a:gd name="adj2" fmla="val 23531"/>
                <a:gd name="adj3" fmla="val 16667"/>
              </a:avLst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2800" b="1" dirty="0" smtClean="0">
                  <a:solidFill>
                    <a:schemeClr val="accent6"/>
                  </a:solidFill>
                  <a:latin typeface="微軟正黑體" pitchFamily="34" charset="-120"/>
                  <a:ea typeface="微軟正黑體" pitchFamily="34" charset="-120"/>
                </a:rPr>
                <a:t>先看看幾款有關「角」與</a:t>
              </a:r>
              <a:r>
                <a:rPr lang="zh-TW" altLang="en-US" sz="2800" b="1" dirty="0">
                  <a:solidFill>
                    <a:schemeClr val="accent6"/>
                  </a:solidFill>
                  <a:latin typeface="微軟正黑體" pitchFamily="34" charset="-120"/>
                  <a:ea typeface="微軟正黑體" pitchFamily="34" charset="-120"/>
                </a:rPr>
                <a:t>「角</a:t>
              </a:r>
              <a:r>
                <a:rPr lang="zh-TW" altLang="en-US" sz="2800" b="1" dirty="0" smtClean="0">
                  <a:solidFill>
                    <a:schemeClr val="accent6"/>
                  </a:solidFill>
                  <a:latin typeface="微軟正黑體" pitchFamily="34" charset="-120"/>
                  <a:ea typeface="微軟正黑體" pitchFamily="34" charset="-120"/>
                </a:rPr>
                <a:t>」之間常見的兌換方法。</a:t>
              </a:r>
              <a:endParaRPr lang="zh-HK" altLang="en-US" sz="2800" b="1" dirty="0">
                <a:solidFill>
                  <a:schemeClr val="accent6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sp>
        <p:nvSpPr>
          <p:cNvPr id="23" name="矩形 22"/>
          <p:cNvSpPr/>
          <p:nvPr/>
        </p:nvSpPr>
        <p:spPr>
          <a:xfrm>
            <a:off x="747774" y="4941168"/>
            <a:ext cx="7704856" cy="15121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grpSp>
        <p:nvGrpSpPr>
          <p:cNvPr id="24" name="群組 23"/>
          <p:cNvGrpSpPr/>
          <p:nvPr/>
        </p:nvGrpSpPr>
        <p:grpSpPr>
          <a:xfrm>
            <a:off x="5518565" y="5189761"/>
            <a:ext cx="1238958" cy="892707"/>
            <a:chOff x="3493434" y="2962983"/>
            <a:chExt cx="1911466" cy="1258105"/>
          </a:xfrm>
        </p:grpSpPr>
        <p:sp>
          <p:nvSpPr>
            <p:cNvPr id="31" name="弧形箭號 (下彎) 30"/>
            <p:cNvSpPr/>
            <p:nvPr/>
          </p:nvSpPr>
          <p:spPr>
            <a:xfrm>
              <a:off x="3532692" y="2962983"/>
              <a:ext cx="1872208" cy="576064"/>
            </a:xfrm>
            <a:prstGeom prst="curvedDownArrow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chemeClr val="tx1"/>
                </a:solidFill>
              </a:endParaRPr>
            </a:p>
          </p:txBody>
        </p:sp>
        <p:sp>
          <p:nvSpPr>
            <p:cNvPr id="32" name="弧形箭號 (下彎) 31"/>
            <p:cNvSpPr/>
            <p:nvPr/>
          </p:nvSpPr>
          <p:spPr>
            <a:xfrm rot="10800000">
              <a:off x="3493434" y="3645024"/>
              <a:ext cx="1872208" cy="576064"/>
            </a:xfrm>
            <a:prstGeom prst="curvedDownArrow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chemeClr val="tx1"/>
                </a:solidFill>
              </a:endParaRPr>
            </a:p>
          </p:txBody>
        </p:sp>
      </p:grpSp>
      <p:pic>
        <p:nvPicPr>
          <p:cNvPr id="25" name="Picture 2" descr="\\server-pc1\STAR Project Team\STAR_Maths\02 Tasks development\WLTS_1617\Artwork\note and coin\coin 50 cent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3249" y="5261465"/>
            <a:ext cx="749300" cy="74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7" name="群組 16"/>
          <p:cNvGrpSpPr/>
          <p:nvPr/>
        </p:nvGrpSpPr>
        <p:grpSpPr>
          <a:xfrm>
            <a:off x="1124497" y="5371003"/>
            <a:ext cx="1522722" cy="639762"/>
            <a:chOff x="1124497" y="5371003"/>
            <a:chExt cx="1522722" cy="639762"/>
          </a:xfrm>
        </p:grpSpPr>
        <p:pic>
          <p:nvPicPr>
            <p:cNvPr id="26" name="Picture 3" descr="\\server-pc1\STAR Project Team\STAR_Maths\02 Tasks development\WLTS_1617\Artwork\note and coin\Coin 10 cents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4497" y="5371003"/>
              <a:ext cx="655637" cy="639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Picture 3" descr="\\server-pc1\STAR Project Team\STAR_Maths\02 Tasks development\WLTS_1617\Artwork\note and coin\Coin 10 cents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91582" y="5371003"/>
              <a:ext cx="655637" cy="639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8" name="群組 17"/>
          <p:cNvGrpSpPr/>
          <p:nvPr/>
        </p:nvGrpSpPr>
        <p:grpSpPr>
          <a:xfrm>
            <a:off x="2856585" y="5371003"/>
            <a:ext cx="1536244" cy="648471"/>
            <a:chOff x="2856585" y="5371003"/>
            <a:chExt cx="1536244" cy="648471"/>
          </a:xfrm>
        </p:grpSpPr>
        <p:pic>
          <p:nvPicPr>
            <p:cNvPr id="28" name="Picture 3" descr="\\server-pc1\STAR Project Team\STAR_Maths\02 Tasks development\WLTS_1617\Artwork\note and coin\Coin 10 cents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56585" y="5371003"/>
              <a:ext cx="655637" cy="639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" name="Picture 3" descr="\\server-pc1\STAR Project Team\STAR_Maths\02 Tasks development\WLTS_1617\Artwork\note and coin\Coin 10 cents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37192" y="5379712"/>
              <a:ext cx="655637" cy="639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0" name="Picture 3" descr="\\server-pc1\STAR Project Team\STAR_Maths\02 Tasks development\WLTS_1617\Artwork\note and coin\Coin 10 cent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7382" y="5394138"/>
            <a:ext cx="655637" cy="639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\\server-pc1\STAR Project Team\STAR_Maths\02 Tasks development\WLTS_1617\Artwork\note and coin\Coin 20 cent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705" y="3459918"/>
            <a:ext cx="669925" cy="70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弧形箭號 (下彎) 4"/>
          <p:cNvSpPr/>
          <p:nvPr/>
        </p:nvSpPr>
        <p:spPr>
          <a:xfrm rot="10800000">
            <a:off x="5490811" y="3824021"/>
            <a:ext cx="1213511" cy="408755"/>
          </a:xfrm>
          <a:prstGeom prst="curved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chemeClr val="tx1"/>
              </a:solidFill>
            </a:endParaRPr>
          </a:p>
        </p:txBody>
      </p:sp>
      <p:sp>
        <p:nvSpPr>
          <p:cNvPr id="4" name="弧形箭號 (下彎) 3"/>
          <p:cNvSpPr/>
          <p:nvPr/>
        </p:nvSpPr>
        <p:spPr>
          <a:xfrm>
            <a:off x="5496240" y="3340069"/>
            <a:ext cx="1213512" cy="408755"/>
          </a:xfrm>
          <a:prstGeom prst="curved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chemeClr val="tx1"/>
              </a:solidFill>
            </a:endParaRPr>
          </a:p>
        </p:txBody>
      </p:sp>
      <p:sp>
        <p:nvSpPr>
          <p:cNvPr id="14" name="雲朵形圖說文字 13"/>
          <p:cNvSpPr/>
          <p:nvPr/>
        </p:nvSpPr>
        <p:spPr>
          <a:xfrm>
            <a:off x="5652120" y="2276872"/>
            <a:ext cx="3187159" cy="791065"/>
          </a:xfrm>
          <a:prstGeom prst="cloudCallout">
            <a:avLst>
              <a:gd name="adj1" fmla="val -29693"/>
              <a:gd name="adj2" fmla="val 81959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兩者之間可互換！</a:t>
            </a:r>
            <a:endParaRPr lang="zh-HK" altLang="en-US" sz="2000" b="1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34" name="Picture 4" descr="\\server-pc1\STAR Project Team\STAR_Maths\02 Tasks development\WLTS_1617\Artwork\note and coin\Coin 20 cent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7294" y="5333812"/>
            <a:ext cx="669925" cy="70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4" descr="\\server-pc1\STAR Project Team\STAR_Maths\02 Tasks development\WLTS_1617\Artwork\note and coin\Coin 20 cents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5733" y="5333812"/>
            <a:ext cx="669925" cy="70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8357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5" grpId="0" animBg="1"/>
      <p:bldP spid="4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群組 7"/>
          <p:cNvGrpSpPr/>
          <p:nvPr/>
        </p:nvGrpSpPr>
        <p:grpSpPr>
          <a:xfrm>
            <a:off x="747774" y="3067937"/>
            <a:ext cx="7704856" cy="1512168"/>
            <a:chOff x="747774" y="3067937"/>
            <a:chExt cx="7704856" cy="1512168"/>
          </a:xfrm>
        </p:grpSpPr>
        <p:sp>
          <p:nvSpPr>
            <p:cNvPr id="35" name="矩形 34"/>
            <p:cNvSpPr/>
            <p:nvPr/>
          </p:nvSpPr>
          <p:spPr>
            <a:xfrm>
              <a:off x="747774" y="3067937"/>
              <a:ext cx="7704856" cy="15121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pic>
          <p:nvPicPr>
            <p:cNvPr id="3074" name="Picture 2" descr="\\server-pc1\STAR Project Team\STAR_Maths\02 Tasks development\WLTS_1617\Artwork\note and coin\coin 1 dollar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52210" y="3403562"/>
              <a:ext cx="812800" cy="812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" name="Picture 2" descr="\\server-pc1\STAR Project Team\STAR_Maths\02 Tasks development\WLTS_1617\Artwork\note and coin\coin 1 dollar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83968" y="3403562"/>
              <a:ext cx="812800" cy="812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3" name="矩形 22"/>
          <p:cNvSpPr/>
          <p:nvPr/>
        </p:nvSpPr>
        <p:spPr>
          <a:xfrm>
            <a:off x="747774" y="4941168"/>
            <a:ext cx="7704856" cy="15121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grpSp>
        <p:nvGrpSpPr>
          <p:cNvPr id="24" name="群組 23"/>
          <p:cNvGrpSpPr/>
          <p:nvPr/>
        </p:nvGrpSpPr>
        <p:grpSpPr>
          <a:xfrm>
            <a:off x="5518565" y="5189761"/>
            <a:ext cx="1238958" cy="892707"/>
            <a:chOff x="3493434" y="2962983"/>
            <a:chExt cx="1911466" cy="1258105"/>
          </a:xfrm>
        </p:grpSpPr>
        <p:sp>
          <p:nvSpPr>
            <p:cNvPr id="31" name="弧形箭號 (下彎) 30"/>
            <p:cNvSpPr/>
            <p:nvPr/>
          </p:nvSpPr>
          <p:spPr>
            <a:xfrm>
              <a:off x="3532692" y="2962983"/>
              <a:ext cx="1872208" cy="576064"/>
            </a:xfrm>
            <a:prstGeom prst="curvedDownArrow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chemeClr val="tx1"/>
                </a:solidFill>
              </a:endParaRPr>
            </a:p>
          </p:txBody>
        </p:sp>
        <p:sp>
          <p:nvSpPr>
            <p:cNvPr id="32" name="弧形箭號 (下彎) 31"/>
            <p:cNvSpPr/>
            <p:nvPr/>
          </p:nvSpPr>
          <p:spPr>
            <a:xfrm rot="10800000">
              <a:off x="3493434" y="3645024"/>
              <a:ext cx="1872208" cy="576064"/>
            </a:xfrm>
            <a:prstGeom prst="curvedDownArrow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chemeClr val="tx1"/>
                </a:solidFill>
              </a:endParaRPr>
            </a:p>
          </p:txBody>
        </p:sp>
      </p:grpSp>
      <p:pic>
        <p:nvPicPr>
          <p:cNvPr id="3076" name="Picture 4" descr="\\server-pc1\STAR Project Team\STAR_Maths\02 Tasks development\WLTS_1617\Artwork\note and coin\coin 5 dollar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3249" y="5250644"/>
            <a:ext cx="846138" cy="846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矩形 5"/>
          <p:cNvSpPr/>
          <p:nvPr/>
        </p:nvSpPr>
        <p:spPr>
          <a:xfrm>
            <a:off x="1315495" y="328017"/>
            <a:ext cx="6441624" cy="864096"/>
          </a:xfrm>
          <a:prstGeom prst="rect">
            <a:avLst/>
          </a:prstGeom>
          <a:gradFill>
            <a:gsLst>
              <a:gs pos="21000">
                <a:srgbClr val="FFFF00"/>
              </a:gs>
              <a:gs pos="0">
                <a:srgbClr val="FFFF00"/>
              </a:gs>
              <a:gs pos="45000">
                <a:srgbClr val="FFFF00"/>
              </a:gs>
              <a:gs pos="79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 smtClean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「元」與「元」之間的兌換</a:t>
            </a:r>
            <a:endParaRPr lang="zh-HK" altLang="en-US" sz="4000" b="1" dirty="0">
              <a:solidFill>
                <a:srgbClr val="7030A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grpSp>
        <p:nvGrpSpPr>
          <p:cNvPr id="10" name="群組 9"/>
          <p:cNvGrpSpPr/>
          <p:nvPr/>
        </p:nvGrpSpPr>
        <p:grpSpPr>
          <a:xfrm>
            <a:off x="747774" y="1459023"/>
            <a:ext cx="7848872" cy="1347665"/>
            <a:chOff x="827584" y="5309269"/>
            <a:chExt cx="7848872" cy="1347665"/>
          </a:xfrm>
        </p:grpSpPr>
        <p:pic>
          <p:nvPicPr>
            <p:cNvPr id="11" name="Picture 7" descr="\\server-pc1\STAR Project Team\00Artwork\11-boy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827584" y="5366406"/>
              <a:ext cx="1086303" cy="12905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圓角矩形圖說文字 11"/>
            <p:cNvSpPr/>
            <p:nvPr/>
          </p:nvSpPr>
          <p:spPr>
            <a:xfrm>
              <a:off x="2339752" y="5309269"/>
              <a:ext cx="6336704" cy="1296144"/>
            </a:xfrm>
            <a:prstGeom prst="wedgeRoundRectCallout">
              <a:avLst>
                <a:gd name="adj1" fmla="val -62124"/>
                <a:gd name="adj2" fmla="val 23531"/>
                <a:gd name="adj3" fmla="val 16667"/>
              </a:avLst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2800" b="1" dirty="0" smtClean="0">
                  <a:solidFill>
                    <a:schemeClr val="accent6"/>
                  </a:solidFill>
                  <a:latin typeface="微軟正黑體" pitchFamily="34" charset="-120"/>
                  <a:ea typeface="微軟正黑體" pitchFamily="34" charset="-120"/>
                </a:rPr>
                <a:t>再看看以下幾款有關「元」與「元」之間常見的兌換方法。</a:t>
              </a:r>
              <a:endParaRPr lang="zh-HK" altLang="en-US" sz="2800" b="1" dirty="0">
                <a:solidFill>
                  <a:schemeClr val="accent6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3" name="群組 2"/>
          <p:cNvGrpSpPr/>
          <p:nvPr/>
        </p:nvGrpSpPr>
        <p:grpSpPr>
          <a:xfrm>
            <a:off x="5490811" y="3340069"/>
            <a:ext cx="1218941" cy="892707"/>
            <a:chOff x="5092319" y="2962983"/>
            <a:chExt cx="1880605" cy="1258105"/>
          </a:xfrm>
        </p:grpSpPr>
        <p:sp>
          <p:nvSpPr>
            <p:cNvPr id="4" name="弧形箭號 (下彎) 3"/>
            <p:cNvSpPr/>
            <p:nvPr/>
          </p:nvSpPr>
          <p:spPr>
            <a:xfrm>
              <a:off x="5100695" y="2962983"/>
              <a:ext cx="1872229" cy="576064"/>
            </a:xfrm>
            <a:prstGeom prst="curvedDownArrow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chemeClr val="tx1"/>
                </a:solidFill>
              </a:endParaRPr>
            </a:p>
          </p:txBody>
        </p:sp>
        <p:sp>
          <p:nvSpPr>
            <p:cNvPr id="5" name="弧形箭號 (下彎) 4"/>
            <p:cNvSpPr/>
            <p:nvPr/>
          </p:nvSpPr>
          <p:spPr>
            <a:xfrm rot="10800000">
              <a:off x="5092319" y="3645024"/>
              <a:ext cx="1872227" cy="576064"/>
            </a:xfrm>
            <a:prstGeom prst="curvedDownArrow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chemeClr val="tx1"/>
                </a:solidFill>
              </a:endParaRPr>
            </a:p>
          </p:txBody>
        </p:sp>
      </p:grpSp>
      <p:pic>
        <p:nvPicPr>
          <p:cNvPr id="3075" name="Picture 3" descr="\\server-pc1\STAR Project Team\STAR_Maths\02 Tasks development\WLTS_1617\Artwork\note and coin\coin 2 dollar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3249" y="3371018"/>
            <a:ext cx="877887" cy="877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群組 12"/>
          <p:cNvGrpSpPr/>
          <p:nvPr/>
        </p:nvGrpSpPr>
        <p:grpSpPr>
          <a:xfrm>
            <a:off x="877641" y="5290852"/>
            <a:ext cx="1726318" cy="812800"/>
            <a:chOff x="877641" y="5290852"/>
            <a:chExt cx="1726318" cy="812800"/>
          </a:xfrm>
        </p:grpSpPr>
        <p:pic>
          <p:nvPicPr>
            <p:cNvPr id="34" name="Picture 2" descr="\\server-pc1\STAR Project Team\STAR_Maths\02 Tasks development\WLTS_1617\Artwork\note and coin\coin 1 dollar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7641" y="5290852"/>
              <a:ext cx="812800" cy="812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6" name="Picture 2" descr="\\server-pc1\STAR Project Team\STAR_Maths\02 Tasks development\WLTS_1617\Artwork\note and coin\coin 1 dollar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1159" y="5290852"/>
              <a:ext cx="812800" cy="812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4" name="群組 13"/>
          <p:cNvGrpSpPr/>
          <p:nvPr/>
        </p:nvGrpSpPr>
        <p:grpSpPr>
          <a:xfrm>
            <a:off x="2717210" y="5290852"/>
            <a:ext cx="1740383" cy="816647"/>
            <a:chOff x="2717210" y="5290852"/>
            <a:chExt cx="1740383" cy="816647"/>
          </a:xfrm>
        </p:grpSpPr>
        <p:pic>
          <p:nvPicPr>
            <p:cNvPr id="37" name="Picture 2" descr="\\server-pc1\STAR Project Team\STAR_Maths\02 Tasks development\WLTS_1617\Artwork\note and coin\coin 1 dollar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7210" y="5294699"/>
              <a:ext cx="812800" cy="812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8" name="Picture 2" descr="\\server-pc1\STAR Project Team\STAR_Maths\02 Tasks development\WLTS_1617\Artwork\note and coin\coin 1 dollar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44793" y="5290852"/>
              <a:ext cx="812800" cy="812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9" name="Picture 2" descr="\\server-pc1\STAR Project Team\STAR_Maths\02 Tasks development\WLTS_1617\Artwork\note and coin\coin 1 dolla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388" y="5290852"/>
            <a:ext cx="812800" cy="81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3" descr="\\server-pc1\STAR Project Team\STAR_Maths\02 Tasks development\WLTS_1617\Artwork\note and coin\coin 2 dollar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3002" y="5262155"/>
            <a:ext cx="877887" cy="877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3" descr="\\server-pc1\STAR Project Team\STAR_Maths\02 Tasks development\WLTS_1617\Artwork\note and coin\coin 2 dollars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3610" y="5262155"/>
            <a:ext cx="877887" cy="877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6852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群組 39"/>
          <p:cNvGrpSpPr/>
          <p:nvPr/>
        </p:nvGrpSpPr>
        <p:grpSpPr>
          <a:xfrm>
            <a:off x="659309" y="3512053"/>
            <a:ext cx="7704856" cy="2745492"/>
            <a:chOff x="659309" y="3512053"/>
            <a:chExt cx="7704856" cy="2745492"/>
          </a:xfrm>
        </p:grpSpPr>
        <p:sp>
          <p:nvSpPr>
            <p:cNvPr id="23" name="矩形 22"/>
            <p:cNvSpPr/>
            <p:nvPr/>
          </p:nvSpPr>
          <p:spPr>
            <a:xfrm>
              <a:off x="659309" y="4169313"/>
              <a:ext cx="7704856" cy="20882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grpSp>
          <p:nvGrpSpPr>
            <p:cNvPr id="24" name="群組 23"/>
            <p:cNvGrpSpPr/>
            <p:nvPr/>
          </p:nvGrpSpPr>
          <p:grpSpPr>
            <a:xfrm>
              <a:off x="5724128" y="4745856"/>
              <a:ext cx="1238958" cy="892707"/>
              <a:chOff x="3493434" y="2962983"/>
              <a:chExt cx="1911466" cy="1258105"/>
            </a:xfrm>
          </p:grpSpPr>
          <p:sp>
            <p:nvSpPr>
              <p:cNvPr id="25" name="弧形箭號 (下彎) 24"/>
              <p:cNvSpPr/>
              <p:nvPr/>
            </p:nvSpPr>
            <p:spPr>
              <a:xfrm>
                <a:off x="3532692" y="2962983"/>
                <a:ext cx="1872208" cy="576064"/>
              </a:xfrm>
              <a:prstGeom prst="curvedDownArrow">
                <a:avLst/>
              </a:prstGeom>
              <a:solidFill>
                <a:srgbClr val="FFFF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弧形箭號 (下彎) 25"/>
              <p:cNvSpPr/>
              <p:nvPr/>
            </p:nvSpPr>
            <p:spPr>
              <a:xfrm rot="10800000">
                <a:off x="3493434" y="3645024"/>
                <a:ext cx="1872208" cy="576064"/>
              </a:xfrm>
              <a:prstGeom prst="curvedDownArrow">
                <a:avLst/>
              </a:prstGeom>
              <a:solidFill>
                <a:srgbClr val="FFFF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37" name="Picture 2" descr="\\server-pc1\STAR Project Team\STAR_Maths\02 Tasks development\WLTS_1617\Artwork\note and coin\Coin 10 dollars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36296" y="4745856"/>
              <a:ext cx="862013" cy="8620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8" name="矩形 37"/>
            <p:cNvSpPr/>
            <p:nvPr/>
          </p:nvSpPr>
          <p:spPr>
            <a:xfrm>
              <a:off x="4122755" y="3512053"/>
              <a:ext cx="754695" cy="62242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800" b="1" dirty="0" smtClean="0">
                  <a:solidFill>
                    <a:srgbClr val="0070C0"/>
                  </a:solidFill>
                  <a:latin typeface="微軟正黑體" pitchFamily="34" charset="-120"/>
                  <a:ea typeface="微軟正黑體" pitchFamily="34" charset="-120"/>
                </a:rPr>
                <a:t>或</a:t>
              </a:r>
              <a:endParaRPr lang="zh-HK" altLang="en-US" sz="2800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sp>
        <p:nvSpPr>
          <p:cNvPr id="4" name="矩形 3"/>
          <p:cNvSpPr/>
          <p:nvPr/>
        </p:nvSpPr>
        <p:spPr>
          <a:xfrm>
            <a:off x="1403648" y="328017"/>
            <a:ext cx="6441624" cy="864096"/>
          </a:xfrm>
          <a:prstGeom prst="rect">
            <a:avLst/>
          </a:prstGeom>
          <a:gradFill>
            <a:gsLst>
              <a:gs pos="21000">
                <a:srgbClr val="FFFF00"/>
              </a:gs>
              <a:gs pos="0">
                <a:srgbClr val="FFFF00"/>
              </a:gs>
              <a:gs pos="45000">
                <a:srgbClr val="FFFF00"/>
              </a:gs>
              <a:gs pos="79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 smtClean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「元」與「元」之間的兌換</a:t>
            </a:r>
            <a:endParaRPr lang="zh-HK" altLang="en-US" sz="4000" b="1" dirty="0">
              <a:solidFill>
                <a:srgbClr val="7030A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59309" y="1386649"/>
            <a:ext cx="7704856" cy="20882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grpSp>
        <p:nvGrpSpPr>
          <p:cNvPr id="7" name="群組 6"/>
          <p:cNvGrpSpPr/>
          <p:nvPr/>
        </p:nvGrpSpPr>
        <p:grpSpPr>
          <a:xfrm>
            <a:off x="5724128" y="1963192"/>
            <a:ext cx="1238958" cy="892707"/>
            <a:chOff x="3493434" y="2962983"/>
            <a:chExt cx="1911466" cy="1258105"/>
          </a:xfrm>
        </p:grpSpPr>
        <p:sp>
          <p:nvSpPr>
            <p:cNvPr id="8" name="弧形箭號 (下彎) 7"/>
            <p:cNvSpPr/>
            <p:nvPr/>
          </p:nvSpPr>
          <p:spPr>
            <a:xfrm>
              <a:off x="3532692" y="2962983"/>
              <a:ext cx="1872208" cy="576064"/>
            </a:xfrm>
            <a:prstGeom prst="curvedDownArrow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弧形箭號 (下彎) 8"/>
            <p:cNvSpPr/>
            <p:nvPr/>
          </p:nvSpPr>
          <p:spPr>
            <a:xfrm rot="10800000">
              <a:off x="3493434" y="3645024"/>
              <a:ext cx="1872208" cy="576064"/>
            </a:xfrm>
            <a:prstGeom prst="curvedDownArrow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9" name="群組 38"/>
          <p:cNvGrpSpPr/>
          <p:nvPr/>
        </p:nvGrpSpPr>
        <p:grpSpPr>
          <a:xfrm>
            <a:off x="899592" y="1556792"/>
            <a:ext cx="812800" cy="1712900"/>
            <a:chOff x="899592" y="1556792"/>
            <a:chExt cx="812800" cy="1712900"/>
          </a:xfrm>
        </p:grpSpPr>
        <p:pic>
          <p:nvPicPr>
            <p:cNvPr id="10" name="Picture 2" descr="\\server-pc1\STAR Project Team\STAR_Maths\02 Tasks development\WLTS_1617\Artwork\note and coin\coin 1 dollar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9592" y="1556792"/>
              <a:ext cx="812800" cy="812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" descr="\\server-pc1\STAR Project Team\STAR_Maths\02 Tasks development\WLTS_1617\Artwork\note and coin\coin 1 dollar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9592" y="2456892"/>
              <a:ext cx="812800" cy="812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3" name="群組 42"/>
          <p:cNvGrpSpPr/>
          <p:nvPr/>
        </p:nvGrpSpPr>
        <p:grpSpPr>
          <a:xfrm>
            <a:off x="1835696" y="1556792"/>
            <a:ext cx="812800" cy="1712900"/>
            <a:chOff x="1835696" y="1556792"/>
            <a:chExt cx="812800" cy="1712900"/>
          </a:xfrm>
        </p:grpSpPr>
        <p:pic>
          <p:nvPicPr>
            <p:cNvPr id="12" name="Picture 2" descr="\\server-pc1\STAR Project Team\STAR_Maths\02 Tasks development\WLTS_1617\Artwork\note and coin\coin 1 dollar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35696" y="1556792"/>
              <a:ext cx="812800" cy="812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" descr="\\server-pc1\STAR Project Team\STAR_Maths\02 Tasks development\WLTS_1617\Artwork\note and coin\coin 1 dollar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35696" y="2456892"/>
              <a:ext cx="812800" cy="812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6" name="群組 45"/>
          <p:cNvGrpSpPr/>
          <p:nvPr/>
        </p:nvGrpSpPr>
        <p:grpSpPr>
          <a:xfrm>
            <a:off x="2762833" y="1556792"/>
            <a:ext cx="812800" cy="1712900"/>
            <a:chOff x="2762833" y="1556792"/>
            <a:chExt cx="812800" cy="1712900"/>
          </a:xfrm>
        </p:grpSpPr>
        <p:pic>
          <p:nvPicPr>
            <p:cNvPr id="14" name="Picture 2" descr="\\server-pc1\STAR Project Team\STAR_Maths\02 Tasks development\WLTS_1617\Artwork\note and coin\coin 1 dollar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62833" y="1556792"/>
              <a:ext cx="812800" cy="812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2" descr="\\server-pc1\STAR Project Team\STAR_Maths\02 Tasks development\WLTS_1617\Artwork\note and coin\coin 1 dollar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62833" y="2456892"/>
              <a:ext cx="812800" cy="812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9" name="群組 48"/>
          <p:cNvGrpSpPr/>
          <p:nvPr/>
        </p:nvGrpSpPr>
        <p:grpSpPr>
          <a:xfrm>
            <a:off x="3698937" y="1556792"/>
            <a:ext cx="812800" cy="1712900"/>
            <a:chOff x="3698937" y="1556792"/>
            <a:chExt cx="812800" cy="1712900"/>
          </a:xfrm>
        </p:grpSpPr>
        <p:pic>
          <p:nvPicPr>
            <p:cNvPr id="16" name="Picture 2" descr="\\server-pc1\STAR Project Team\STAR_Maths\02 Tasks development\WLTS_1617\Artwork\note and coin\coin 1 dollar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98937" y="1556792"/>
              <a:ext cx="812800" cy="812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2" descr="\\server-pc1\STAR Project Team\STAR_Maths\02 Tasks development\WLTS_1617\Artwork\note and coin\coin 1 dollar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98937" y="2456892"/>
              <a:ext cx="812800" cy="812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8" name="群組 47"/>
          <p:cNvGrpSpPr/>
          <p:nvPr/>
        </p:nvGrpSpPr>
        <p:grpSpPr>
          <a:xfrm>
            <a:off x="4668905" y="1556792"/>
            <a:ext cx="812800" cy="1712900"/>
            <a:chOff x="4668905" y="1556792"/>
            <a:chExt cx="812800" cy="1712900"/>
          </a:xfrm>
        </p:grpSpPr>
        <p:pic>
          <p:nvPicPr>
            <p:cNvPr id="18" name="Picture 2" descr="\\server-pc1\STAR Project Team\STAR_Maths\02 Tasks development\WLTS_1617\Artwork\note and coin\coin 1 dollar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68905" y="1556792"/>
              <a:ext cx="812800" cy="812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2" descr="\\server-pc1\STAR Project Team\STAR_Maths\02 Tasks development\WLTS_1617\Artwork\note and coin\coin 1 dollar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68905" y="2456892"/>
              <a:ext cx="812800" cy="812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4098" name="Picture 2" descr="\\server-pc1\STAR Project Team\STAR_Maths\02 Tasks development\WLTS_1617\Artwork\note and coin\Coin 10 dollar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963192"/>
            <a:ext cx="862013" cy="862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6" name="群組 55"/>
          <p:cNvGrpSpPr/>
          <p:nvPr/>
        </p:nvGrpSpPr>
        <p:grpSpPr>
          <a:xfrm>
            <a:off x="910259" y="4339456"/>
            <a:ext cx="4545319" cy="812800"/>
            <a:chOff x="936386" y="4339456"/>
            <a:chExt cx="4545319" cy="812800"/>
          </a:xfrm>
        </p:grpSpPr>
        <p:pic>
          <p:nvPicPr>
            <p:cNvPr id="27" name="Picture 2" descr="\\server-pc1\STAR Project Team\STAR_Maths\02 Tasks development\WLTS_1617\Artwork\note and coin\coin 1 dollar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6386" y="4339456"/>
              <a:ext cx="812800" cy="812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" name="Picture 2" descr="\\server-pc1\STAR Project Team\STAR_Maths\02 Tasks development\WLTS_1617\Artwork\note and coin\coin 1 dollar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490" y="4339456"/>
              <a:ext cx="812800" cy="812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" name="Picture 2" descr="\\server-pc1\STAR Project Team\STAR_Maths\02 Tasks development\WLTS_1617\Artwork\note and coin\coin 1 dollar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99627" y="4339456"/>
              <a:ext cx="812800" cy="812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" name="Picture 2" descr="\\server-pc1\STAR Project Team\STAR_Maths\02 Tasks development\WLTS_1617\Artwork\note and coin\coin 1 dollar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16355" y="4339456"/>
              <a:ext cx="812800" cy="812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" name="Picture 2" descr="\\server-pc1\STAR Project Team\STAR_Maths\02 Tasks development\WLTS_1617\Artwork\note and coin\coin 1 dollar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68905" y="4339456"/>
              <a:ext cx="812800" cy="812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0" name="群組 49"/>
          <p:cNvGrpSpPr/>
          <p:nvPr/>
        </p:nvGrpSpPr>
        <p:grpSpPr>
          <a:xfrm>
            <a:off x="899592" y="5239556"/>
            <a:ext cx="4582113" cy="812800"/>
            <a:chOff x="899592" y="5239556"/>
            <a:chExt cx="4582113" cy="812800"/>
          </a:xfrm>
        </p:grpSpPr>
        <p:pic>
          <p:nvPicPr>
            <p:cNvPr id="28" name="Picture 2" descr="\\server-pc1\STAR Project Team\STAR_Maths\02 Tasks development\WLTS_1617\Artwork\note and coin\coin 1 dollar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9592" y="5239556"/>
              <a:ext cx="812800" cy="812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" name="Picture 2" descr="\\server-pc1\STAR Project Team\STAR_Maths\02 Tasks development\WLTS_1617\Artwork\note and coin\coin 1 dollar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35696" y="5239556"/>
              <a:ext cx="812800" cy="812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" name="Picture 2" descr="\\server-pc1\STAR Project Team\STAR_Maths\02 Tasks development\WLTS_1617\Artwork\note and coin\coin 1 dollar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62833" y="5239556"/>
              <a:ext cx="812800" cy="812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2" descr="\\server-pc1\STAR Project Team\STAR_Maths\02 Tasks development\WLTS_1617\Artwork\note and coin\coin 1 dollar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98937" y="5239556"/>
              <a:ext cx="812800" cy="812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6" name="Picture 2" descr="\\server-pc1\STAR Project Team\STAR_Maths\02 Tasks development\WLTS_1617\Artwork\note and coin\coin 1 dollar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68905" y="5239556"/>
              <a:ext cx="812800" cy="812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44" name="Picture 4" descr="\\server-pc1\STAR Project Team\STAR_Maths\02 Tasks development\WLTS_1617\Artwork\note and coin\coin 5 dollar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4791" y="4322787"/>
            <a:ext cx="846138" cy="846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4" descr="\\server-pc1\STAR Project Team\STAR_Maths\02 Tasks development\WLTS_1617\Artwork\note and coin\coin 5 dollar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4457" y="5239556"/>
            <a:ext cx="846138" cy="846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3" descr="\\server-pc1\STAR Project Team\STAR_Maths\02 Tasks development\WLTS_1617\Artwork\note and coin\coin 2 dollars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048" y="1955254"/>
            <a:ext cx="877887" cy="877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3" descr="\\server-pc1\STAR Project Team\STAR_Maths\02 Tasks development\WLTS_1617\Artwork\note and coin\coin 2 dollars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3152" y="1978012"/>
            <a:ext cx="877887" cy="877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3" descr="\\server-pc1\STAR Project Team\STAR_Maths\02 Tasks development\WLTS_1617\Artwork\note and coin\coin 2 dollars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289" y="1978012"/>
            <a:ext cx="877887" cy="877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3" descr="\\server-pc1\STAR Project Team\STAR_Maths\02 Tasks development\WLTS_1617\Artwork\note and coin\coin 2 dollars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6393" y="1978012"/>
            <a:ext cx="877887" cy="877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3" descr="\\server-pc1\STAR Project Team\STAR_Maths\02 Tasks development\WLTS_1617\Artwork\note and coin\coin 2 dollars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6361" y="1978012"/>
            <a:ext cx="877887" cy="877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4097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500"/>
                            </p:stCondLst>
                            <p:childTnLst>
                              <p:par>
                                <p:cTn id="8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2.00324E-6 L -0.10139 0.07055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69" y="3516"/>
                                    </p:animMotion>
                                  </p:childTnLst>
                                </p:cTn>
                              </p:par>
                              <p:par>
                                <p:cTn id="9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44344E-6 L 0.09739 -0.06315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61" y="-31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群組 52"/>
          <p:cNvGrpSpPr/>
          <p:nvPr/>
        </p:nvGrpSpPr>
        <p:grpSpPr>
          <a:xfrm>
            <a:off x="752072" y="4405193"/>
            <a:ext cx="7704856" cy="2336175"/>
            <a:chOff x="752072" y="4405193"/>
            <a:chExt cx="7704856" cy="2336175"/>
          </a:xfrm>
        </p:grpSpPr>
        <p:sp>
          <p:nvSpPr>
            <p:cNvPr id="31" name="矩形 30"/>
            <p:cNvSpPr/>
            <p:nvPr/>
          </p:nvSpPr>
          <p:spPr>
            <a:xfrm>
              <a:off x="752072" y="5085184"/>
              <a:ext cx="7704856" cy="165618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grpSp>
          <p:nvGrpSpPr>
            <p:cNvPr id="32" name="群組 31"/>
            <p:cNvGrpSpPr/>
            <p:nvPr/>
          </p:nvGrpSpPr>
          <p:grpSpPr>
            <a:xfrm>
              <a:off x="5724128" y="5466922"/>
              <a:ext cx="1238958" cy="892707"/>
              <a:chOff x="3493434" y="2962983"/>
              <a:chExt cx="1911466" cy="1258105"/>
            </a:xfrm>
          </p:grpSpPr>
          <p:sp>
            <p:nvSpPr>
              <p:cNvPr id="33" name="弧形箭號 (下彎) 32"/>
              <p:cNvSpPr/>
              <p:nvPr/>
            </p:nvSpPr>
            <p:spPr>
              <a:xfrm>
                <a:off x="3532692" y="2962983"/>
                <a:ext cx="1872208" cy="576064"/>
              </a:xfrm>
              <a:prstGeom prst="curvedDownArrow">
                <a:avLst/>
              </a:prstGeom>
              <a:solidFill>
                <a:srgbClr val="FFFF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弧形箭號 (下彎) 33"/>
              <p:cNvSpPr/>
              <p:nvPr/>
            </p:nvSpPr>
            <p:spPr>
              <a:xfrm rot="10800000">
                <a:off x="3493434" y="3645024"/>
                <a:ext cx="1872208" cy="576064"/>
              </a:xfrm>
              <a:prstGeom prst="curvedDownArrow">
                <a:avLst/>
              </a:prstGeom>
              <a:solidFill>
                <a:srgbClr val="FFFF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35" name="Picture 2" descr="\\server-pc1\STAR Project Team\STAR_Maths\02 Tasks development\WLTS_1617\Artwork\note and coin\coin 1 dollar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36296" y="5506876"/>
              <a:ext cx="812800" cy="812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1" name="矩形 50"/>
            <p:cNvSpPr/>
            <p:nvPr/>
          </p:nvSpPr>
          <p:spPr>
            <a:xfrm>
              <a:off x="4122755" y="4405193"/>
              <a:ext cx="754695" cy="62242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800" b="1" dirty="0" smtClean="0">
                  <a:solidFill>
                    <a:srgbClr val="0070C0"/>
                  </a:solidFill>
                  <a:latin typeface="微軟正黑體" pitchFamily="34" charset="-120"/>
                  <a:ea typeface="微軟正黑體" pitchFamily="34" charset="-120"/>
                </a:rPr>
                <a:t>或</a:t>
              </a:r>
              <a:endParaRPr lang="zh-HK" altLang="en-US" sz="2800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sp>
        <p:nvSpPr>
          <p:cNvPr id="4" name="矩形 3"/>
          <p:cNvSpPr/>
          <p:nvPr/>
        </p:nvSpPr>
        <p:spPr>
          <a:xfrm>
            <a:off x="1315495" y="328017"/>
            <a:ext cx="6441624" cy="864096"/>
          </a:xfrm>
          <a:prstGeom prst="rect">
            <a:avLst/>
          </a:prstGeom>
          <a:gradFill>
            <a:gsLst>
              <a:gs pos="21000">
                <a:srgbClr val="FFFF00"/>
              </a:gs>
              <a:gs pos="0">
                <a:srgbClr val="FFFF00"/>
              </a:gs>
              <a:gs pos="45000">
                <a:srgbClr val="FFFF00"/>
              </a:gs>
              <a:gs pos="79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 smtClean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「元」與「角」之間的兌換</a:t>
            </a:r>
            <a:endParaRPr lang="zh-HK" altLang="en-US" sz="4000" b="1" dirty="0">
              <a:solidFill>
                <a:srgbClr val="7030A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6" name="Picture 7" descr="\\server-pc1\STAR Project Team\00Artwork\11-bo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72343" y="1340768"/>
            <a:ext cx="1086303" cy="1290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圓角矩形圖說文字 6"/>
          <p:cNvSpPr/>
          <p:nvPr/>
        </p:nvSpPr>
        <p:spPr>
          <a:xfrm>
            <a:off x="2259942" y="1772816"/>
            <a:ext cx="3680210" cy="720080"/>
          </a:xfrm>
          <a:prstGeom prst="wedgeRoundRectCallout">
            <a:avLst>
              <a:gd name="adj1" fmla="val -70879"/>
              <a:gd name="adj2" fmla="val 16275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800" b="1" dirty="0" smtClean="0">
                <a:solidFill>
                  <a:schemeClr val="accent6"/>
                </a:solidFill>
                <a:latin typeface="微軟正黑體" pitchFamily="34" charset="-120"/>
                <a:ea typeface="微軟正黑體" pitchFamily="34" charset="-120"/>
              </a:rPr>
              <a:t>還記得</a:t>
            </a:r>
            <a:r>
              <a:rPr lang="en-US" altLang="zh-TW" sz="28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10</a:t>
            </a:r>
            <a:r>
              <a:rPr lang="zh-TW" altLang="en-US" sz="28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角</a:t>
            </a:r>
            <a:r>
              <a:rPr lang="en-US" altLang="zh-TW" sz="28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=1</a:t>
            </a:r>
            <a:r>
              <a:rPr lang="zh-TW" altLang="en-US" sz="28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元</a:t>
            </a:r>
            <a:r>
              <a:rPr lang="zh-TW" altLang="en-US" sz="2800" b="1" dirty="0" smtClean="0">
                <a:solidFill>
                  <a:schemeClr val="accent6"/>
                </a:solidFill>
                <a:latin typeface="微軟正黑體" pitchFamily="34" charset="-120"/>
                <a:ea typeface="微軟正黑體" pitchFamily="34" charset="-120"/>
              </a:rPr>
              <a:t>嗎？</a:t>
            </a:r>
            <a:endParaRPr lang="zh-HK" altLang="en-US" sz="2800" b="1" dirty="0">
              <a:solidFill>
                <a:schemeClr val="accent6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grpSp>
        <p:nvGrpSpPr>
          <p:cNvPr id="52" name="群組 51"/>
          <p:cNvGrpSpPr/>
          <p:nvPr/>
        </p:nvGrpSpPr>
        <p:grpSpPr>
          <a:xfrm>
            <a:off x="752072" y="2698985"/>
            <a:ext cx="7704856" cy="1656184"/>
            <a:chOff x="752072" y="2698985"/>
            <a:chExt cx="7704856" cy="1656184"/>
          </a:xfrm>
        </p:grpSpPr>
        <p:sp>
          <p:nvSpPr>
            <p:cNvPr id="8" name="矩形 7"/>
            <p:cNvSpPr/>
            <p:nvPr/>
          </p:nvSpPr>
          <p:spPr>
            <a:xfrm>
              <a:off x="752072" y="2698985"/>
              <a:ext cx="7704856" cy="165618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grpSp>
          <p:nvGrpSpPr>
            <p:cNvPr id="9" name="群組 8"/>
            <p:cNvGrpSpPr/>
            <p:nvPr/>
          </p:nvGrpSpPr>
          <p:grpSpPr>
            <a:xfrm>
              <a:off x="5724128" y="3080723"/>
              <a:ext cx="1238958" cy="892707"/>
              <a:chOff x="3493434" y="2962983"/>
              <a:chExt cx="1911466" cy="1258105"/>
            </a:xfrm>
          </p:grpSpPr>
          <p:sp>
            <p:nvSpPr>
              <p:cNvPr id="10" name="弧形箭號 (下彎) 9"/>
              <p:cNvSpPr/>
              <p:nvPr/>
            </p:nvSpPr>
            <p:spPr>
              <a:xfrm>
                <a:off x="3532692" y="2962983"/>
                <a:ext cx="1872208" cy="576064"/>
              </a:xfrm>
              <a:prstGeom prst="curvedDownArrow">
                <a:avLst/>
              </a:prstGeom>
              <a:solidFill>
                <a:srgbClr val="FFFF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弧形箭號 (下彎) 10"/>
              <p:cNvSpPr/>
              <p:nvPr/>
            </p:nvSpPr>
            <p:spPr>
              <a:xfrm rot="10800000">
                <a:off x="3493434" y="3645024"/>
                <a:ext cx="1872208" cy="576064"/>
              </a:xfrm>
              <a:prstGeom prst="curvedDownArrow">
                <a:avLst/>
              </a:prstGeom>
              <a:solidFill>
                <a:srgbClr val="FFFF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12" name="Picture 2" descr="\\server-pc1\STAR Project Team\STAR_Maths\02 Tasks development\WLTS_1617\Artwork\note and coin\coin 1 dollar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36296" y="3120677"/>
              <a:ext cx="812800" cy="812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5" name="群組 14"/>
          <p:cNvGrpSpPr/>
          <p:nvPr/>
        </p:nvGrpSpPr>
        <p:grpSpPr>
          <a:xfrm>
            <a:off x="1188758" y="2832743"/>
            <a:ext cx="662128" cy="1377641"/>
            <a:chOff x="1188758" y="2937251"/>
            <a:chExt cx="662128" cy="1377641"/>
          </a:xfrm>
        </p:grpSpPr>
        <p:pic>
          <p:nvPicPr>
            <p:cNvPr id="13" name="Picture 3" descr="\\server-pc1\STAR Project Team\STAR_Maths\02 Tasks development\WLTS_1617\Artwork\note and coin\Coin 10 cents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8758" y="3675130"/>
              <a:ext cx="655637" cy="639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3" descr="\\server-pc1\STAR Project Team\STAR_Maths\02 Tasks development\WLTS_1617\Artwork\note and coin\Coin 10 cents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5249" y="2937251"/>
              <a:ext cx="655637" cy="639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6" name="群組 15"/>
          <p:cNvGrpSpPr/>
          <p:nvPr/>
        </p:nvGrpSpPr>
        <p:grpSpPr>
          <a:xfrm>
            <a:off x="2051720" y="2832743"/>
            <a:ext cx="662128" cy="1377641"/>
            <a:chOff x="1188758" y="2937251"/>
            <a:chExt cx="662128" cy="1377641"/>
          </a:xfrm>
        </p:grpSpPr>
        <p:pic>
          <p:nvPicPr>
            <p:cNvPr id="17" name="Picture 3" descr="\\server-pc1\STAR Project Team\STAR_Maths\02 Tasks development\WLTS_1617\Artwork\note and coin\Coin 10 cents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8758" y="3675130"/>
              <a:ext cx="655637" cy="639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3" descr="\\server-pc1\STAR Project Team\STAR_Maths\02 Tasks development\WLTS_1617\Artwork\note and coin\Coin 10 cents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5249" y="2937251"/>
              <a:ext cx="655637" cy="639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2" name="群組 21"/>
          <p:cNvGrpSpPr/>
          <p:nvPr/>
        </p:nvGrpSpPr>
        <p:grpSpPr>
          <a:xfrm>
            <a:off x="2915816" y="2832743"/>
            <a:ext cx="662128" cy="1377641"/>
            <a:chOff x="1188758" y="2937251"/>
            <a:chExt cx="662128" cy="1377641"/>
          </a:xfrm>
        </p:grpSpPr>
        <p:pic>
          <p:nvPicPr>
            <p:cNvPr id="23" name="Picture 3" descr="\\server-pc1\STAR Project Team\STAR_Maths\02 Tasks development\WLTS_1617\Artwork\note and coin\Coin 10 cents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8758" y="3675130"/>
              <a:ext cx="655637" cy="639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3" descr="\\server-pc1\STAR Project Team\STAR_Maths\02 Tasks development\WLTS_1617\Artwork\note and coin\Coin 10 cents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5249" y="2937251"/>
              <a:ext cx="655637" cy="639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5" name="群組 24"/>
          <p:cNvGrpSpPr/>
          <p:nvPr/>
        </p:nvGrpSpPr>
        <p:grpSpPr>
          <a:xfrm>
            <a:off x="3778778" y="2832743"/>
            <a:ext cx="662128" cy="1377641"/>
            <a:chOff x="1188758" y="2937251"/>
            <a:chExt cx="662128" cy="1377641"/>
          </a:xfrm>
        </p:grpSpPr>
        <p:pic>
          <p:nvPicPr>
            <p:cNvPr id="26" name="Picture 3" descr="\\server-pc1\STAR Project Team\STAR_Maths\02 Tasks development\WLTS_1617\Artwork\note and coin\Coin 10 cents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8758" y="3675130"/>
              <a:ext cx="655637" cy="639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Picture 3" descr="\\server-pc1\STAR Project Team\STAR_Maths\02 Tasks development\WLTS_1617\Artwork\note and coin\Coin 10 cents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5249" y="2937251"/>
              <a:ext cx="655637" cy="639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8" name="群組 27"/>
          <p:cNvGrpSpPr/>
          <p:nvPr/>
        </p:nvGrpSpPr>
        <p:grpSpPr>
          <a:xfrm>
            <a:off x="4636346" y="2832743"/>
            <a:ext cx="662128" cy="1377641"/>
            <a:chOff x="1188758" y="2937251"/>
            <a:chExt cx="662128" cy="1377641"/>
          </a:xfrm>
        </p:grpSpPr>
        <p:pic>
          <p:nvPicPr>
            <p:cNvPr id="29" name="Picture 3" descr="\\server-pc1\STAR Project Team\STAR_Maths\02 Tasks development\WLTS_1617\Artwork\note and coin\Coin 10 cents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8758" y="3675130"/>
              <a:ext cx="655637" cy="639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" name="Picture 3" descr="\\server-pc1\STAR Project Team\STAR_Maths\02 Tasks development\WLTS_1617\Artwork\note and coin\Coin 10 cents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5249" y="2937251"/>
              <a:ext cx="655637" cy="639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6" name="群組 55"/>
          <p:cNvGrpSpPr/>
          <p:nvPr/>
        </p:nvGrpSpPr>
        <p:grpSpPr>
          <a:xfrm>
            <a:off x="1188758" y="5956821"/>
            <a:ext cx="4103225" cy="639762"/>
            <a:chOff x="1188758" y="5956821"/>
            <a:chExt cx="4103225" cy="639762"/>
          </a:xfrm>
        </p:grpSpPr>
        <p:pic>
          <p:nvPicPr>
            <p:cNvPr id="37" name="Picture 3" descr="\\server-pc1\STAR Project Team\STAR_Maths\02 Tasks development\WLTS_1617\Artwork\note and coin\Coin 10 cents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8758" y="5956821"/>
              <a:ext cx="655637" cy="639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" name="Picture 3" descr="\\server-pc1\STAR Project Team\STAR_Maths\02 Tasks development\WLTS_1617\Artwork\note and coin\Coin 10 cents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51720" y="5956821"/>
              <a:ext cx="655637" cy="639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3" name="Picture 3" descr="\\server-pc1\STAR Project Team\STAR_Maths\02 Tasks development\WLTS_1617\Artwork\note and coin\Coin 10 cents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5816" y="5956821"/>
              <a:ext cx="655637" cy="639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6" name="Picture 3" descr="\\server-pc1\STAR Project Team\STAR_Maths\02 Tasks development\WLTS_1617\Artwork\note and coin\Coin 10 cents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78778" y="5956821"/>
              <a:ext cx="655637" cy="639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9" name="Picture 3" descr="\\server-pc1\STAR Project Team\STAR_Maths\02 Tasks development\WLTS_1617\Artwork\note and coin\Coin 10 cents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36346" y="5956821"/>
              <a:ext cx="655637" cy="639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4" name="群組 53"/>
          <p:cNvGrpSpPr/>
          <p:nvPr/>
        </p:nvGrpSpPr>
        <p:grpSpPr>
          <a:xfrm>
            <a:off x="1195249" y="5218942"/>
            <a:ext cx="4103225" cy="639762"/>
            <a:chOff x="1195249" y="5218942"/>
            <a:chExt cx="4103225" cy="639762"/>
          </a:xfrm>
        </p:grpSpPr>
        <p:pic>
          <p:nvPicPr>
            <p:cNvPr id="38" name="Picture 3" descr="\\server-pc1\STAR Project Team\STAR_Maths\02 Tasks development\WLTS_1617\Artwork\note and coin\Coin 10 cents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5249" y="5218942"/>
              <a:ext cx="655637" cy="639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" name="Picture 3" descr="\\server-pc1\STAR Project Team\STAR_Maths\02 Tasks development\WLTS_1617\Artwork\note and coin\Coin 10 cents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58211" y="5218942"/>
              <a:ext cx="655637" cy="639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4" name="Picture 3" descr="\\server-pc1\STAR Project Team\STAR_Maths\02 Tasks development\WLTS_1617\Artwork\note and coin\Coin 10 cents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2307" y="5218942"/>
              <a:ext cx="655637" cy="639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7" name="Picture 3" descr="\\server-pc1\STAR Project Team\STAR_Maths\02 Tasks development\WLTS_1617\Artwork\note and coin\Coin 10 cents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5269" y="5218942"/>
              <a:ext cx="655637" cy="639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0" name="Picture 3" descr="\\server-pc1\STAR Project Team\STAR_Maths\02 Tasks development\WLTS_1617\Artwork\note and coin\Coin 10 cents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2837" y="5218942"/>
              <a:ext cx="655637" cy="639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57" name="Picture 4" descr="\\server-pc1\STAR Project Team\STAR_Maths\02 Tasks development\WLTS_1617\Artwork\note and coin\Coin 20 cents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831" y="3152624"/>
            <a:ext cx="669925" cy="70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4" descr="\\server-pc1\STAR Project Team\STAR_Maths\02 Tasks development\WLTS_1617\Artwork\note and coin\Coin 20 cents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66" y="3152624"/>
            <a:ext cx="669925" cy="70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4" descr="\\server-pc1\STAR Project Team\STAR_Maths\02 Tasks development\WLTS_1617\Artwork\note and coin\Coin 20 cents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1408" y="3152624"/>
            <a:ext cx="669925" cy="70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4" descr="\\server-pc1\STAR Project Team\STAR_Maths\02 Tasks development\WLTS_1617\Artwork\note and coin\Coin 20 cents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4490" y="3152624"/>
            <a:ext cx="669925" cy="70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4" descr="\\server-pc1\STAR Project Team\STAR_Maths\02 Tasks development\WLTS_1617\Artwork\note and coin\Coin 20 cents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2058" y="3152624"/>
            <a:ext cx="669925" cy="70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2" descr="\\server-pc1\STAR Project Team\STAR_Maths\02 Tasks development\WLTS_1617\Artwork\note and coin\coin 50 cents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5475" y="5163976"/>
            <a:ext cx="749300" cy="74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2" descr="\\server-pc1\STAR Project Team\STAR_Maths\02 Tasks development\WLTS_1617\Artwork\note and coin\coin 50 cents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5475" y="5902052"/>
            <a:ext cx="749300" cy="74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174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500"/>
                            </p:stCondLst>
                            <p:childTnLst>
                              <p:par>
                                <p:cTn id="9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58223E-6 L -0.09948 0.04927 " pathEditMode="relative" rAng="0" ptsTypes="AA">
                                      <p:cBhvr>
                                        <p:cTn id="99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83" y="2452"/>
                                    </p:animMotion>
                                  </p:childTnLst>
                                </p:cTn>
                              </p:par>
                              <p:par>
                                <p:cTn id="10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6093E-6 L 0.08941 -0.05829 " pathEditMode="relative" rAng="0" ptsTypes="AA">
                                      <p:cBhvr>
                                        <p:cTn id="101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62" y="-29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867598" y="328017"/>
            <a:ext cx="3672409" cy="864096"/>
          </a:xfrm>
          <a:prstGeom prst="rect">
            <a:avLst/>
          </a:prstGeom>
          <a:gradFill>
            <a:gsLst>
              <a:gs pos="21000">
                <a:srgbClr val="FFFF00"/>
              </a:gs>
              <a:gs pos="0">
                <a:srgbClr val="FFFF00"/>
              </a:gs>
              <a:gs pos="45000">
                <a:srgbClr val="FFFF00"/>
              </a:gs>
              <a:gs pos="79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 smtClean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有趣的兌換</a:t>
            </a:r>
            <a:endParaRPr lang="zh-HK" altLang="en-US" sz="4000" b="1" dirty="0">
              <a:solidFill>
                <a:srgbClr val="7030A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grpSp>
        <p:nvGrpSpPr>
          <p:cNvPr id="5" name="群組 4"/>
          <p:cNvGrpSpPr/>
          <p:nvPr/>
        </p:nvGrpSpPr>
        <p:grpSpPr>
          <a:xfrm>
            <a:off x="747774" y="1516160"/>
            <a:ext cx="7784666" cy="1290528"/>
            <a:chOff x="827584" y="5366406"/>
            <a:chExt cx="7784666" cy="1290528"/>
          </a:xfrm>
        </p:grpSpPr>
        <p:pic>
          <p:nvPicPr>
            <p:cNvPr id="6" name="Picture 7" descr="\\server-pc1\STAR Project Team\00Artwork\11-boy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827584" y="5366406"/>
              <a:ext cx="1086303" cy="12905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圓角矩形圖說文字 6"/>
            <p:cNvSpPr/>
            <p:nvPr/>
          </p:nvSpPr>
          <p:spPr>
            <a:xfrm>
              <a:off x="2339752" y="5479047"/>
              <a:ext cx="6272498" cy="1008112"/>
            </a:xfrm>
            <a:prstGeom prst="wedgeRoundRectCallout">
              <a:avLst>
                <a:gd name="adj1" fmla="val -62398"/>
                <a:gd name="adj2" fmla="val 23181"/>
                <a:gd name="adj3" fmla="val 16667"/>
              </a:avLst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2800" b="1" dirty="0" smtClean="0">
                  <a:solidFill>
                    <a:schemeClr val="accent6"/>
                  </a:solidFill>
                  <a:latin typeface="微軟正黑體" pitchFamily="34" charset="-120"/>
                  <a:ea typeface="微軟正黑體" pitchFamily="34" charset="-120"/>
                </a:rPr>
                <a:t>掌握了以上一些常見的兌換方法後，我們一起嘗試解決一些較難的兌換吧！</a:t>
              </a:r>
              <a:endParaRPr lang="zh-HK" altLang="en-US" sz="2800" b="1" dirty="0">
                <a:solidFill>
                  <a:schemeClr val="accent6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sp>
        <p:nvSpPr>
          <p:cNvPr id="24" name="矩形 23"/>
          <p:cNvSpPr/>
          <p:nvPr/>
        </p:nvSpPr>
        <p:spPr>
          <a:xfrm>
            <a:off x="539552" y="3068960"/>
            <a:ext cx="6696744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b="1" dirty="0" smtClean="0">
                <a:solidFill>
                  <a:srgbClr val="0066FF"/>
                </a:solidFill>
                <a:latin typeface="微軟正黑體" pitchFamily="34" charset="-120"/>
                <a:ea typeface="微軟正黑體" pitchFamily="34" charset="-120"/>
              </a:rPr>
              <a:t>1. </a:t>
            </a:r>
            <a:r>
              <a:rPr lang="zh-TW" altLang="en-US" sz="28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一個</a:t>
            </a:r>
            <a:r>
              <a:rPr lang="en-US" altLang="zh-TW" sz="28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2</a:t>
            </a:r>
            <a:r>
              <a:rPr lang="zh-TW" altLang="en-US" sz="28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元</a:t>
            </a:r>
            <a:r>
              <a:rPr lang="zh-TW" altLang="en-US" sz="2800" b="1" dirty="0" smtClean="0">
                <a:solidFill>
                  <a:srgbClr val="0066FF"/>
                </a:solidFill>
                <a:latin typeface="微軟正黑體" pitchFamily="34" charset="-120"/>
                <a:ea typeface="微軟正黑體" pitchFamily="34" charset="-120"/>
              </a:rPr>
              <a:t>硬幣可兌換</a:t>
            </a:r>
            <a:r>
              <a:rPr lang="en-US" altLang="zh-TW" sz="28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5</a:t>
            </a:r>
            <a:r>
              <a:rPr lang="zh-TW" altLang="en-US" sz="28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角</a:t>
            </a:r>
            <a:r>
              <a:rPr lang="zh-TW" altLang="en-US" sz="2800" b="1" dirty="0">
                <a:solidFill>
                  <a:srgbClr val="0066FF"/>
                </a:solidFill>
                <a:latin typeface="微軟正黑體" pitchFamily="34" charset="-120"/>
                <a:ea typeface="微軟正黑體" pitchFamily="34" charset="-120"/>
              </a:rPr>
              <a:t>硬幣多少個呢</a:t>
            </a:r>
            <a:r>
              <a:rPr lang="zh-TW" altLang="en-US" sz="2800" b="1" dirty="0" smtClean="0">
                <a:solidFill>
                  <a:srgbClr val="0066FF"/>
                </a:solidFill>
                <a:latin typeface="微軟正黑體" pitchFamily="34" charset="-120"/>
                <a:ea typeface="微軟正黑體" pitchFamily="34" charset="-120"/>
              </a:rPr>
              <a:t>？</a:t>
            </a:r>
            <a:endParaRPr lang="zh-HK" altLang="en-US" sz="2800" b="1" dirty="0">
              <a:solidFill>
                <a:srgbClr val="0066FF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25684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867598" y="328017"/>
            <a:ext cx="3672409" cy="864096"/>
          </a:xfrm>
          <a:prstGeom prst="rect">
            <a:avLst/>
          </a:prstGeom>
          <a:gradFill>
            <a:gsLst>
              <a:gs pos="21000">
                <a:srgbClr val="FFFF00"/>
              </a:gs>
              <a:gs pos="0">
                <a:srgbClr val="FFFF00"/>
              </a:gs>
              <a:gs pos="45000">
                <a:srgbClr val="FFFF00"/>
              </a:gs>
              <a:gs pos="79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 smtClean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有趣的兌換</a:t>
            </a:r>
            <a:endParaRPr lang="zh-HK" altLang="en-US" sz="4000" b="1" dirty="0">
              <a:solidFill>
                <a:srgbClr val="7030A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6" name="Picture 7" descr="\\server-pc1\STAR Project Team\00Artwork\11-bo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47774" y="1516160"/>
            <a:ext cx="1086303" cy="1290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矩形 23"/>
          <p:cNvSpPr/>
          <p:nvPr/>
        </p:nvSpPr>
        <p:spPr>
          <a:xfrm>
            <a:off x="539552" y="3068960"/>
            <a:ext cx="6696744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b="1" dirty="0" smtClean="0">
                <a:solidFill>
                  <a:srgbClr val="0066FF"/>
                </a:solidFill>
                <a:latin typeface="微軟正黑體" pitchFamily="34" charset="-120"/>
                <a:ea typeface="微軟正黑體" pitchFamily="34" charset="-120"/>
              </a:rPr>
              <a:t>1. </a:t>
            </a:r>
            <a:r>
              <a:rPr lang="zh-TW" altLang="en-US" sz="28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一個</a:t>
            </a:r>
            <a:r>
              <a:rPr lang="en-US" altLang="zh-TW" sz="28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2</a:t>
            </a:r>
            <a:r>
              <a:rPr lang="zh-TW" altLang="en-US" sz="28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元</a:t>
            </a:r>
            <a:r>
              <a:rPr lang="zh-TW" altLang="en-US" sz="2800" b="1" dirty="0" smtClean="0">
                <a:solidFill>
                  <a:srgbClr val="0066FF"/>
                </a:solidFill>
                <a:latin typeface="微軟正黑體" pitchFamily="34" charset="-120"/>
                <a:ea typeface="微軟正黑體" pitchFamily="34" charset="-120"/>
              </a:rPr>
              <a:t>硬幣可兌換</a:t>
            </a:r>
            <a:r>
              <a:rPr lang="en-US" altLang="zh-TW" sz="28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5</a:t>
            </a:r>
            <a:r>
              <a:rPr lang="zh-TW" altLang="en-US" sz="28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角</a:t>
            </a:r>
            <a:r>
              <a:rPr lang="zh-TW" altLang="en-US" sz="2800" b="1" dirty="0">
                <a:solidFill>
                  <a:srgbClr val="0066FF"/>
                </a:solidFill>
                <a:latin typeface="微軟正黑體" pitchFamily="34" charset="-120"/>
                <a:ea typeface="微軟正黑體" pitchFamily="34" charset="-120"/>
              </a:rPr>
              <a:t>硬幣多少個呢</a:t>
            </a:r>
            <a:r>
              <a:rPr lang="zh-TW" altLang="en-US" sz="2800" b="1" dirty="0" smtClean="0">
                <a:solidFill>
                  <a:srgbClr val="0066FF"/>
                </a:solidFill>
                <a:latin typeface="微軟正黑體" pitchFamily="34" charset="-120"/>
                <a:ea typeface="微軟正黑體" pitchFamily="34" charset="-120"/>
              </a:rPr>
              <a:t>？</a:t>
            </a:r>
            <a:endParaRPr lang="zh-HK" altLang="en-US" sz="2800" b="1" dirty="0">
              <a:solidFill>
                <a:srgbClr val="0066FF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8" name="圓角矩形圖說文字 7"/>
          <p:cNvSpPr/>
          <p:nvPr/>
        </p:nvSpPr>
        <p:spPr>
          <a:xfrm>
            <a:off x="2051720" y="1628801"/>
            <a:ext cx="6840760" cy="1008112"/>
          </a:xfrm>
          <a:prstGeom prst="wedgeRoundRectCallout">
            <a:avLst>
              <a:gd name="adj1" fmla="val -59406"/>
              <a:gd name="adj2" fmla="val 29228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800" b="1" dirty="0" smtClean="0">
                <a:solidFill>
                  <a:schemeClr val="accent6"/>
                </a:solidFill>
                <a:latin typeface="微軟正黑體" pitchFamily="34" charset="-120"/>
                <a:ea typeface="微軟正黑體" pitchFamily="34" charset="-120"/>
              </a:rPr>
              <a:t>首先想想</a:t>
            </a:r>
            <a:r>
              <a:rPr lang="en-US" altLang="zh-TW" sz="2800" b="1" dirty="0" smtClean="0">
                <a:solidFill>
                  <a:schemeClr val="accent6"/>
                </a:solidFill>
                <a:latin typeface="微軟正黑體" pitchFamily="34" charset="-120"/>
                <a:ea typeface="微軟正黑體" pitchFamily="34" charset="-120"/>
              </a:rPr>
              <a:t>2</a:t>
            </a:r>
            <a:r>
              <a:rPr lang="zh-TW" altLang="en-US" sz="2800" b="1" dirty="0" smtClean="0">
                <a:solidFill>
                  <a:schemeClr val="accent6"/>
                </a:solidFill>
                <a:latin typeface="微軟正黑體" pitchFamily="34" charset="-120"/>
                <a:ea typeface="微軟正黑體" pitchFamily="34" charset="-120"/>
              </a:rPr>
              <a:t>元硬幣可兌換</a:t>
            </a:r>
            <a:r>
              <a:rPr lang="en-US" altLang="zh-TW" sz="2800" b="1" dirty="0">
                <a:solidFill>
                  <a:schemeClr val="accent6"/>
                </a:solidFill>
                <a:latin typeface="微軟正黑體" pitchFamily="34" charset="-120"/>
                <a:ea typeface="微軟正黑體" pitchFamily="34" charset="-120"/>
              </a:rPr>
              <a:t>1</a:t>
            </a:r>
            <a:r>
              <a:rPr lang="zh-TW" altLang="en-US" sz="2800" b="1" dirty="0">
                <a:solidFill>
                  <a:schemeClr val="accent6"/>
                </a:solidFill>
                <a:latin typeface="微軟正黑體" pitchFamily="34" charset="-120"/>
                <a:ea typeface="微軟正黑體" pitchFamily="34" charset="-120"/>
              </a:rPr>
              <a:t>元硬幣多少個，</a:t>
            </a:r>
            <a:r>
              <a:rPr lang="zh-TW" altLang="en-US" sz="2800" b="1" dirty="0" smtClean="0">
                <a:solidFill>
                  <a:schemeClr val="accent6"/>
                </a:solidFill>
                <a:latin typeface="微軟正黑體" pitchFamily="34" charset="-120"/>
                <a:ea typeface="微軟正黑體" pitchFamily="34" charset="-120"/>
              </a:rPr>
              <a:t>然後每個</a:t>
            </a:r>
            <a:r>
              <a:rPr lang="en-US" altLang="zh-TW" sz="2800" b="1" dirty="0" smtClean="0">
                <a:solidFill>
                  <a:schemeClr val="accent6"/>
                </a:solidFill>
                <a:latin typeface="微軟正黑體" pitchFamily="34" charset="-120"/>
                <a:ea typeface="微軟正黑體" pitchFamily="34" charset="-120"/>
              </a:rPr>
              <a:t>1</a:t>
            </a:r>
            <a:r>
              <a:rPr lang="zh-TW" altLang="en-US" sz="2800" b="1" dirty="0">
                <a:solidFill>
                  <a:schemeClr val="accent6"/>
                </a:solidFill>
                <a:latin typeface="微軟正黑體" pitchFamily="34" charset="-120"/>
                <a:ea typeface="微軟正黑體" pitchFamily="34" charset="-120"/>
              </a:rPr>
              <a:t>元硬幣可</a:t>
            </a:r>
            <a:r>
              <a:rPr lang="zh-TW" altLang="en-US" sz="2800" b="1" dirty="0" smtClean="0">
                <a:solidFill>
                  <a:schemeClr val="accent6"/>
                </a:solidFill>
                <a:latin typeface="微軟正黑體" pitchFamily="34" charset="-120"/>
                <a:ea typeface="微軟正黑體" pitchFamily="34" charset="-120"/>
              </a:rPr>
              <a:t>兌換</a:t>
            </a:r>
            <a:r>
              <a:rPr lang="en-US" altLang="zh-TW" sz="2800" b="1" dirty="0">
                <a:solidFill>
                  <a:schemeClr val="accent6"/>
                </a:solidFill>
                <a:latin typeface="微軟正黑體" pitchFamily="34" charset="-120"/>
                <a:ea typeface="微軟正黑體" pitchFamily="34" charset="-120"/>
              </a:rPr>
              <a:t>5</a:t>
            </a:r>
            <a:r>
              <a:rPr lang="zh-TW" altLang="en-US" sz="2800" b="1" dirty="0">
                <a:solidFill>
                  <a:schemeClr val="accent6"/>
                </a:solidFill>
                <a:latin typeface="微軟正黑體" pitchFamily="34" charset="-120"/>
                <a:ea typeface="微軟正黑體" pitchFamily="34" charset="-120"/>
              </a:rPr>
              <a:t>角硬幣多少個。</a:t>
            </a:r>
            <a:endParaRPr lang="zh-HK" altLang="en-US" sz="2800" b="1" dirty="0">
              <a:solidFill>
                <a:schemeClr val="accent6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grpSp>
        <p:nvGrpSpPr>
          <p:cNvPr id="9" name="群組 8"/>
          <p:cNvGrpSpPr/>
          <p:nvPr/>
        </p:nvGrpSpPr>
        <p:grpSpPr>
          <a:xfrm>
            <a:off x="539552" y="3946437"/>
            <a:ext cx="7704856" cy="1944216"/>
            <a:chOff x="539552" y="4077072"/>
            <a:chExt cx="7704856" cy="1944216"/>
          </a:xfrm>
        </p:grpSpPr>
        <p:sp>
          <p:nvSpPr>
            <p:cNvPr id="10" name="矩形 9"/>
            <p:cNvSpPr/>
            <p:nvPr/>
          </p:nvSpPr>
          <p:spPr>
            <a:xfrm>
              <a:off x="539552" y="4077072"/>
              <a:ext cx="7704856" cy="194421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pic>
          <p:nvPicPr>
            <p:cNvPr id="11" name="Picture 3" descr="\\server-pc1\STAR Project Team\STAR_Maths\02 Tasks development\WLTS_1617\Artwork\note and coin\coin 2 dollars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6189" y="4620264"/>
              <a:ext cx="877887" cy="8778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弧形箭號 (下彎) 11"/>
          <p:cNvSpPr/>
          <p:nvPr/>
        </p:nvSpPr>
        <p:spPr>
          <a:xfrm>
            <a:off x="2411760" y="4641302"/>
            <a:ext cx="1213512" cy="408755"/>
          </a:xfrm>
          <a:prstGeom prst="curved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chemeClr val="tx1"/>
              </a:solidFill>
            </a:endParaRPr>
          </a:p>
        </p:txBody>
      </p:sp>
      <p:grpSp>
        <p:nvGrpSpPr>
          <p:cNvPr id="2" name="群組 1"/>
          <p:cNvGrpSpPr/>
          <p:nvPr/>
        </p:nvGrpSpPr>
        <p:grpSpPr>
          <a:xfrm>
            <a:off x="4375410" y="4096379"/>
            <a:ext cx="749300" cy="1571466"/>
            <a:chOff x="4375410" y="4096379"/>
            <a:chExt cx="749300" cy="1571466"/>
          </a:xfrm>
        </p:grpSpPr>
        <p:pic>
          <p:nvPicPr>
            <p:cNvPr id="15" name="Picture 2" descr="\\server-pc1\STAR Project Team\STAR_Maths\02 Tasks development\WLTS_1617\Artwork\note and coin\coin 50 cents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75410" y="4918545"/>
              <a:ext cx="749300" cy="7493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2" descr="\\server-pc1\STAR Project Team\STAR_Maths\02 Tasks development\WLTS_1617\Artwork\note and coin\coin 50 cents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75410" y="4096379"/>
              <a:ext cx="749300" cy="7493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" name="群組 2"/>
          <p:cNvGrpSpPr/>
          <p:nvPr/>
        </p:nvGrpSpPr>
        <p:grpSpPr>
          <a:xfrm>
            <a:off x="6097669" y="4096379"/>
            <a:ext cx="749300" cy="1571466"/>
            <a:chOff x="6097669" y="4096379"/>
            <a:chExt cx="749300" cy="1571466"/>
          </a:xfrm>
        </p:grpSpPr>
        <p:pic>
          <p:nvPicPr>
            <p:cNvPr id="17" name="Picture 2" descr="\\server-pc1\STAR Project Team\STAR_Maths\02 Tasks development\WLTS_1617\Artwork\note and coin\coin 50 cents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7669" y="4918545"/>
              <a:ext cx="749300" cy="7493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2" descr="\\server-pc1\STAR Project Team\STAR_Maths\02 Tasks development\WLTS_1617\Artwork\note and coin\coin 50 cents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7669" y="4096379"/>
              <a:ext cx="749300" cy="7493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4" name="Picture 2" descr="\\server-pc1\STAR Project Team\STAR_Maths\02 Tasks development\WLTS_1617\Artwork\note and coin\coin 1 dollar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660" y="4522172"/>
            <a:ext cx="812800" cy="81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\\server-pc1\STAR Project Team\STAR_Maths\02 Tasks development\WLTS_1617\Artwork\note and coin\coin 1 dollar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5919" y="4523610"/>
            <a:ext cx="812800" cy="81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矩形 19"/>
          <p:cNvSpPr/>
          <p:nvPr/>
        </p:nvSpPr>
        <p:spPr>
          <a:xfrm>
            <a:off x="539552" y="5949280"/>
            <a:ext cx="6455373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solidFill>
                  <a:srgbClr val="0066FF"/>
                </a:solidFill>
                <a:latin typeface="微軟正黑體" pitchFamily="34" charset="-120"/>
                <a:ea typeface="微軟正黑體" pitchFamily="34" charset="-120"/>
              </a:rPr>
              <a:t>答</a:t>
            </a:r>
            <a:r>
              <a:rPr lang="zh-TW" altLang="en-US" sz="2800" b="1" dirty="0">
                <a:solidFill>
                  <a:srgbClr val="0066FF"/>
                </a:solidFill>
                <a:latin typeface="微軟正黑體" pitchFamily="34" charset="-120"/>
                <a:ea typeface="微軟正黑體" pitchFamily="34" charset="-120"/>
              </a:rPr>
              <a:t>：</a:t>
            </a:r>
            <a:r>
              <a:rPr lang="zh-TW" altLang="en-US" sz="28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一個</a:t>
            </a:r>
            <a:r>
              <a:rPr lang="en-US" altLang="zh-TW" sz="28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2</a:t>
            </a:r>
            <a:r>
              <a:rPr lang="zh-TW" altLang="en-US" sz="28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元</a:t>
            </a:r>
            <a:r>
              <a:rPr lang="zh-TW" altLang="en-US" sz="2800" b="1" dirty="0" smtClean="0">
                <a:solidFill>
                  <a:srgbClr val="0066FF"/>
                </a:solidFill>
                <a:latin typeface="微軟正黑體" pitchFamily="34" charset="-120"/>
                <a:ea typeface="微軟正黑體" pitchFamily="34" charset="-120"/>
              </a:rPr>
              <a:t>硬幣可兌換</a:t>
            </a:r>
            <a:r>
              <a:rPr lang="en-US" altLang="zh-TW" sz="28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5</a:t>
            </a:r>
            <a:r>
              <a:rPr lang="zh-TW" altLang="en-US" sz="28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角</a:t>
            </a:r>
            <a:r>
              <a:rPr lang="zh-TW" altLang="en-US" sz="2800" b="1" dirty="0">
                <a:solidFill>
                  <a:srgbClr val="0066FF"/>
                </a:solidFill>
                <a:latin typeface="微軟正黑體" pitchFamily="34" charset="-120"/>
                <a:ea typeface="微軟正黑體" pitchFamily="34" charset="-120"/>
              </a:rPr>
              <a:t>硬幣</a:t>
            </a:r>
            <a:r>
              <a:rPr lang="en-US" altLang="zh-TW" sz="28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4</a:t>
            </a:r>
            <a:r>
              <a:rPr lang="zh-TW" altLang="en-US" sz="28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個</a:t>
            </a:r>
            <a:r>
              <a:rPr lang="zh-TW" altLang="en-US" sz="2800" b="1" dirty="0" smtClean="0">
                <a:solidFill>
                  <a:srgbClr val="0066FF"/>
                </a:solidFill>
                <a:latin typeface="微軟正黑體" pitchFamily="34" charset="-120"/>
                <a:ea typeface="微軟正黑體" pitchFamily="34" charset="-120"/>
              </a:rPr>
              <a:t>。</a:t>
            </a:r>
            <a:endParaRPr lang="zh-HK" altLang="en-US" sz="2800" b="1" dirty="0">
              <a:solidFill>
                <a:srgbClr val="0066FF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1737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群組 13"/>
          <p:cNvGrpSpPr/>
          <p:nvPr/>
        </p:nvGrpSpPr>
        <p:grpSpPr>
          <a:xfrm>
            <a:off x="539552" y="3946437"/>
            <a:ext cx="7704856" cy="1944216"/>
            <a:chOff x="539552" y="4077072"/>
            <a:chExt cx="7704856" cy="1944216"/>
          </a:xfrm>
        </p:grpSpPr>
        <p:sp>
          <p:nvSpPr>
            <p:cNvPr id="19" name="矩形 18"/>
            <p:cNvSpPr/>
            <p:nvPr/>
          </p:nvSpPr>
          <p:spPr>
            <a:xfrm>
              <a:off x="539552" y="4077072"/>
              <a:ext cx="7704856" cy="194421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pic>
          <p:nvPicPr>
            <p:cNvPr id="34" name="Picture 3" descr="\\server-pc1\STAR Project Team\STAR_Maths\02 Tasks development\WLTS_1617\Artwork\note and coin\coin 2 dollars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6189" y="4620264"/>
              <a:ext cx="877887" cy="8778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1" name="弧形箭號 (下彎) 20"/>
          <p:cNvSpPr/>
          <p:nvPr/>
        </p:nvSpPr>
        <p:spPr>
          <a:xfrm>
            <a:off x="2205032" y="4641303"/>
            <a:ext cx="1213512" cy="408755"/>
          </a:xfrm>
          <a:prstGeom prst="curved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chemeClr val="tx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867598" y="328017"/>
            <a:ext cx="3672409" cy="864096"/>
          </a:xfrm>
          <a:prstGeom prst="rect">
            <a:avLst/>
          </a:prstGeom>
          <a:gradFill>
            <a:gsLst>
              <a:gs pos="21000">
                <a:srgbClr val="FFFF00"/>
              </a:gs>
              <a:gs pos="0">
                <a:srgbClr val="FFFF00"/>
              </a:gs>
              <a:gs pos="45000">
                <a:srgbClr val="FFFF00"/>
              </a:gs>
              <a:gs pos="79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 smtClean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有趣的兌換</a:t>
            </a:r>
            <a:endParaRPr lang="zh-HK" altLang="en-US" sz="4000" b="1" dirty="0">
              <a:solidFill>
                <a:srgbClr val="7030A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6" name="Picture 7" descr="\\server-pc1\STAR Project Team\00Artwork\11-bo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47774" y="1516160"/>
            <a:ext cx="1086303" cy="1290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圓角矩形圖說文字 6"/>
          <p:cNvSpPr/>
          <p:nvPr/>
        </p:nvSpPr>
        <p:spPr>
          <a:xfrm>
            <a:off x="2051720" y="1628801"/>
            <a:ext cx="6840760" cy="1008112"/>
          </a:xfrm>
          <a:prstGeom prst="wedgeRoundRectCallout">
            <a:avLst>
              <a:gd name="adj1" fmla="val -59406"/>
              <a:gd name="adj2" fmla="val 29228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800" b="1" dirty="0" smtClean="0">
                <a:solidFill>
                  <a:schemeClr val="accent6"/>
                </a:solidFill>
                <a:latin typeface="微軟正黑體" pitchFamily="34" charset="-120"/>
                <a:ea typeface="微軟正黑體" pitchFamily="34" charset="-120"/>
              </a:rPr>
              <a:t>首先想想</a:t>
            </a:r>
            <a:r>
              <a:rPr lang="en-US" altLang="zh-TW" sz="2800" b="1" dirty="0" smtClean="0">
                <a:solidFill>
                  <a:schemeClr val="accent6"/>
                </a:solidFill>
                <a:latin typeface="微軟正黑體" pitchFamily="34" charset="-120"/>
                <a:ea typeface="微軟正黑體" pitchFamily="34" charset="-120"/>
              </a:rPr>
              <a:t>2</a:t>
            </a:r>
            <a:r>
              <a:rPr lang="zh-TW" altLang="en-US" sz="2800" b="1" dirty="0" smtClean="0">
                <a:solidFill>
                  <a:schemeClr val="accent6"/>
                </a:solidFill>
                <a:latin typeface="微軟正黑體" pitchFamily="34" charset="-120"/>
                <a:ea typeface="微軟正黑體" pitchFamily="34" charset="-120"/>
              </a:rPr>
              <a:t>元硬幣可兌換</a:t>
            </a:r>
            <a:r>
              <a:rPr lang="en-US" altLang="zh-TW" sz="2800" b="1" dirty="0">
                <a:solidFill>
                  <a:schemeClr val="accent6"/>
                </a:solidFill>
                <a:latin typeface="微軟正黑體" pitchFamily="34" charset="-120"/>
                <a:ea typeface="微軟正黑體" pitchFamily="34" charset="-120"/>
              </a:rPr>
              <a:t>1</a:t>
            </a:r>
            <a:r>
              <a:rPr lang="zh-TW" altLang="en-US" sz="2800" b="1" dirty="0">
                <a:solidFill>
                  <a:schemeClr val="accent6"/>
                </a:solidFill>
                <a:latin typeface="微軟正黑體" pitchFamily="34" charset="-120"/>
                <a:ea typeface="微軟正黑體" pitchFamily="34" charset="-120"/>
              </a:rPr>
              <a:t>元硬幣多少個，</a:t>
            </a:r>
            <a:r>
              <a:rPr lang="zh-TW" altLang="en-US" sz="2800" b="1" dirty="0" smtClean="0">
                <a:solidFill>
                  <a:schemeClr val="accent6"/>
                </a:solidFill>
                <a:latin typeface="微軟正黑體" pitchFamily="34" charset="-120"/>
                <a:ea typeface="微軟正黑體" pitchFamily="34" charset="-120"/>
              </a:rPr>
              <a:t>然後每個</a:t>
            </a:r>
            <a:r>
              <a:rPr lang="en-US" altLang="zh-TW" sz="2800" b="1" dirty="0" smtClean="0">
                <a:solidFill>
                  <a:schemeClr val="accent6"/>
                </a:solidFill>
                <a:latin typeface="微軟正黑體" pitchFamily="34" charset="-120"/>
                <a:ea typeface="微軟正黑體" pitchFamily="34" charset="-120"/>
              </a:rPr>
              <a:t>1</a:t>
            </a:r>
            <a:r>
              <a:rPr lang="zh-TW" altLang="en-US" sz="2800" b="1" dirty="0">
                <a:solidFill>
                  <a:schemeClr val="accent6"/>
                </a:solidFill>
                <a:latin typeface="微軟正黑體" pitchFamily="34" charset="-120"/>
                <a:ea typeface="微軟正黑體" pitchFamily="34" charset="-120"/>
              </a:rPr>
              <a:t>元硬幣可</a:t>
            </a:r>
            <a:r>
              <a:rPr lang="zh-TW" altLang="en-US" sz="2800" b="1" dirty="0" smtClean="0">
                <a:solidFill>
                  <a:schemeClr val="accent6"/>
                </a:solidFill>
                <a:latin typeface="微軟正黑體" pitchFamily="34" charset="-120"/>
                <a:ea typeface="微軟正黑體" pitchFamily="34" charset="-120"/>
              </a:rPr>
              <a:t>兌換</a:t>
            </a:r>
            <a:r>
              <a:rPr lang="en-US" altLang="zh-TW" sz="2800" b="1" dirty="0">
                <a:solidFill>
                  <a:schemeClr val="accent6"/>
                </a:solidFill>
                <a:latin typeface="微軟正黑體" pitchFamily="34" charset="-120"/>
                <a:ea typeface="微軟正黑體" pitchFamily="34" charset="-120"/>
              </a:rPr>
              <a:t>2</a:t>
            </a:r>
            <a:r>
              <a:rPr lang="zh-TW" altLang="en-US" sz="2800" b="1" dirty="0">
                <a:solidFill>
                  <a:schemeClr val="accent6"/>
                </a:solidFill>
                <a:latin typeface="微軟正黑體" pitchFamily="34" charset="-120"/>
                <a:ea typeface="微軟正黑體" pitchFamily="34" charset="-120"/>
              </a:rPr>
              <a:t>角硬幣多少個。</a:t>
            </a:r>
            <a:endParaRPr lang="zh-HK" altLang="en-US" sz="2800" b="1" dirty="0">
              <a:solidFill>
                <a:schemeClr val="accent6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39552" y="3068960"/>
            <a:ext cx="6696744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b="1" dirty="0">
                <a:solidFill>
                  <a:srgbClr val="0066FF"/>
                </a:solidFill>
                <a:latin typeface="微軟正黑體" pitchFamily="34" charset="-120"/>
                <a:ea typeface="微軟正黑體" pitchFamily="34" charset="-120"/>
              </a:rPr>
              <a:t>2</a:t>
            </a:r>
            <a:r>
              <a:rPr lang="en-US" altLang="zh-TW" sz="2800" b="1" dirty="0" smtClean="0">
                <a:solidFill>
                  <a:srgbClr val="0066FF"/>
                </a:solidFill>
                <a:latin typeface="微軟正黑體" pitchFamily="34" charset="-120"/>
                <a:ea typeface="微軟正黑體" pitchFamily="34" charset="-120"/>
              </a:rPr>
              <a:t>. </a:t>
            </a:r>
            <a:r>
              <a:rPr lang="zh-TW" altLang="en-US" sz="28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一個</a:t>
            </a:r>
            <a:r>
              <a:rPr lang="en-US" altLang="zh-TW" sz="28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2</a:t>
            </a:r>
            <a:r>
              <a:rPr lang="zh-TW" altLang="en-US" sz="28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元</a:t>
            </a:r>
            <a:r>
              <a:rPr lang="zh-TW" altLang="en-US" sz="2800" b="1" dirty="0" smtClean="0">
                <a:solidFill>
                  <a:srgbClr val="0066FF"/>
                </a:solidFill>
                <a:latin typeface="微軟正黑體" pitchFamily="34" charset="-120"/>
                <a:ea typeface="微軟正黑體" pitchFamily="34" charset="-120"/>
              </a:rPr>
              <a:t>硬幣可兌換</a:t>
            </a:r>
            <a:r>
              <a:rPr lang="en-US" altLang="zh-TW" sz="28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2</a:t>
            </a:r>
            <a:r>
              <a:rPr lang="zh-TW" altLang="en-US" sz="28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角</a:t>
            </a:r>
            <a:r>
              <a:rPr lang="zh-TW" altLang="en-US" sz="2800" b="1" dirty="0">
                <a:solidFill>
                  <a:srgbClr val="0066FF"/>
                </a:solidFill>
                <a:latin typeface="微軟正黑體" pitchFamily="34" charset="-120"/>
                <a:ea typeface="微軟正黑體" pitchFamily="34" charset="-120"/>
              </a:rPr>
              <a:t>硬幣多少個呢</a:t>
            </a:r>
            <a:r>
              <a:rPr lang="zh-TW" altLang="en-US" sz="2800" b="1" dirty="0" smtClean="0">
                <a:solidFill>
                  <a:srgbClr val="0066FF"/>
                </a:solidFill>
                <a:latin typeface="微軟正黑體" pitchFamily="34" charset="-120"/>
                <a:ea typeface="微軟正黑體" pitchFamily="34" charset="-120"/>
              </a:rPr>
              <a:t>？</a:t>
            </a:r>
            <a:endParaRPr lang="zh-HK" altLang="en-US" sz="2800" b="1" dirty="0">
              <a:solidFill>
                <a:srgbClr val="0066FF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grpSp>
        <p:nvGrpSpPr>
          <p:cNvPr id="3" name="群組 2"/>
          <p:cNvGrpSpPr/>
          <p:nvPr/>
        </p:nvGrpSpPr>
        <p:grpSpPr>
          <a:xfrm>
            <a:off x="3550698" y="4206047"/>
            <a:ext cx="4114152" cy="700088"/>
            <a:chOff x="3550698" y="4336682"/>
            <a:chExt cx="4114152" cy="700088"/>
          </a:xfrm>
        </p:grpSpPr>
        <p:pic>
          <p:nvPicPr>
            <p:cNvPr id="24" name="Picture 4" descr="\\server-pc1\STAR Project Team\STAR_Maths\02 Tasks development\WLTS_1617\Artwork\note and coin\Coin 20 cents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50698" y="4336682"/>
              <a:ext cx="669925" cy="7000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4" descr="\\server-pc1\STAR Project Team\STAR_Maths\02 Tasks development\WLTS_1617\Artwork\note and coin\Coin 20 cents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3933" y="4336682"/>
              <a:ext cx="669925" cy="7000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4" descr="\\server-pc1\STAR Project Team\STAR_Maths\02 Tasks development\WLTS_1617\Artwork\note and coin\Coin 20 cents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4275" y="4336682"/>
              <a:ext cx="669925" cy="7000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Picture 4" descr="\\server-pc1\STAR Project Team\STAR_Maths\02 Tasks development\WLTS_1617\Artwork\note and coin\Coin 20 cents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37357" y="4336682"/>
              <a:ext cx="669925" cy="7000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" name="Picture 4" descr="\\server-pc1\STAR Project Team\STAR_Maths\02 Tasks development\WLTS_1617\Artwork\note and coin\Coin 20 cents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94925" y="4336682"/>
              <a:ext cx="669925" cy="7000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" name="群組 8"/>
          <p:cNvGrpSpPr/>
          <p:nvPr/>
        </p:nvGrpSpPr>
        <p:grpSpPr>
          <a:xfrm>
            <a:off x="3550698" y="4964846"/>
            <a:ext cx="4114152" cy="700088"/>
            <a:chOff x="3550698" y="5095481"/>
            <a:chExt cx="4114152" cy="700088"/>
          </a:xfrm>
        </p:grpSpPr>
        <p:pic>
          <p:nvPicPr>
            <p:cNvPr id="29" name="Picture 4" descr="\\server-pc1\STAR Project Team\STAR_Maths\02 Tasks development\WLTS_1617\Artwork\note and coin\Coin 20 cents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50698" y="5095481"/>
              <a:ext cx="669925" cy="7000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" name="Picture 4" descr="\\server-pc1\STAR Project Team\STAR_Maths\02 Tasks development\WLTS_1617\Artwork\note and coin\Coin 20 cents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3933" y="5095481"/>
              <a:ext cx="669925" cy="7000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" name="Picture 4" descr="\\server-pc1\STAR Project Team\STAR_Maths\02 Tasks development\WLTS_1617\Artwork\note and coin\Coin 20 cents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4275" y="5095481"/>
              <a:ext cx="669925" cy="7000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" name="Picture 4" descr="\\server-pc1\STAR Project Team\STAR_Maths\02 Tasks development\WLTS_1617\Artwork\note and coin\Coin 20 cents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37357" y="5095481"/>
              <a:ext cx="669925" cy="7000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" name="Picture 4" descr="\\server-pc1\STAR Project Team\STAR_Maths\02 Tasks development\WLTS_1617\Artwork\note and coin\Coin 20 cents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94925" y="5095481"/>
              <a:ext cx="669925" cy="7000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1" name="Picture 2" descr="\\server-pc1\STAR Project Team\STAR_Maths\02 Tasks development\WLTS_1617\Artwork\note and coin\coin 1 dollar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5919" y="4523610"/>
            <a:ext cx="812800" cy="81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\\server-pc1\STAR Project Team\STAR_Maths\02 Tasks development\WLTS_1617\Artwork\note and coin\coin 1 dollar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660" y="4522172"/>
            <a:ext cx="812800" cy="81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矩形 34"/>
          <p:cNvSpPr/>
          <p:nvPr/>
        </p:nvSpPr>
        <p:spPr>
          <a:xfrm>
            <a:off x="539552" y="5949280"/>
            <a:ext cx="6455373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solidFill>
                  <a:srgbClr val="0066FF"/>
                </a:solidFill>
                <a:latin typeface="微軟正黑體" pitchFamily="34" charset="-120"/>
                <a:ea typeface="微軟正黑體" pitchFamily="34" charset="-120"/>
              </a:rPr>
              <a:t>答</a:t>
            </a:r>
            <a:r>
              <a:rPr lang="zh-TW" altLang="en-US" sz="2800" b="1" dirty="0">
                <a:solidFill>
                  <a:srgbClr val="0066FF"/>
                </a:solidFill>
                <a:latin typeface="微軟正黑體" pitchFamily="34" charset="-120"/>
                <a:ea typeface="微軟正黑體" pitchFamily="34" charset="-120"/>
              </a:rPr>
              <a:t>：</a:t>
            </a:r>
            <a:r>
              <a:rPr lang="zh-TW" altLang="en-US" sz="28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一個</a:t>
            </a:r>
            <a:r>
              <a:rPr lang="en-US" altLang="zh-TW" sz="28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2</a:t>
            </a:r>
            <a:r>
              <a:rPr lang="zh-TW" altLang="en-US" sz="28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元</a:t>
            </a:r>
            <a:r>
              <a:rPr lang="zh-TW" altLang="en-US" sz="2800" b="1" dirty="0" smtClean="0">
                <a:solidFill>
                  <a:srgbClr val="0066FF"/>
                </a:solidFill>
                <a:latin typeface="微軟正黑體" pitchFamily="34" charset="-120"/>
                <a:ea typeface="微軟正黑體" pitchFamily="34" charset="-120"/>
              </a:rPr>
              <a:t>硬幣可兌換</a:t>
            </a:r>
            <a:r>
              <a:rPr lang="en-US" altLang="zh-TW" sz="28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2</a:t>
            </a:r>
            <a:r>
              <a:rPr lang="zh-TW" altLang="en-US" sz="28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角</a:t>
            </a:r>
            <a:r>
              <a:rPr lang="zh-TW" altLang="en-US" sz="2800" b="1" dirty="0">
                <a:solidFill>
                  <a:srgbClr val="0066FF"/>
                </a:solidFill>
                <a:latin typeface="微軟正黑體" pitchFamily="34" charset="-120"/>
                <a:ea typeface="微軟正黑體" pitchFamily="34" charset="-120"/>
              </a:rPr>
              <a:t>硬幣</a:t>
            </a:r>
            <a:r>
              <a:rPr lang="en-US" altLang="zh-TW" sz="28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10</a:t>
            </a:r>
            <a:r>
              <a:rPr lang="zh-TW" altLang="en-US" sz="28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個</a:t>
            </a:r>
            <a:r>
              <a:rPr lang="zh-TW" altLang="en-US" sz="2800" b="1" dirty="0" smtClean="0">
                <a:solidFill>
                  <a:srgbClr val="0066FF"/>
                </a:solidFill>
                <a:latin typeface="微軟正黑體" pitchFamily="34" charset="-120"/>
                <a:ea typeface="微軟正黑體" pitchFamily="34" charset="-120"/>
              </a:rPr>
              <a:t>。</a:t>
            </a:r>
            <a:endParaRPr lang="zh-HK" altLang="en-US" sz="2800" b="1" dirty="0">
              <a:solidFill>
                <a:srgbClr val="0066FF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83302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76521E-7 L 0.09862 -0.08027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31" y="-4025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8.44321E-7 L -0.08975 0.07703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97" y="38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7" grpId="0" animBg="1"/>
      <p:bldP spid="35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570</TotalTime>
  <Words>371</Words>
  <Application>Microsoft Office PowerPoint</Application>
  <PresentationFormat>如螢幕大小 (4:3)</PresentationFormat>
  <Paragraphs>33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7" baseType="lpstr">
      <vt:lpstr>微軟正黑體</vt:lpstr>
      <vt:lpstr>新細明體</vt:lpstr>
      <vt:lpstr>Arial</vt:lpstr>
      <vt:lpstr>Arial Rounded MT Bold</vt:lpstr>
      <vt:lpstr>Calibri</vt:lpstr>
      <vt:lpstr>Verdana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CHUNG, Yuen-ying Christina</dc:creator>
  <cp:lastModifiedBy>CHUNG, Yuen-ying Christina</cp:lastModifiedBy>
  <cp:revision>52</cp:revision>
  <dcterms:created xsi:type="dcterms:W3CDTF">2017-03-02T02:53:38Z</dcterms:created>
  <dcterms:modified xsi:type="dcterms:W3CDTF">2018-04-19T02:04:42Z</dcterms:modified>
</cp:coreProperties>
</file>