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9" r:id="rId13"/>
    <p:sldId id="268" r:id="rId14"/>
    <p:sldId id="269" r:id="rId15"/>
    <p:sldId id="272" r:id="rId16"/>
    <p:sldId id="273" r:id="rId17"/>
    <p:sldId id="274" r:id="rId18"/>
    <p:sldId id="275" r:id="rId19"/>
    <p:sldId id="270" r:id="rId20"/>
    <p:sldId id="276" r:id="rId21"/>
    <p:sldId id="271" r:id="rId2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B9"/>
    <a:srgbClr val="FF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3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535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28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26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034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125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96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346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491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796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03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D722-8D20-4DA4-BE65-B200705D2C8F}" type="datetimeFigureOut">
              <a:rPr lang="zh-HK" altLang="en-US" smtClean="0"/>
              <a:t>19/4/2018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52A9-FF28-4DCC-8DFD-B4805CD6A0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977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4608512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貨幣的兌換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紙幣及硬幣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4869160"/>
            <a:ext cx="2376264" cy="720080"/>
          </a:xfrm>
          <a:prstGeom prst="rect">
            <a:avLst/>
          </a:prstGeom>
          <a:solidFill>
            <a:srgbClr val="FFFDB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  <a:ea typeface="Verdana" pitchFamily="34" charset="0"/>
                <a:cs typeface="Verdana" pitchFamily="34" charset="0"/>
              </a:rPr>
              <a:t>KS1-M1-3</a:t>
            </a:r>
            <a:endParaRPr lang="zh-HK" alt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13485" y="3356992"/>
            <a:ext cx="8424936" cy="2304256"/>
            <a:chOff x="413485" y="3356992"/>
            <a:chExt cx="8424936" cy="2304256"/>
          </a:xfrm>
        </p:grpSpPr>
        <p:grpSp>
          <p:nvGrpSpPr>
            <p:cNvPr id="35" name="群組 34"/>
            <p:cNvGrpSpPr/>
            <p:nvPr/>
          </p:nvGrpSpPr>
          <p:grpSpPr>
            <a:xfrm>
              <a:off x="413485" y="3356992"/>
              <a:ext cx="8424936" cy="2304256"/>
              <a:chOff x="413485" y="3356992"/>
              <a:chExt cx="8424936" cy="230425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048325" y="3356992"/>
                <a:ext cx="754695" cy="6224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accent6"/>
                    </a:solidFill>
                    <a:latin typeface="微軟正黑體" pitchFamily="34" charset="-120"/>
                    <a:ea typeface="微軟正黑體" pitchFamily="34" charset="-120"/>
                  </a:rPr>
                  <a:t>或</a:t>
                </a:r>
                <a:endParaRPr lang="zh-HK" altLang="en-US" sz="2800" b="1" dirty="0">
                  <a:solidFill>
                    <a:schemeClr val="accent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4" name="群組 3"/>
              <p:cNvGrpSpPr/>
              <p:nvPr/>
            </p:nvGrpSpPr>
            <p:grpSpPr>
              <a:xfrm>
                <a:off x="413485" y="4149080"/>
                <a:ext cx="8424936" cy="1512168"/>
                <a:chOff x="413485" y="4149080"/>
                <a:chExt cx="8424936" cy="1512168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413485" y="4149080"/>
                  <a:ext cx="8424936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grpSp>
              <p:nvGrpSpPr>
                <p:cNvPr id="30" name="群組 29"/>
                <p:cNvGrpSpPr/>
                <p:nvPr/>
              </p:nvGrpSpPr>
              <p:grpSpPr>
                <a:xfrm>
                  <a:off x="3066491" y="4436773"/>
                  <a:ext cx="1218941" cy="892707"/>
                  <a:chOff x="5489794" y="4164392"/>
                  <a:chExt cx="1218941" cy="892707"/>
                </a:xfrm>
              </p:grpSpPr>
              <p:sp>
                <p:nvSpPr>
                  <p:cNvPr id="31" name="弧形箭號 (下彎) 30"/>
                  <p:cNvSpPr/>
                  <p:nvPr/>
                </p:nvSpPr>
                <p:spPr>
                  <a:xfrm rot="10800000">
                    <a:off x="5489794" y="4648344"/>
                    <a:ext cx="1213511" cy="408755"/>
                  </a:xfrm>
                  <a:prstGeom prst="curvedDownArrow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弧形箭號 (下彎) 31"/>
                  <p:cNvSpPr/>
                  <p:nvPr/>
                </p:nvSpPr>
                <p:spPr>
                  <a:xfrm>
                    <a:off x="5495223" y="4164392"/>
                    <a:ext cx="1213512" cy="408755"/>
                  </a:xfrm>
                  <a:prstGeom prst="curvedDownArrow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pic>
          <p:nvPicPr>
            <p:cNvPr id="53" name="圖片 52" descr="\\server-pc1\STAR Project Team\STAR_Maths\02 Tasks development\WLTS_1617\Artwork\note and coin\Bank of China\BOC_20_front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468" y="4496482"/>
              <a:ext cx="1691680" cy="8347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群組 1"/>
          <p:cNvGrpSpPr/>
          <p:nvPr/>
        </p:nvGrpSpPr>
        <p:grpSpPr>
          <a:xfrm>
            <a:off x="413485" y="1628800"/>
            <a:ext cx="8424936" cy="1512168"/>
            <a:chOff x="413485" y="1628800"/>
            <a:chExt cx="8424936" cy="1512168"/>
          </a:xfrm>
        </p:grpSpPr>
        <p:sp>
          <p:nvSpPr>
            <p:cNvPr id="7" name="矩形 6"/>
            <p:cNvSpPr/>
            <p:nvPr/>
          </p:nvSpPr>
          <p:spPr>
            <a:xfrm>
              <a:off x="413485" y="1628800"/>
              <a:ext cx="8424936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50" name="圖片 49" descr="\\server-pc1\STAR Project Team\STAR_Maths\02 Tasks development\WLTS_1617\Artwork\note and coin\Bank of China\BOC_20_front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97" y="1992194"/>
              <a:ext cx="1691680" cy="8347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群組 40"/>
          <p:cNvGrpSpPr/>
          <p:nvPr/>
        </p:nvGrpSpPr>
        <p:grpSpPr>
          <a:xfrm>
            <a:off x="4805774" y="4390082"/>
            <a:ext cx="2887498" cy="515082"/>
            <a:chOff x="4788024" y="5805264"/>
            <a:chExt cx="2887498" cy="515082"/>
          </a:xfrm>
        </p:grpSpPr>
        <p:pic>
          <p:nvPicPr>
            <p:cNvPr id="36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092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475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125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440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群組 41"/>
          <p:cNvGrpSpPr/>
          <p:nvPr/>
        </p:nvGrpSpPr>
        <p:grpSpPr>
          <a:xfrm>
            <a:off x="4805774" y="4950346"/>
            <a:ext cx="2887498" cy="515082"/>
            <a:chOff x="4788024" y="5805264"/>
            <a:chExt cx="2887498" cy="515082"/>
          </a:xfrm>
        </p:grpSpPr>
        <p:pic>
          <p:nvPicPr>
            <p:cNvPr id="43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092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475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125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\\server-pc1\STAR Project Team\STAR_Maths\02 Tasks development\WLTS_1617\Artwork\note and coin\coin 2 dollar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440" y="5805264"/>
              <a:ext cx="515082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標題 1"/>
          <p:cNvSpPr txBox="1">
            <a:spLocks/>
          </p:cNvSpPr>
          <p:nvPr/>
        </p:nvSpPr>
        <p:spPr>
          <a:xfrm>
            <a:off x="467543" y="260648"/>
            <a:ext cx="4968552" cy="1152128"/>
          </a:xfrm>
          <a:prstGeom prst="rect">
            <a:avLst/>
          </a:pr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紙幣和硬幣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059832" y="1910621"/>
            <a:ext cx="1218941" cy="892707"/>
            <a:chOff x="5489794" y="4164392"/>
            <a:chExt cx="1218941" cy="892707"/>
          </a:xfrm>
        </p:grpSpPr>
        <p:sp>
          <p:nvSpPr>
            <p:cNvPr id="13" name="弧形箭號 (下彎) 12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弧形箭號 (下彎) 13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788024" y="2103971"/>
            <a:ext cx="1307171" cy="515082"/>
            <a:chOff x="4788024" y="4192203"/>
            <a:chExt cx="1307171" cy="515082"/>
          </a:xfrm>
        </p:grpSpPr>
        <p:pic>
          <p:nvPicPr>
            <p:cNvPr id="17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192203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192203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6418081" y="2101216"/>
            <a:ext cx="1307171" cy="515082"/>
            <a:chOff x="4788024" y="4192203"/>
            <a:chExt cx="1307171" cy="515082"/>
          </a:xfrm>
        </p:grpSpPr>
        <p:pic>
          <p:nvPicPr>
            <p:cNvPr id="23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192203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192203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13" y="2132856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13" y="4641150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41149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5068E-7 L 0.08646 -0.055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279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35068E-7 L -0.09062 0.059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2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770" y="2069852"/>
            <a:ext cx="842493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3" y="260648"/>
            <a:ext cx="4968552" cy="1152128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紙幣和硬幣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59832" y="2351673"/>
            <a:ext cx="1218941" cy="892707"/>
            <a:chOff x="5489794" y="4164392"/>
            <a:chExt cx="1218941" cy="892707"/>
          </a:xfrm>
        </p:grpSpPr>
        <p:sp>
          <p:nvSpPr>
            <p:cNvPr id="8" name="弧形箭號 (下彎) 7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弧形箭號 (下彎) 8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683670" y="2244357"/>
            <a:ext cx="515083" cy="1163154"/>
            <a:chOff x="4744367" y="3789040"/>
            <a:chExt cx="515083" cy="1163154"/>
          </a:xfrm>
        </p:grpSpPr>
        <p:pic>
          <p:nvPicPr>
            <p:cNvPr id="16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3789040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4437112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5486786" y="2244357"/>
            <a:ext cx="515083" cy="1163154"/>
            <a:chOff x="4744367" y="3789040"/>
            <a:chExt cx="515083" cy="1163154"/>
          </a:xfrm>
        </p:grpSpPr>
        <p:pic>
          <p:nvPicPr>
            <p:cNvPr id="20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3789040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4437112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6267846" y="2244357"/>
            <a:ext cx="515083" cy="1163154"/>
            <a:chOff x="4744367" y="3789040"/>
            <a:chExt cx="515083" cy="1163154"/>
          </a:xfrm>
        </p:grpSpPr>
        <p:pic>
          <p:nvPicPr>
            <p:cNvPr id="23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3789040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4437112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7061727" y="2244357"/>
            <a:ext cx="515083" cy="1163154"/>
            <a:chOff x="4744367" y="3789040"/>
            <a:chExt cx="515083" cy="1163154"/>
          </a:xfrm>
        </p:grpSpPr>
        <p:pic>
          <p:nvPicPr>
            <p:cNvPr id="26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3789040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4437112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群組 27"/>
          <p:cNvGrpSpPr/>
          <p:nvPr/>
        </p:nvGrpSpPr>
        <p:grpSpPr>
          <a:xfrm>
            <a:off x="7863050" y="2244357"/>
            <a:ext cx="515083" cy="1163154"/>
            <a:chOff x="4744367" y="3789040"/>
            <a:chExt cx="515083" cy="1163154"/>
          </a:xfrm>
        </p:grpSpPr>
        <p:pic>
          <p:nvPicPr>
            <p:cNvPr id="29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3789040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\\server-pc1\STAR Project Team\STAR_Maths\02 Tasks development\WLTS_1617\Artwork\note and coin\coin 5 dollar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367" y="4437112"/>
              <a:ext cx="515083" cy="51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691" y="4221088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圓角矩形圖說文字 31"/>
          <p:cNvSpPr/>
          <p:nvPr/>
        </p:nvSpPr>
        <p:spPr>
          <a:xfrm>
            <a:off x="1978022" y="4365104"/>
            <a:ext cx="6626426" cy="1368152"/>
          </a:xfrm>
          <a:prstGeom prst="wedgeRoundRectCallout">
            <a:avLst>
              <a:gd name="adj1" fmla="val -57303"/>
              <a:gd name="adj2" fmla="val 57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至於幣值較大的紙幣，我們較少把它們全兌換成硬幣</a:t>
            </a:r>
            <a:r>
              <a:rPr lang="zh-TW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，因為</a:t>
            </a:r>
            <a:r>
              <a:rPr lang="zh-TW" alt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兌換後硬幣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數量較多，較難處理。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97" y="2573908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86" y="2573907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3" y="2583598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62" y="2583597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\\server-pc1\STAR Project Team\STAR_Maths\02 Tasks development\WLTS_1617\Artwork\note and coin\Coin 10 dollar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50" y="2573908"/>
            <a:ext cx="504056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圖片 33" descr="\\server-pc1\STAR Project Team\STAR_Maths\02 Tasks development\WLTS_1617\Artwork\note and coin\Bank of China\BOC_50_fron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6602"/>
            <a:ext cx="1758790" cy="878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0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752" y="3179780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467543" y="260648"/>
            <a:ext cx="4968552" cy="1152128"/>
          </a:xfrm>
          <a:prstGeom prst="rect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紙幣和硬幣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1824904" y="3140968"/>
            <a:ext cx="6552728" cy="1368152"/>
          </a:xfrm>
          <a:prstGeom prst="wedgeRoundRectCallout">
            <a:avLst>
              <a:gd name="adj1" fmla="val -57819"/>
              <a:gd name="adj2" fmla="val 197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有時，我們也會把紙幣</a:t>
            </a: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兌換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成一些紙幣和硬幣的組合來應付</a:t>
            </a: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實際需要。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44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7543" y="260648"/>
            <a:ext cx="4968552" cy="1152128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紙幣和硬幣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爆炸 2 5"/>
          <p:cNvSpPr/>
          <p:nvPr/>
        </p:nvSpPr>
        <p:spPr>
          <a:xfrm>
            <a:off x="5580112" y="327585"/>
            <a:ext cx="2016224" cy="1052736"/>
          </a:xfrm>
          <a:prstGeom prst="irregularSeal2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smtClean="0">
                <a:solidFill>
                  <a:srgbClr val="0070C0"/>
                </a:solidFill>
              </a:rPr>
              <a:t>例子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\\server-pc1\STAR Project Team\00Artwork\chocolate c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59" y="1628800"/>
            <a:ext cx="13017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6455407" y="2897560"/>
            <a:ext cx="1667719" cy="464063"/>
            <a:chOff x="4479586" y="776705"/>
            <a:chExt cx="1829697" cy="509136"/>
          </a:xfrm>
        </p:grpSpPr>
        <p:sp>
          <p:nvSpPr>
            <p:cNvPr id="12" name="平行四邊形 11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平行四邊形 12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$ 22.00</a:t>
              </a:r>
              <a:endParaRPr lang="zh-HK" alt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2051" name="Picture 3" descr="\\server-pc1\STAR Project Team\00Artwork\14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7" y="1757579"/>
            <a:ext cx="1240695" cy="13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圓角矩形圖說文字 17"/>
          <p:cNvSpPr/>
          <p:nvPr/>
        </p:nvSpPr>
        <p:spPr>
          <a:xfrm>
            <a:off x="1412246" y="2139188"/>
            <a:ext cx="5043161" cy="1049784"/>
          </a:xfrm>
          <a:prstGeom prst="wedgeRoundRectCallout">
            <a:avLst>
              <a:gd name="adj1" fmla="val -57155"/>
              <a:gd name="adj2" fmla="val 832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我有一張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元紙幣，想買一件巧克力蛋糕。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24962" y="4091461"/>
            <a:ext cx="7039472" cy="1519914"/>
            <a:chOff x="224962" y="4091461"/>
            <a:chExt cx="7039472" cy="1519914"/>
          </a:xfrm>
        </p:grpSpPr>
        <p:sp>
          <p:nvSpPr>
            <p:cNvPr id="22" name="圓角矩形圖說文字 21"/>
            <p:cNvSpPr/>
            <p:nvPr/>
          </p:nvSpPr>
          <p:spPr>
            <a:xfrm>
              <a:off x="1491055" y="4143846"/>
              <a:ext cx="5773379" cy="1080120"/>
            </a:xfrm>
            <a:prstGeom prst="wedgeRoundRectCallout">
              <a:avLst>
                <a:gd name="adj1" fmla="val -58120"/>
                <a:gd name="adj2" fmla="val 1569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800" b="1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小麗</a:t>
              </a:r>
              <a:r>
                <a:rPr lang="zh-TW" altLang="en-U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，你這樣找贖較麻煩，我看看錢包，幫你兌換吧！</a:t>
              </a:r>
              <a:endParaRPr lang="zh-HK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24962" y="5251335"/>
              <a:ext cx="10435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u="sng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小虹</a:t>
              </a:r>
              <a:endParaRPr lang="zh-HK" altLang="en-US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52" name="Picture 4" descr="\\server-pc1\STAR Project Team\00Artwork\23-gir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62" y="4091461"/>
              <a:ext cx="989219" cy="1141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224962" y="3075197"/>
            <a:ext cx="1043564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小麗</a:t>
            </a:r>
            <a:endParaRPr lang="zh-HK" altLang="en-US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76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server-pc1\STAR Project Team\00Artwork\chocolate c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76" y="4581128"/>
            <a:ext cx="13017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6663224" y="5849888"/>
            <a:ext cx="1667719" cy="464063"/>
            <a:chOff x="4479586" y="776705"/>
            <a:chExt cx="1829697" cy="509136"/>
          </a:xfrm>
        </p:grpSpPr>
        <p:sp>
          <p:nvSpPr>
            <p:cNvPr id="8" name="平行四邊形 7"/>
            <p:cNvSpPr/>
            <p:nvPr/>
          </p:nvSpPr>
          <p:spPr>
            <a:xfrm>
              <a:off x="4653099" y="78178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4479586" y="776705"/>
              <a:ext cx="1656184" cy="504056"/>
            </a:xfrm>
            <a:prstGeom prst="parallelogram">
              <a:avLst>
                <a:gd name="adj" fmla="val 3191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b="1" dirty="0" smtClean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$ 22.00</a:t>
              </a:r>
              <a:endParaRPr lang="zh-HK" alt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10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989449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670646" y="4941169"/>
            <a:ext cx="4897310" cy="1368152"/>
          </a:xfrm>
          <a:prstGeom prst="wedgeRoundRectCallout">
            <a:avLst>
              <a:gd name="adj1" fmla="val -57819"/>
              <a:gd name="adj2" fmla="val 197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應該怎樣幫助</a:t>
            </a:r>
            <a:r>
              <a:rPr lang="zh-TW" altLang="en-U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小麗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兌換那張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元紙幣呢？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\\server-pc1\STAR Project Team\STAR_Maths\02 Tasks development\WLTS_1617\Artwork\note and coin\Bank of China\BOC_50_fro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\\server-pc1\STAR Project Team\STAR_Maths\02 Tasks development\WLTS_1617\Artwork\note and coin\Bank of China\BOC_50_fron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\\server-pc1\STAR Project Team\STAR_Maths\02 Tasks development\WLTS_1617\Artwork\note and coin\Bank of China\BOC_20_fron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\\server-pc1\STAR Project Team\STAR_Maths\02 Tasks development\WLTS_1617\Artwork\note and coin\Bank of China\BOC_20_fron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1" descr="\\server-pc1\STAR Project Team\00Artwork\12-gir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3" y="5008973"/>
            <a:ext cx="1043564" cy="13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670646" y="5301207"/>
            <a:ext cx="3189386" cy="648073"/>
          </a:xfrm>
          <a:prstGeom prst="wedgeRoundRectCallout">
            <a:avLst>
              <a:gd name="adj1" fmla="val -69154"/>
              <a:gd name="adj2" fmla="val 302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這樣兌換可以嗎？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71770" y="1590262"/>
            <a:ext cx="2016224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697897" y="2980072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圓角矩形 23"/>
          <p:cNvSpPr/>
          <p:nvPr/>
        </p:nvSpPr>
        <p:spPr>
          <a:xfrm>
            <a:off x="3137203" y="1610509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圓角矩形 24"/>
          <p:cNvSpPr/>
          <p:nvPr/>
        </p:nvSpPr>
        <p:spPr>
          <a:xfrm>
            <a:off x="3162604" y="2968496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5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989449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670646" y="4941169"/>
            <a:ext cx="4897310" cy="1368152"/>
          </a:xfrm>
          <a:prstGeom prst="wedgeRoundRectCallout">
            <a:avLst>
              <a:gd name="adj1" fmla="val -60309"/>
              <a:gd name="adj2" fmla="val 197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雖然這樣兌換的話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，也可以兌換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元紙幣， 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\\server-pc1\STAR Project Team\STAR_Maths\02 Tasks development\WLTS_1617\Artwork\note and coin\Bank of China\BOC_50_fron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\\server-pc1\STAR Project Team\STAR_Maths\02 Tasks development\WLTS_1617\Artwork\note and coin\Bank of China\BOC_20_fro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\\server-pc1\STAR Project Team\STAR_Maths\02 Tasks development\WLTS_1617\Artwork\note and coin\Bank of China\BOC_20_fro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圓角矩形 17"/>
          <p:cNvSpPr/>
          <p:nvPr/>
        </p:nvSpPr>
        <p:spPr>
          <a:xfrm>
            <a:off x="671770" y="1590262"/>
            <a:ext cx="2016224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圓角矩形 20"/>
          <p:cNvSpPr/>
          <p:nvPr/>
        </p:nvSpPr>
        <p:spPr>
          <a:xfrm>
            <a:off x="697897" y="2980072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3137203" y="1610509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圓角矩形 23"/>
          <p:cNvSpPr/>
          <p:nvPr/>
        </p:nvSpPr>
        <p:spPr>
          <a:xfrm>
            <a:off x="3162604" y="2968496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42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\\server-pc1\STAR Project Team\STAR_Maths\02 Tasks development\WLTS_1617\Artwork\note and coin\Bank of China\BOC_5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\\server-pc1\STAR Project Team\STAR_Maths\02 Tasks development\WLTS_1617\Artwork\note and coin\Bank of China\BOC_20_fron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圓角矩形 20"/>
          <p:cNvSpPr/>
          <p:nvPr/>
        </p:nvSpPr>
        <p:spPr>
          <a:xfrm>
            <a:off x="671770" y="1590262"/>
            <a:ext cx="2016224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697897" y="2980072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圓角矩形 23"/>
          <p:cNvSpPr/>
          <p:nvPr/>
        </p:nvSpPr>
        <p:spPr>
          <a:xfrm>
            <a:off x="3137203" y="1610509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圓角矩形 24"/>
          <p:cNvSpPr/>
          <p:nvPr/>
        </p:nvSpPr>
        <p:spPr>
          <a:xfrm>
            <a:off x="3162604" y="2968496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989449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圓角矩形圖說文字 29"/>
          <p:cNvSpPr/>
          <p:nvPr/>
        </p:nvSpPr>
        <p:spPr>
          <a:xfrm>
            <a:off x="1670646" y="5301207"/>
            <a:ext cx="4639768" cy="648073"/>
          </a:xfrm>
          <a:prstGeom prst="wedgeRoundRectCallout">
            <a:avLst>
              <a:gd name="adj1" fmla="val -59884"/>
              <a:gd name="adj2" fmla="val 303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小麗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買蛋糕時仍需找贖，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663224" y="4581128"/>
            <a:ext cx="1667719" cy="1732823"/>
            <a:chOff x="6663224" y="4581128"/>
            <a:chExt cx="1667719" cy="1732823"/>
          </a:xfrm>
        </p:grpSpPr>
        <p:pic>
          <p:nvPicPr>
            <p:cNvPr id="32" name="Picture 2" descr="\\server-pc1\STAR Project Team\00Artwork\chocolate cak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376" y="4581128"/>
              <a:ext cx="130175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群組 32"/>
            <p:cNvGrpSpPr/>
            <p:nvPr/>
          </p:nvGrpSpPr>
          <p:grpSpPr>
            <a:xfrm>
              <a:off x="6663224" y="5849888"/>
              <a:ext cx="1667719" cy="464063"/>
              <a:chOff x="4479586" y="776705"/>
              <a:chExt cx="1829697" cy="509136"/>
            </a:xfrm>
          </p:grpSpPr>
          <p:sp>
            <p:nvSpPr>
              <p:cNvPr id="34" name="平行四邊形 33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5" name="平行四邊形 34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$ 22.00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28" name="圖片 27" descr="\\server-pc1\STAR Project Team\STAR_Maths\02 Tasks development\WLTS_1617\Artwork\note and coin\Bank of China\BOC_20_fron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35"/>
          <p:cNvGrpSpPr/>
          <p:nvPr/>
        </p:nvGrpSpPr>
        <p:grpSpPr>
          <a:xfrm rot="4677145">
            <a:off x="5018625" y="2388031"/>
            <a:ext cx="2081770" cy="2527237"/>
            <a:chOff x="377705" y="2067852"/>
            <a:chExt cx="2081770" cy="2527237"/>
          </a:xfrm>
        </p:grpSpPr>
        <p:cxnSp>
          <p:nvCxnSpPr>
            <p:cNvPr id="37" name="直線單箭頭接點 36"/>
            <p:cNvCxnSpPr/>
            <p:nvPr/>
          </p:nvCxnSpPr>
          <p:spPr>
            <a:xfrm rot="16922855">
              <a:off x="970521" y="3040297"/>
              <a:ext cx="1969796" cy="10081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rot="16922855">
              <a:off x="117278" y="2328279"/>
              <a:ext cx="2527237" cy="2006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爆炸 2 38"/>
          <p:cNvSpPr/>
          <p:nvPr/>
        </p:nvSpPr>
        <p:spPr>
          <a:xfrm>
            <a:off x="5136036" y="4369548"/>
            <a:ext cx="2100676" cy="86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需找贖！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F618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F618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\\server-pc1\STAR Project Team\STAR_Maths\02 Tasks development\WLTS_1617\Artwork\note and coin\Bank of China\BOC_5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\\server-pc1\STAR Project Team\STAR_Maths\02 Tasks development\WLTS_1617\Artwork\note and coin\Bank of China\BOC_20_fron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圓角矩形 20"/>
          <p:cNvSpPr/>
          <p:nvPr/>
        </p:nvSpPr>
        <p:spPr>
          <a:xfrm>
            <a:off x="671770" y="1590262"/>
            <a:ext cx="2016224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697897" y="2980072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圓角矩形 23"/>
          <p:cNvSpPr/>
          <p:nvPr/>
        </p:nvSpPr>
        <p:spPr>
          <a:xfrm>
            <a:off x="3137203" y="1610509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圓角矩形 24"/>
          <p:cNvSpPr/>
          <p:nvPr/>
        </p:nvSpPr>
        <p:spPr>
          <a:xfrm>
            <a:off x="3162604" y="2968496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989449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圓角矩形圖說文字 29"/>
          <p:cNvSpPr/>
          <p:nvPr/>
        </p:nvSpPr>
        <p:spPr>
          <a:xfrm>
            <a:off x="1670646" y="5178027"/>
            <a:ext cx="4897310" cy="1131293"/>
          </a:xfrm>
          <a:prstGeom prst="wedgeRoundRectCallout">
            <a:avLst>
              <a:gd name="adj1" fmla="val -57819"/>
              <a:gd name="adj2" fmla="val 197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怎樣可以幫她在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不需找贖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的情況下買蛋糕呢？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663224" y="4581128"/>
            <a:ext cx="1667719" cy="1732823"/>
            <a:chOff x="6663224" y="4581128"/>
            <a:chExt cx="1667719" cy="1732823"/>
          </a:xfrm>
        </p:grpSpPr>
        <p:pic>
          <p:nvPicPr>
            <p:cNvPr id="32" name="Picture 2" descr="\\server-pc1\STAR Project Team\00Artwork\chocolate cak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376" y="4581128"/>
              <a:ext cx="130175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群組 32"/>
            <p:cNvGrpSpPr/>
            <p:nvPr/>
          </p:nvGrpSpPr>
          <p:grpSpPr>
            <a:xfrm>
              <a:off x="6663224" y="5849888"/>
              <a:ext cx="1667719" cy="464063"/>
              <a:chOff x="4479586" y="776705"/>
              <a:chExt cx="1829697" cy="509136"/>
            </a:xfrm>
          </p:grpSpPr>
          <p:sp>
            <p:nvSpPr>
              <p:cNvPr id="34" name="平行四邊形 33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35" name="平行四邊形 34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$ 22.00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pic>
        <p:nvPicPr>
          <p:cNvPr id="28" name="圖片 27" descr="\\server-pc1\STAR Project Team\STAR_Maths\02 Tasks development\WLTS_1617\Artwork\note and coin\Bank of China\BOC_20_fron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" descr="\\server-pc1\STAR Project Team\00Artwork\12-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3" y="5008973"/>
            <a:ext cx="1043564" cy="13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9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6663224" y="4581128"/>
            <a:ext cx="1667719" cy="1732823"/>
            <a:chOff x="6663224" y="4581128"/>
            <a:chExt cx="1667719" cy="1732823"/>
          </a:xfrm>
        </p:grpSpPr>
        <p:pic>
          <p:nvPicPr>
            <p:cNvPr id="6" name="Picture 2" descr="\\server-pc1\STAR Project Team\00Artwork\chocolate cak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376" y="4581128"/>
              <a:ext cx="130175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/>
            <p:cNvGrpSpPr/>
            <p:nvPr/>
          </p:nvGrpSpPr>
          <p:grpSpPr>
            <a:xfrm>
              <a:off x="6663224" y="5849888"/>
              <a:ext cx="1667719" cy="464063"/>
              <a:chOff x="4479586" y="776705"/>
              <a:chExt cx="1829697" cy="509136"/>
            </a:xfrm>
          </p:grpSpPr>
          <p:sp>
            <p:nvSpPr>
              <p:cNvPr id="8" name="平行四邊形 7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9" name="平行四邊形 8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$ 22.00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圓角矩形 29"/>
          <p:cNvSpPr/>
          <p:nvPr/>
        </p:nvSpPr>
        <p:spPr>
          <a:xfrm>
            <a:off x="671770" y="1590262"/>
            <a:ext cx="2016224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圓角矩形 30"/>
          <p:cNvSpPr/>
          <p:nvPr/>
        </p:nvSpPr>
        <p:spPr>
          <a:xfrm>
            <a:off x="697897" y="2980072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圓角矩形 31"/>
          <p:cNvSpPr/>
          <p:nvPr/>
        </p:nvSpPr>
        <p:spPr>
          <a:xfrm>
            <a:off x="3137203" y="1610509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橢圓 1"/>
          <p:cNvSpPr/>
          <p:nvPr/>
        </p:nvSpPr>
        <p:spPr>
          <a:xfrm>
            <a:off x="6110037" y="1927169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橢圓 32"/>
          <p:cNvSpPr/>
          <p:nvPr/>
        </p:nvSpPr>
        <p:spPr>
          <a:xfrm>
            <a:off x="5735224" y="2895559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橢圓 33"/>
          <p:cNvSpPr/>
          <p:nvPr/>
        </p:nvSpPr>
        <p:spPr>
          <a:xfrm>
            <a:off x="7097078" y="3140299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橢圓 34"/>
          <p:cNvSpPr/>
          <p:nvPr/>
        </p:nvSpPr>
        <p:spPr>
          <a:xfrm>
            <a:off x="7185855" y="1740517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圖片 46" descr="\\server-pc1\STAR Project Team\STAR_Maths\02 Tasks development\WLTS_1617\Artwork\note and coin\Bank of China\BOC_50_fro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圖片 47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圖片 48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圓角矩形 49"/>
          <p:cNvSpPr/>
          <p:nvPr/>
        </p:nvSpPr>
        <p:spPr>
          <a:xfrm>
            <a:off x="3162604" y="2968496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圓角矩形圖說文字 40"/>
          <p:cNvSpPr/>
          <p:nvPr/>
        </p:nvSpPr>
        <p:spPr>
          <a:xfrm>
            <a:off x="1670646" y="5008973"/>
            <a:ext cx="4788746" cy="1300348"/>
          </a:xfrm>
          <a:prstGeom prst="wedgeRoundRectCallout">
            <a:avLst>
              <a:gd name="adj1" fmla="val -64597"/>
              <a:gd name="adj2" fmla="val 121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我明白</a:t>
            </a:r>
            <a:r>
              <a:rPr lang="zh-TW" alt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了！當中的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元紙幣再兌換成硬幣就可以了！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24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5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1152128"/>
          </a:xfr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705" y="2806593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810008" y="1988840"/>
            <a:ext cx="6768752" cy="1296144"/>
          </a:xfrm>
          <a:prstGeom prst="wedgeRoundRectCallout">
            <a:avLst>
              <a:gd name="adj1" fmla="val -49574"/>
              <a:gd name="adj2" fmla="val 7996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紙幣跟硬幣一樣，也可以互相進行兌換，只要兌換的幣值相同就可以了。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1812739" y="4005064"/>
            <a:ext cx="6768752" cy="1296144"/>
          </a:xfrm>
          <a:prstGeom prst="wedgeRoundRectCallout">
            <a:avLst>
              <a:gd name="adj1" fmla="val -49317"/>
              <a:gd name="adj2" fmla="val -6919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讓我們來看看紙幣常見的兌換方法吧！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3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" descr="\\server-pc1\STAR Project Team\00Artwork\12-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3" y="5008973"/>
            <a:ext cx="1043564" cy="13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394770" y="1273204"/>
            <a:ext cx="8281686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9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8" y="3170094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6663224" y="4581128"/>
            <a:ext cx="1667719" cy="1732823"/>
            <a:chOff x="6663224" y="4581128"/>
            <a:chExt cx="1667719" cy="1732823"/>
          </a:xfrm>
        </p:grpSpPr>
        <p:pic>
          <p:nvPicPr>
            <p:cNvPr id="6" name="Picture 2" descr="\\server-pc1\STAR Project Team\00Artwork\chocolate cak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376" y="4581128"/>
              <a:ext cx="130175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/>
            <p:cNvGrpSpPr/>
            <p:nvPr/>
          </p:nvGrpSpPr>
          <p:grpSpPr>
            <a:xfrm>
              <a:off x="6663224" y="5849888"/>
              <a:ext cx="1667719" cy="464063"/>
              <a:chOff x="4479586" y="776705"/>
              <a:chExt cx="1829697" cy="509136"/>
            </a:xfrm>
          </p:grpSpPr>
          <p:sp>
            <p:nvSpPr>
              <p:cNvPr id="8" name="平行四邊形 7"/>
              <p:cNvSpPr/>
              <p:nvPr/>
            </p:nvSpPr>
            <p:spPr>
              <a:xfrm>
                <a:off x="4653099" y="78178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2400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9" name="平行四邊形 8"/>
              <p:cNvSpPr/>
              <p:nvPr/>
            </p:nvSpPr>
            <p:spPr>
              <a:xfrm>
                <a:off x="4479586" y="776705"/>
                <a:ext cx="1656184" cy="504056"/>
              </a:xfrm>
              <a:prstGeom prst="parallelogram">
                <a:avLst>
                  <a:gd name="adj" fmla="val 3191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$ 22.00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94770" y="548680"/>
            <a:ext cx="2016990" cy="5040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小虹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的錢包：</a:t>
            </a:r>
            <a:endParaRPr lang="zh-HK" altLang="en-US" sz="2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61" y="330502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\\server-pc1\STAR Project Team\STAR_Maths\02 Tasks development\WLTS_1617\Artwork\note and coin\coin 5 dolla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14" y="2096512"/>
            <a:ext cx="515083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\\server-pc1\STAR Project Team\STAR_Maths\02 Tasks development\WLTS_1617\Artwork\note and coin\coin 1 doll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5" y="1906503"/>
            <a:ext cx="521796" cy="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圓角矩形 29"/>
          <p:cNvSpPr/>
          <p:nvPr/>
        </p:nvSpPr>
        <p:spPr>
          <a:xfrm>
            <a:off x="671770" y="1590262"/>
            <a:ext cx="2016224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圓角矩形 30"/>
          <p:cNvSpPr/>
          <p:nvPr/>
        </p:nvSpPr>
        <p:spPr>
          <a:xfrm>
            <a:off x="697897" y="2980072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圓角矩形 31"/>
          <p:cNvSpPr/>
          <p:nvPr/>
        </p:nvSpPr>
        <p:spPr>
          <a:xfrm>
            <a:off x="3137203" y="1610509"/>
            <a:ext cx="1973432" cy="1160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橢圓 1"/>
          <p:cNvSpPr/>
          <p:nvPr/>
        </p:nvSpPr>
        <p:spPr>
          <a:xfrm>
            <a:off x="6110037" y="1927169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橢圓 32"/>
          <p:cNvSpPr/>
          <p:nvPr/>
        </p:nvSpPr>
        <p:spPr>
          <a:xfrm>
            <a:off x="5735224" y="2895559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橢圓 33"/>
          <p:cNvSpPr/>
          <p:nvPr/>
        </p:nvSpPr>
        <p:spPr>
          <a:xfrm>
            <a:off x="7097078" y="3140299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橢圓 34"/>
          <p:cNvSpPr/>
          <p:nvPr/>
        </p:nvSpPr>
        <p:spPr>
          <a:xfrm>
            <a:off x="7185855" y="1740517"/>
            <a:ext cx="915835" cy="85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3" descr="\\server-pc1\STAR Project Team\STAR_Maths\02 Tasks development\WLTS_1617\Artwork\note and coin\coin 2 dolla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10" y="3052101"/>
            <a:ext cx="515082" cy="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35"/>
          <p:cNvGrpSpPr/>
          <p:nvPr/>
        </p:nvGrpSpPr>
        <p:grpSpPr>
          <a:xfrm rot="4677145">
            <a:off x="4803731" y="2587051"/>
            <a:ext cx="2179166" cy="2203209"/>
            <a:chOff x="330509" y="2400126"/>
            <a:chExt cx="2179166" cy="2203209"/>
          </a:xfrm>
        </p:grpSpPr>
        <p:cxnSp>
          <p:nvCxnSpPr>
            <p:cNvPr id="37" name="直線單箭頭接點 36"/>
            <p:cNvCxnSpPr/>
            <p:nvPr/>
          </p:nvCxnSpPr>
          <p:spPr>
            <a:xfrm rot="16922855">
              <a:off x="1590946" y="2268061"/>
              <a:ext cx="786664" cy="10507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rot="16922855">
              <a:off x="352251" y="2493361"/>
              <a:ext cx="2088232" cy="21317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圖片 46" descr="\\server-pc1\STAR Project Team\STAR_Maths\02 Tasks development\WLTS_1617\Artwork\note and coin\Bank of China\BOC_50_fro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5" y="1737087"/>
            <a:ext cx="1758790" cy="87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圖片 47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88" y="17736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圖片 48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" y="3149794"/>
            <a:ext cx="1691680" cy="8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圓角矩形圖說文字 40"/>
          <p:cNvSpPr/>
          <p:nvPr/>
        </p:nvSpPr>
        <p:spPr>
          <a:xfrm>
            <a:off x="1547664" y="5008973"/>
            <a:ext cx="4911728" cy="1300348"/>
          </a:xfrm>
          <a:prstGeom prst="wedgeRoundRectCallout">
            <a:avLst>
              <a:gd name="adj1" fmla="val -60209"/>
              <a:gd name="adj2" fmla="val 15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錢幣的總值仍然是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元，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而當中又可提取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元買蛋糕！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58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FC1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FC1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699792" y="2852936"/>
            <a:ext cx="3672408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完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44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3528" y="3429000"/>
            <a:ext cx="842493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23528" y="1628800"/>
            <a:ext cx="8424936" cy="1512168"/>
            <a:chOff x="323528" y="1628800"/>
            <a:chExt cx="8424936" cy="1512168"/>
          </a:xfrm>
        </p:grpSpPr>
        <p:sp>
          <p:nvSpPr>
            <p:cNvPr id="10" name="矩形 9"/>
            <p:cNvSpPr/>
            <p:nvPr/>
          </p:nvSpPr>
          <p:spPr>
            <a:xfrm>
              <a:off x="323528" y="1628800"/>
              <a:ext cx="8424936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4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683" y="2046127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549" y="2046127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圖片 25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05" y="1996282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\\server-pc1\STAR Project Team\STAR_Maths\02 Tasks development\WLTS_1617\Artwork\note and coin\Bank of China\BOC_5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49" y="4158342"/>
            <a:ext cx="1758790" cy="878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群組 26"/>
          <p:cNvGrpSpPr/>
          <p:nvPr/>
        </p:nvGrpSpPr>
        <p:grpSpPr>
          <a:xfrm>
            <a:off x="5489794" y="4164392"/>
            <a:ext cx="1218941" cy="892707"/>
            <a:chOff x="5489794" y="4164392"/>
            <a:chExt cx="1218941" cy="892707"/>
          </a:xfrm>
        </p:grpSpPr>
        <p:sp>
          <p:nvSpPr>
            <p:cNvPr id="22" name="弧形箭號 (下彎) 21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弧形箭號 (下彎) 22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1152128"/>
          </a:xfrm>
          <a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弧形箭號 (下彎) 6"/>
          <p:cNvSpPr/>
          <p:nvPr/>
        </p:nvSpPr>
        <p:spPr>
          <a:xfrm rot="10800000">
            <a:off x="5173434" y="2460081"/>
            <a:ext cx="1213511" cy="408755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弧形箭號 (下彎) 7"/>
          <p:cNvSpPr/>
          <p:nvPr/>
        </p:nvSpPr>
        <p:spPr>
          <a:xfrm>
            <a:off x="5178863" y="1976129"/>
            <a:ext cx="1213512" cy="408755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444271" y="4647665"/>
            <a:ext cx="3251571" cy="784936"/>
            <a:chOff x="444271" y="4647665"/>
            <a:chExt cx="3251571" cy="784936"/>
          </a:xfrm>
        </p:grpSpPr>
        <p:pic>
          <p:nvPicPr>
            <p:cNvPr id="17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71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019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1" descr="\\server-pc1\STAR Project Team\STAR_Maths\02 Tasks development\WLTS_1617\Artwork\note and coin\10dollars(plastic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47665"/>
            <a:ext cx="1580823" cy="78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1234683" y="3810475"/>
            <a:ext cx="3250406" cy="784936"/>
            <a:chOff x="1234683" y="3810475"/>
            <a:chExt cx="3250406" cy="784936"/>
          </a:xfrm>
        </p:grpSpPr>
        <p:pic>
          <p:nvPicPr>
            <p:cNvPr id="20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683" y="381047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266" y="381047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雲朵形圖說文字 24"/>
          <p:cNvSpPr/>
          <p:nvPr/>
        </p:nvSpPr>
        <p:spPr>
          <a:xfrm>
            <a:off x="5652120" y="908720"/>
            <a:ext cx="3187159" cy="791065"/>
          </a:xfrm>
          <a:prstGeom prst="cloudCallout">
            <a:avLst>
              <a:gd name="adj1" fmla="val -31059"/>
              <a:gd name="adj2" fmla="val 9296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兩者之間可互換！</a:t>
            </a:r>
            <a:endParaRPr lang="zh-HK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" name="圖片 30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89" y="3706407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48344"/>
            <a:ext cx="1691680" cy="83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3528" y="1556792"/>
            <a:ext cx="842493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748826" y="2691502"/>
            <a:ext cx="3251571" cy="784936"/>
            <a:chOff x="444271" y="4647665"/>
            <a:chExt cx="3251571" cy="784936"/>
          </a:xfrm>
        </p:grpSpPr>
        <p:pic>
          <p:nvPicPr>
            <p:cNvPr id="17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71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019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群組 28"/>
          <p:cNvGrpSpPr/>
          <p:nvPr/>
        </p:nvGrpSpPr>
        <p:grpSpPr>
          <a:xfrm>
            <a:off x="755576" y="1772816"/>
            <a:ext cx="3250406" cy="784936"/>
            <a:chOff x="1234683" y="3810475"/>
            <a:chExt cx="3250406" cy="784936"/>
          </a:xfrm>
        </p:grpSpPr>
        <p:pic>
          <p:nvPicPr>
            <p:cNvPr id="20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683" y="381047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266" y="381047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群組 31"/>
          <p:cNvGrpSpPr/>
          <p:nvPr/>
        </p:nvGrpSpPr>
        <p:grpSpPr>
          <a:xfrm>
            <a:off x="762337" y="3627606"/>
            <a:ext cx="3251571" cy="784936"/>
            <a:chOff x="444271" y="4647665"/>
            <a:chExt cx="3251571" cy="784936"/>
          </a:xfrm>
        </p:grpSpPr>
        <p:pic>
          <p:nvPicPr>
            <p:cNvPr id="33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71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019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圖片 42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9" y="1727691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圖片 43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9" y="2658913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圖片 44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9" y="3592494"/>
            <a:ext cx="1691680" cy="834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群組 34"/>
          <p:cNvGrpSpPr/>
          <p:nvPr/>
        </p:nvGrpSpPr>
        <p:grpSpPr>
          <a:xfrm>
            <a:off x="762337" y="4578099"/>
            <a:ext cx="3251571" cy="784936"/>
            <a:chOff x="444271" y="4647665"/>
            <a:chExt cx="3251571" cy="784936"/>
          </a:xfrm>
        </p:grpSpPr>
        <p:pic>
          <p:nvPicPr>
            <p:cNvPr id="36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71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019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群組 37"/>
          <p:cNvGrpSpPr/>
          <p:nvPr/>
        </p:nvGrpSpPr>
        <p:grpSpPr>
          <a:xfrm>
            <a:off x="762337" y="5527198"/>
            <a:ext cx="3251571" cy="784936"/>
            <a:chOff x="444271" y="4647665"/>
            <a:chExt cx="3251571" cy="784936"/>
          </a:xfrm>
        </p:grpSpPr>
        <p:pic>
          <p:nvPicPr>
            <p:cNvPr id="39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71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019" y="4647665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圖片 45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9" y="4525009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圖片 46" descr="\\server-pc1\STAR Project Team\STAR_Maths\02 Tasks development\WLTS_1617\Artwork\note and coin\Bank of China\BOC_20_fro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9" y="5479827"/>
            <a:ext cx="1691680" cy="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圖片 47" descr="\\server-pc1\STAR Project Team\STAR_Maths\02 Tasks development\WLTS_1617\Artwork\note and coin\Bank of China\BOC_10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98" y="3542147"/>
            <a:ext cx="1849032" cy="893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/>
          <p:cNvGrpSpPr/>
          <p:nvPr/>
        </p:nvGrpSpPr>
        <p:grpSpPr>
          <a:xfrm>
            <a:off x="4427984" y="3591138"/>
            <a:ext cx="1218941" cy="892707"/>
            <a:chOff x="5489794" y="4164392"/>
            <a:chExt cx="1218941" cy="892707"/>
          </a:xfrm>
        </p:grpSpPr>
        <p:sp>
          <p:nvSpPr>
            <p:cNvPr id="41" name="弧形箭號 (下彎) 40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弧形箭號 (下彎) 41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1152128"/>
          </a:xfrm>
          <a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5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556792"/>
            <a:ext cx="842493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427984" y="3591138"/>
            <a:ext cx="1218941" cy="892707"/>
            <a:chOff x="5489794" y="4164392"/>
            <a:chExt cx="1218941" cy="892707"/>
          </a:xfrm>
        </p:grpSpPr>
        <p:sp>
          <p:nvSpPr>
            <p:cNvPr id="8" name="弧形箭號 (下彎) 7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弧形箭號 (下彎) 8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748826" y="1772816"/>
            <a:ext cx="1594334" cy="4539318"/>
            <a:chOff x="748826" y="1772816"/>
            <a:chExt cx="1594334" cy="4539318"/>
          </a:xfrm>
        </p:grpSpPr>
        <p:pic>
          <p:nvPicPr>
            <p:cNvPr id="11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26" y="2700211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772816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37" y="3627606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37" y="4578099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37" y="5527198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群組 29"/>
          <p:cNvGrpSpPr/>
          <p:nvPr/>
        </p:nvGrpSpPr>
        <p:grpSpPr>
          <a:xfrm>
            <a:off x="2419573" y="1772816"/>
            <a:ext cx="1594335" cy="4539318"/>
            <a:chOff x="2419573" y="1772816"/>
            <a:chExt cx="1594335" cy="4539318"/>
          </a:xfrm>
        </p:grpSpPr>
        <p:pic>
          <p:nvPicPr>
            <p:cNvPr id="12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574" y="2700211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573" y="1772816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085" y="3627606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085" y="4578099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1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085" y="5527198"/>
              <a:ext cx="1580823" cy="78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1152128"/>
          </a:xfr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25673" y="872659"/>
            <a:ext cx="754695" cy="62242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endParaRPr lang="zh-HK" altLang="en-US" sz="2800" b="1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" name="圖片 28" descr="\\server-pc1\STAR Project Team\STAR_Maths\02 Tasks development\WLTS_1617\Artwork\note and coin\Bank of China\BOC_5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6" y="3545073"/>
            <a:ext cx="1745278" cy="86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\\server-pc1\STAR Project Team\STAR_Maths\02 Tasks development\WLTS_1617\Artwork\note and coin\Bank of China\BOC_5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85" y="3546316"/>
            <a:ext cx="1745278" cy="86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\\server-pc1\STAR Project Team\STAR_Maths\02 Tasks development\WLTS_1617\Artwork\note and coin\Bank of China\BOC_100_fron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155"/>
            <a:ext cx="1849032" cy="89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6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3528" y="2226478"/>
            <a:ext cx="842493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932040" y="3413015"/>
            <a:ext cx="1218941" cy="892707"/>
            <a:chOff x="5489794" y="4164392"/>
            <a:chExt cx="1218941" cy="892707"/>
          </a:xfrm>
        </p:grpSpPr>
        <p:sp>
          <p:nvSpPr>
            <p:cNvPr id="41" name="弧形箭號 (下彎) 40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弧形箭號 (下彎) 41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1152128"/>
          </a:xfr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 descr="\\server-pc1\STAR Project Team\STAR_Maths\02 Tasks development\WLTS_1617\Artwork\note and coin\Bank of China\BOC_10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2" y="2463225"/>
            <a:ext cx="1849032" cy="8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 descr="\\server-pc1\STAR Project Team\STAR_Maths\02 Tasks development\WLTS_1617\Artwork\note and coin\Bank of China\BOC_10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6" y="3444452"/>
            <a:ext cx="1849032" cy="8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\\server-pc1\STAR Project Team\STAR_Maths\02 Tasks development\WLTS_1617\Artwork\note and coin\Bank of China\BOC_10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4" y="3444452"/>
            <a:ext cx="1849032" cy="8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圖片 21" descr="\\server-pc1\STAR Project Team\STAR_Maths\02 Tasks development\WLTS_1617\Artwork\note and coin\Bank of China\BOC_10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6" y="4437112"/>
            <a:ext cx="1849032" cy="8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 descr="\\server-pc1\STAR Project Team\STAR_Maths\02 Tasks development\WLTS_1617\Artwork\note and coin\Bank of China\BOC_100_fro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4" y="4437112"/>
            <a:ext cx="1849032" cy="8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圖片 23" descr="\\server-pc1\STAR Project Team\STAR_Maths\02 Tasks development\WLTS_1617\Artwork\note and coin\Bank of China\BOC_50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11773"/>
            <a:ext cx="1872208" cy="941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3528" y="1592744"/>
            <a:ext cx="8424936" cy="514862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926610" y="3780184"/>
            <a:ext cx="1218941" cy="892707"/>
            <a:chOff x="5489794" y="4164392"/>
            <a:chExt cx="1218941" cy="892707"/>
          </a:xfrm>
        </p:grpSpPr>
        <p:sp>
          <p:nvSpPr>
            <p:cNvPr id="41" name="弧形箭號 (下彎) 40"/>
            <p:cNvSpPr/>
            <p:nvPr/>
          </p:nvSpPr>
          <p:spPr>
            <a:xfrm rot="10800000">
              <a:off x="5489794" y="4648344"/>
              <a:ext cx="1213511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弧形箭號 (下彎) 41"/>
            <p:cNvSpPr/>
            <p:nvPr/>
          </p:nvSpPr>
          <p:spPr>
            <a:xfrm>
              <a:off x="5495223" y="4164392"/>
              <a:ext cx="1213512" cy="408755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1152128"/>
          </a:xfr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791524" y="1871394"/>
            <a:ext cx="1849032" cy="4699333"/>
            <a:chOff x="6804248" y="1889915"/>
            <a:chExt cx="1849032" cy="4699333"/>
          </a:xfrm>
        </p:grpSpPr>
        <p:pic>
          <p:nvPicPr>
            <p:cNvPr id="27" name="圖片 26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889915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圖片 30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833999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圖片 38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786524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圖片 42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739317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圖片 44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95411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群組 4"/>
          <p:cNvGrpSpPr/>
          <p:nvPr/>
        </p:nvGrpSpPr>
        <p:grpSpPr>
          <a:xfrm>
            <a:off x="755576" y="1871394"/>
            <a:ext cx="1849032" cy="4699333"/>
            <a:chOff x="4788024" y="1889915"/>
            <a:chExt cx="1849032" cy="4699333"/>
          </a:xfrm>
        </p:grpSpPr>
        <p:pic>
          <p:nvPicPr>
            <p:cNvPr id="28" name="圖片 27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889915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圖片 35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833999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圖片 39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86524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圖片 43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739317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圖片 45" descr="\\server-pc1\STAR Project Team\STAR_Maths\02 Tasks development\WLTS_1617\Artwork\note and coin\Bank of China\BOC_100_fron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695411"/>
              <a:ext cx="1849032" cy="8938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圖片 46" descr="\\server-pc1\STAR Project Team\STAR_Maths\02 Tasks development\WLTS_1617\Artwork\note and coin\Bank of China\BOC_50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0" y="3761434"/>
            <a:ext cx="1872208" cy="919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圖片 47" descr="\\server-pc1\STAR Project Team\STAR_Maths\02 Tasks development\WLTS_1617\Artwork\note and coin\Bank of China\BOC_500_fro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21" y="3742444"/>
            <a:ext cx="1857522" cy="94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09" y="3728939"/>
            <a:ext cx="1964411" cy="98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4968552" cy="1152128"/>
          </a:xfr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紙幣和硬幣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099" y="4999105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1992284" y="4999105"/>
            <a:ext cx="6768752" cy="1296144"/>
          </a:xfrm>
          <a:prstGeom prst="wedgeRoundRectCallout">
            <a:avLst>
              <a:gd name="adj1" fmla="val -57422"/>
              <a:gd name="adj2" fmla="val 208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有時候，我們也會把一些幣值較小的紙幣兌換成硬幣，方便日常使用。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2" descr="\\server-pc1\STAR Project Team\STAR_Maths\02 Tasks development\WLTS_1617\Artwork\toymachine(blu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37627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爆炸 2 7"/>
          <p:cNvSpPr/>
          <p:nvPr/>
        </p:nvSpPr>
        <p:spPr>
          <a:xfrm>
            <a:off x="22757" y="3153996"/>
            <a:ext cx="3240360" cy="1800200"/>
          </a:xfrm>
          <a:prstGeom prst="irregularSeal2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10</a:t>
            </a:r>
            <a:r>
              <a:rPr lang="zh-TW" altLang="en-US" b="1" dirty="0" smtClean="0">
                <a:solidFill>
                  <a:srgbClr val="0070C0"/>
                </a:solidFill>
              </a:rPr>
              <a:t>元一次，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只接受硬幣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635896" y="3153996"/>
            <a:ext cx="5364044" cy="1304978"/>
            <a:chOff x="3635896" y="3153996"/>
            <a:chExt cx="5364044" cy="1304978"/>
          </a:xfrm>
        </p:grpSpPr>
        <p:grpSp>
          <p:nvGrpSpPr>
            <p:cNvPr id="20" name="群組 19"/>
            <p:cNvGrpSpPr/>
            <p:nvPr/>
          </p:nvGrpSpPr>
          <p:grpSpPr>
            <a:xfrm>
              <a:off x="3635896" y="3153996"/>
              <a:ext cx="5364044" cy="1304978"/>
              <a:chOff x="3635896" y="3153996"/>
              <a:chExt cx="5364044" cy="1304978"/>
            </a:xfrm>
          </p:grpSpPr>
          <p:pic>
            <p:nvPicPr>
              <p:cNvPr id="14" name="Picture 11" descr="\\server-pc1\STAR Project Team\00Artwork\12-gir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6376" y="3153996"/>
                <a:ext cx="1043564" cy="1304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圓角矩形圖說文字 14"/>
              <p:cNvSpPr/>
              <p:nvPr/>
            </p:nvSpPr>
            <p:spPr>
              <a:xfrm>
                <a:off x="3635896" y="3311043"/>
                <a:ext cx="4104455" cy="982053"/>
              </a:xfrm>
              <a:prstGeom prst="wedgeRoundRectCallout">
                <a:avLst>
                  <a:gd name="adj1" fmla="val 63614"/>
                  <a:gd name="adj2" fmla="val 16548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2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我有             ，跟你換吧！</a:t>
                </a:r>
                <a:endParaRPr lang="zh-HK" altLang="en-US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16" name="Picture 5" descr="\\server-pc1\STAR Project Team\STAR_Maths\02 Tasks development\WLTS_1617\Artwork\note and coin\Coin 10 dollars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50041"/>
              <a:ext cx="504056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\\server-pc1\STAR Project Team\STAR_Maths\02 Tasks development\WLTS_1617\Artwork\note and coin\Coin 10 dollars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067" y="3550041"/>
              <a:ext cx="504056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群組 22"/>
          <p:cNvGrpSpPr/>
          <p:nvPr/>
        </p:nvGrpSpPr>
        <p:grpSpPr>
          <a:xfrm>
            <a:off x="2123728" y="1536904"/>
            <a:ext cx="6912768" cy="1532056"/>
            <a:chOff x="2123728" y="1536904"/>
            <a:chExt cx="6912768" cy="1532056"/>
          </a:xfrm>
        </p:grpSpPr>
        <p:pic>
          <p:nvPicPr>
            <p:cNvPr id="10" name="Picture 10" descr="\\server-pc1\STAR Project Team\00Artwork\13-bo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699769"/>
              <a:ext cx="1015426" cy="120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圓角矩形圖說文字 10"/>
            <p:cNvSpPr/>
            <p:nvPr/>
          </p:nvSpPr>
          <p:spPr>
            <a:xfrm>
              <a:off x="3263117" y="1536904"/>
              <a:ext cx="5773379" cy="1532056"/>
            </a:xfrm>
            <a:prstGeom prst="wedgeRoundRectCallout">
              <a:avLst>
                <a:gd name="adj1" fmla="val -58120"/>
                <a:gd name="adj2" fmla="val 15694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500"/>
                </a:lnSpc>
              </a:pPr>
              <a:r>
                <a:rPr lang="zh-TW" altLang="en-U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我想玩扭蛋機一次，但我沒有</a:t>
              </a:r>
              <a:endParaRPr lang="en-US" altLang="zh-TW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2500"/>
                </a:lnSpc>
              </a:pPr>
              <a:endPara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ts val="2500"/>
                </a:lnSpc>
              </a:pPr>
              <a:r>
                <a:rPr lang="en-US" altLang="zh-TW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元硬幣</a:t>
              </a:r>
              <a:r>
                <a:rPr lang="zh-TW" altLang="en-U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，只有                    一張。</a:t>
              </a:r>
              <a:endParaRPr lang="zh-HK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8" name="圖片 17" descr="\\server-pc1\STAR Project Team\STAR_Maths\02 Tasks development\WLTS_1617\Artwork\note and coin\Bank of China\BOC_20_fro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53" y="2153081"/>
            <a:ext cx="1691680" cy="83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5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\\server-pc1\STAR Project Team\00Artwork\11-b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212976"/>
            <a:ext cx="1086303" cy="1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1913887" y="2204864"/>
            <a:ext cx="6624736" cy="1368152"/>
          </a:xfrm>
          <a:prstGeom prst="wedgeRoundRectCallout">
            <a:avLst>
              <a:gd name="adj1" fmla="val -51709"/>
              <a:gd name="adj2" fmla="val 866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元紙幣與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元硬幣的幣值</a:t>
            </a: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相同，因此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兩者兌換其他硬幣</a:t>
            </a:r>
            <a:r>
              <a:rPr lang="zh-TW" alt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的方法是相同的！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467543" y="260648"/>
            <a:ext cx="4968552" cy="1152128"/>
          </a:xfrm>
          <a:prstGeom prst="rect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375"/>
                      </a14:imgEffect>
                      <a14:imgEffect>
                        <a14:saturation sat="13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紙幣和硬幣的兌換</a:t>
            </a:r>
            <a:endParaRPr lang="zh-HK" altLang="en-US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1979712" y="4365104"/>
            <a:ext cx="6264696" cy="1368152"/>
          </a:xfrm>
          <a:prstGeom prst="wedgeRoundRectCallout">
            <a:avLst>
              <a:gd name="adj1" fmla="val -53411"/>
              <a:gd name="adj2" fmla="val -4578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那麼現在我們一起看看其他紙幣兌換硬幣的常見例子吧！</a:t>
            </a:r>
            <a:endParaRPr lang="zh-HK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7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uiExpand="1" build="allAtOnce" animBg="1"/>
      <p:bldP spid="2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393</Words>
  <Application>Microsoft Office PowerPoint</Application>
  <PresentationFormat>如螢幕大小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新細明體</vt:lpstr>
      <vt:lpstr>Arial</vt:lpstr>
      <vt:lpstr>Arial Rounded MT Bold</vt:lpstr>
      <vt:lpstr>Calibri</vt:lpstr>
      <vt:lpstr>Times New Roman</vt:lpstr>
      <vt:lpstr>Verdana</vt:lpstr>
      <vt:lpstr>Office 佈景主題</vt:lpstr>
      <vt:lpstr>貨幣的兌換 (紙幣及硬幣)</vt:lpstr>
      <vt:lpstr>紙幣的兌換</vt:lpstr>
      <vt:lpstr>紙幣的兌換</vt:lpstr>
      <vt:lpstr>紙幣的兌換</vt:lpstr>
      <vt:lpstr>紙幣的兌換</vt:lpstr>
      <vt:lpstr>紙幣的兌換</vt:lpstr>
      <vt:lpstr>紙幣的兌換</vt:lpstr>
      <vt:lpstr>紙幣和硬幣的兌換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錢幣的兌換(紙幣及硬幣)</dc:title>
  <dc:creator>CHUNG, Yuen-ying Christina</dc:creator>
  <cp:lastModifiedBy>CHUNG, Yuen-ying Christina</cp:lastModifiedBy>
  <cp:revision>69</cp:revision>
  <dcterms:created xsi:type="dcterms:W3CDTF">2017-03-03T06:52:18Z</dcterms:created>
  <dcterms:modified xsi:type="dcterms:W3CDTF">2018-04-19T02:09:31Z</dcterms:modified>
</cp:coreProperties>
</file>