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78" r:id="rId8"/>
    <p:sldId id="277" r:id="rId9"/>
    <p:sldId id="262" r:id="rId10"/>
    <p:sldId id="280" r:id="rId11"/>
    <p:sldId id="279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81" r:id="rId20"/>
    <p:sldId id="271" r:id="rId21"/>
    <p:sldId id="272" r:id="rId22"/>
    <p:sldId id="273" r:id="rId23"/>
  </p:sldIdLst>
  <p:sldSz cx="10160000" cy="8407400"/>
  <p:notesSz cx="6807200" cy="9939338"/>
  <p:embeddedFontLst>
    <p:embeddedFont>
      <p:font typeface="標楷體" pitchFamily="65" charset="-120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3056"/>
    <a:srgbClr val="CCFF66"/>
    <a:srgbClr val="000099"/>
    <a:srgbClr val="830355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822" autoAdjust="0"/>
    <p:restoredTop sz="94660"/>
  </p:normalViewPr>
  <p:slideViewPr>
    <p:cSldViewPr>
      <p:cViewPr varScale="1">
        <p:scale>
          <a:sx n="65" d="100"/>
          <a:sy n="65" d="100"/>
        </p:scale>
        <p:origin x="-1939" y="-77"/>
      </p:cViewPr>
      <p:guideLst>
        <p:guide orient="horz" pos="2648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768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11745"/>
            <a:ext cx="8636000" cy="1802142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64193"/>
            <a:ext cx="7112000" cy="21485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9F50-ECE0-4E84-BFB5-99C3AF79E87E}" type="datetimeFigureOut">
              <a:rPr lang="zh-TW" altLang="en-US" smtClean="0"/>
              <a:pPr/>
              <a:t>2018/10/29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2C9F-A22A-414F-945A-7960653973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9F50-ECE0-4E84-BFB5-99C3AF79E87E}" type="datetimeFigureOut">
              <a:rPr lang="zh-TW" altLang="en-US" smtClean="0"/>
              <a:pPr/>
              <a:t>2018/10/29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2C9F-A22A-414F-945A-7960653973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36688"/>
            <a:ext cx="2286000" cy="7173536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36688"/>
            <a:ext cx="6688667" cy="7173536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9F50-ECE0-4E84-BFB5-99C3AF79E87E}" type="datetimeFigureOut">
              <a:rPr lang="zh-TW" altLang="en-US" smtClean="0"/>
              <a:pPr/>
              <a:t>2018/10/29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2C9F-A22A-414F-945A-7960653973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9F50-ECE0-4E84-BFB5-99C3AF79E87E}" type="datetimeFigureOut">
              <a:rPr lang="zh-TW" altLang="en-US" smtClean="0"/>
              <a:pPr/>
              <a:t>2018/10/29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2C9F-A22A-414F-945A-7960653973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402535"/>
            <a:ext cx="8636000" cy="166980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563416"/>
            <a:ext cx="8636000" cy="183911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9F50-ECE0-4E84-BFB5-99C3AF79E87E}" type="datetimeFigureOut">
              <a:rPr lang="zh-TW" altLang="en-US" smtClean="0"/>
              <a:pPr/>
              <a:t>2018/10/29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2C9F-A22A-414F-945A-7960653973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961729"/>
            <a:ext cx="4487333" cy="55484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961729"/>
            <a:ext cx="4487333" cy="55484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9F50-ECE0-4E84-BFB5-99C3AF79E87E}" type="datetimeFigureOut">
              <a:rPr lang="zh-TW" altLang="en-US" smtClean="0"/>
              <a:pPr/>
              <a:t>2018/10/29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2C9F-A22A-414F-945A-7960653973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881935"/>
            <a:ext cx="4489098" cy="7843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666236"/>
            <a:ext cx="4489098" cy="48439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881935"/>
            <a:ext cx="4490861" cy="7843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666236"/>
            <a:ext cx="4490861" cy="48439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9F50-ECE0-4E84-BFB5-99C3AF79E87E}" type="datetimeFigureOut">
              <a:rPr lang="zh-TW" altLang="en-US" smtClean="0"/>
              <a:pPr/>
              <a:t>2018/10/29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2C9F-A22A-414F-945A-7960653973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9F50-ECE0-4E84-BFB5-99C3AF79E87E}" type="datetimeFigureOut">
              <a:rPr lang="zh-TW" altLang="en-US" smtClean="0"/>
              <a:pPr/>
              <a:t>2018/10/29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2C9F-A22A-414F-945A-7960653973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9F50-ECE0-4E84-BFB5-99C3AF79E87E}" type="datetimeFigureOut">
              <a:rPr lang="zh-TW" altLang="en-US" smtClean="0"/>
              <a:pPr/>
              <a:t>2018/10/29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2C9F-A22A-414F-945A-7960653973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34739"/>
            <a:ext cx="3342570" cy="1424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34741"/>
            <a:ext cx="5679722" cy="71754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759328"/>
            <a:ext cx="3342570" cy="57508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9F50-ECE0-4E84-BFB5-99C3AF79E87E}" type="datetimeFigureOut">
              <a:rPr lang="zh-TW" altLang="en-US" smtClean="0"/>
              <a:pPr/>
              <a:t>2018/10/29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2C9F-A22A-414F-945A-7960653973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885180"/>
            <a:ext cx="6096000" cy="69477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51217"/>
            <a:ext cx="6096000" cy="5044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579959"/>
            <a:ext cx="6096000" cy="9867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F9F50-ECE0-4E84-BFB5-99C3AF79E87E}" type="datetimeFigureOut">
              <a:rPr lang="zh-TW" altLang="en-US" smtClean="0"/>
              <a:pPr/>
              <a:t>2018/10/29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2C9F-A22A-414F-945A-7960653973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36686"/>
            <a:ext cx="9144000" cy="1401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61729"/>
            <a:ext cx="9144000" cy="5548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792416"/>
            <a:ext cx="2370667" cy="447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F9F50-ECE0-4E84-BFB5-99C3AF79E87E}" type="datetimeFigureOut">
              <a:rPr lang="zh-TW" altLang="en-US" smtClean="0"/>
              <a:pPr/>
              <a:t>2018/10/29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792416"/>
            <a:ext cx="3217333" cy="447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792416"/>
            <a:ext cx="2370667" cy="447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32C9F-A22A-414F-945A-7960653973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eogebra.org/m/me65jvEt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hyperlink" Target="https://www.geogebra.org/m/me65jvE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me65jvE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me65jvE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me65jvEt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AD5B"/>
            </a:gs>
            <a:gs pos="100000">
              <a:srgbClr val="FFAD5B">
                <a:tint val="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500" y="1079500"/>
            <a:ext cx="4775200" cy="200054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TW" altLang="en-US" sz="8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報時</a:t>
            </a:r>
            <a:r>
              <a:rPr lang="en-US" altLang="zh-TW" sz="8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8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8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4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三節</a:t>
            </a:r>
            <a:endParaRPr lang="zh-TW" altLang="en-US" sz="4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Picture 2" descr="Clock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67100" y="3650565"/>
            <a:ext cx="1905000" cy="1905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31" name="Group 30"/>
          <p:cNvGrpSpPr/>
          <p:nvPr/>
        </p:nvGrpSpPr>
        <p:grpSpPr>
          <a:xfrm>
            <a:off x="6293048" y="1741706"/>
            <a:ext cx="2715504" cy="2750026"/>
            <a:chOff x="6934200" y="4165600"/>
            <a:chExt cx="2819400" cy="2781300"/>
          </a:xfrm>
        </p:grpSpPr>
        <p:sp>
          <p:nvSpPr>
            <p:cNvPr id="4" name="Oval 3"/>
            <p:cNvSpPr/>
            <p:nvPr/>
          </p:nvSpPr>
          <p:spPr>
            <a:xfrm>
              <a:off x="6934200" y="4165600"/>
              <a:ext cx="2781300" cy="2781300"/>
            </a:xfrm>
            <a:prstGeom prst="ellipse">
              <a:avLst/>
            </a:prstGeom>
            <a:solidFill>
              <a:srgbClr val="7D9EC0"/>
            </a:solidFill>
            <a:ln w="381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7073900" y="4318000"/>
              <a:ext cx="2476500" cy="2476500"/>
            </a:xfrm>
            <a:prstGeom prst="ellipse">
              <a:avLst/>
            </a:prstGeom>
            <a:solidFill>
              <a:srgbClr val="F0F0F0"/>
            </a:solidFill>
            <a:ln w="38100" cap="flat" cmpd="sng" algn="ctr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724900" y="4445000"/>
              <a:ext cx="4572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altLang="zh-TW" sz="1500" smtClean="0">
                  <a:solidFill>
                    <a:srgbClr val="000000"/>
                  </a:solidFill>
                  <a:latin typeface="Times New Roman - 20"/>
                </a:rPr>
                <a:t>1</a:t>
              </a:r>
              <a:endParaRPr lang="zh-TW" altLang="en-US" sz="1500">
                <a:solidFill>
                  <a:srgbClr val="000000"/>
                </a:solidFill>
                <a:latin typeface="Times New Roman - 2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82100" y="4813300"/>
              <a:ext cx="4572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altLang="zh-TW" sz="1500" smtClean="0">
                  <a:solidFill>
                    <a:srgbClr val="000000"/>
                  </a:solidFill>
                  <a:latin typeface="Times New Roman - 20"/>
                </a:rPr>
                <a:t>2</a:t>
              </a:r>
              <a:endParaRPr lang="zh-TW" altLang="en-US" sz="1500">
                <a:solidFill>
                  <a:srgbClr val="000000"/>
                </a:solidFill>
                <a:latin typeface="Times New Roman - 2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296400" y="5422900"/>
              <a:ext cx="4572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altLang="zh-TW" sz="1500" smtClean="0">
                  <a:solidFill>
                    <a:srgbClr val="000000"/>
                  </a:solidFill>
                  <a:latin typeface="Times New Roman - 20"/>
                </a:rPr>
                <a:t>3</a:t>
              </a:r>
              <a:endParaRPr lang="zh-TW" altLang="en-US" sz="1500">
                <a:solidFill>
                  <a:srgbClr val="000000"/>
                </a:solidFill>
                <a:latin typeface="Times New Roman - 2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44000" y="5880100"/>
              <a:ext cx="4572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altLang="zh-TW" sz="1500" smtClean="0">
                  <a:solidFill>
                    <a:srgbClr val="000000"/>
                  </a:solidFill>
                  <a:latin typeface="Times New Roman - 20"/>
                </a:rPr>
                <a:t>4</a:t>
              </a:r>
              <a:endParaRPr lang="zh-TW" altLang="en-US" sz="1500">
                <a:solidFill>
                  <a:srgbClr val="000000"/>
                </a:solidFill>
                <a:latin typeface="Times New Roman - 2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775700" y="6261100"/>
              <a:ext cx="4572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altLang="zh-TW" sz="1500" smtClean="0">
                  <a:solidFill>
                    <a:srgbClr val="000000"/>
                  </a:solidFill>
                  <a:latin typeface="Times New Roman - 20"/>
                </a:rPr>
                <a:t>5</a:t>
              </a:r>
              <a:endParaRPr lang="zh-TW" altLang="en-US" sz="1500">
                <a:solidFill>
                  <a:srgbClr val="000000"/>
                </a:solidFill>
                <a:latin typeface="Times New Roman - 2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66100" y="6426200"/>
              <a:ext cx="4572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altLang="zh-TW" sz="1500" smtClean="0">
                  <a:solidFill>
                    <a:srgbClr val="000000"/>
                  </a:solidFill>
                  <a:latin typeface="Times New Roman - 20"/>
                </a:rPr>
                <a:t>6</a:t>
              </a:r>
              <a:endParaRPr lang="zh-TW" altLang="en-US" sz="1500">
                <a:solidFill>
                  <a:srgbClr val="000000"/>
                </a:solidFill>
                <a:latin typeface="Times New Roman - 2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07300" y="6273800"/>
              <a:ext cx="4572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altLang="zh-TW" sz="1500" smtClean="0">
                  <a:solidFill>
                    <a:srgbClr val="000000"/>
                  </a:solidFill>
                  <a:latin typeface="Times New Roman - 20"/>
                </a:rPr>
                <a:t>7</a:t>
              </a:r>
              <a:endParaRPr lang="zh-TW" altLang="en-US" sz="1500">
                <a:solidFill>
                  <a:srgbClr val="000000"/>
                </a:solidFill>
                <a:latin typeface="Times New Roman - 2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39000" y="5905500"/>
              <a:ext cx="4572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altLang="zh-TW" sz="1500" smtClean="0">
                  <a:solidFill>
                    <a:srgbClr val="000000"/>
                  </a:solidFill>
                  <a:latin typeface="Times New Roman - 20"/>
                </a:rPr>
                <a:t>8</a:t>
              </a:r>
              <a:endParaRPr lang="zh-TW" altLang="en-US" sz="1500">
                <a:solidFill>
                  <a:srgbClr val="000000"/>
                </a:solidFill>
                <a:latin typeface="Times New Roman - 2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73900" y="5435600"/>
              <a:ext cx="4572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altLang="zh-TW" sz="1500" smtClean="0">
                  <a:solidFill>
                    <a:srgbClr val="000000"/>
                  </a:solidFill>
                  <a:latin typeface="Times New Roman - 20"/>
                </a:rPr>
                <a:t>9</a:t>
              </a:r>
              <a:endParaRPr lang="zh-TW" altLang="en-US" sz="1500">
                <a:solidFill>
                  <a:srgbClr val="000000"/>
                </a:solidFill>
                <a:latin typeface="Times New Roman - 2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00900" y="4864100"/>
              <a:ext cx="6350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altLang="zh-TW" sz="1500" smtClean="0">
                  <a:solidFill>
                    <a:srgbClr val="000000"/>
                  </a:solidFill>
                  <a:latin typeface="Times New Roman - 20"/>
                </a:rPr>
                <a:t>10</a:t>
              </a:r>
              <a:endParaRPr lang="zh-TW" altLang="en-US" sz="1500">
                <a:solidFill>
                  <a:srgbClr val="000000"/>
                </a:solidFill>
                <a:latin typeface="Times New Roman - 2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89900" y="4292600"/>
              <a:ext cx="6350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altLang="zh-TW" sz="1500" smtClean="0">
                  <a:solidFill>
                    <a:srgbClr val="000000"/>
                  </a:solidFill>
                  <a:latin typeface="Times New Roman - 20"/>
                </a:rPr>
                <a:t>12</a:t>
              </a:r>
              <a:endParaRPr lang="zh-TW" altLang="en-US" sz="1500">
                <a:solidFill>
                  <a:srgbClr val="000000"/>
                </a:solidFill>
                <a:latin typeface="Times New Roman - 2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94600" y="4445000"/>
              <a:ext cx="6350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altLang="zh-TW" sz="1500" smtClean="0">
                  <a:solidFill>
                    <a:srgbClr val="000000"/>
                  </a:solidFill>
                  <a:latin typeface="Times New Roman - 20"/>
                </a:rPr>
                <a:t>11</a:t>
              </a:r>
              <a:endParaRPr lang="zh-TW" altLang="en-US" sz="1500">
                <a:solidFill>
                  <a:srgbClr val="000000"/>
                </a:solidFill>
                <a:latin typeface="Times New Roman - 2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8293100" y="5562600"/>
              <a:ext cx="38100" cy="38100"/>
            </a:xfrm>
            <a:prstGeom prst="ellipse">
              <a:avLst/>
            </a:prstGeom>
            <a:solidFill>
              <a:srgbClr val="C0C0C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267700" y="4203700"/>
              <a:ext cx="76200" cy="76200"/>
            </a:xfrm>
            <a:prstGeom prst="ellipse">
              <a:avLst/>
            </a:prstGeom>
            <a:solidFill>
              <a:srgbClr val="FFD700"/>
            </a:solidFill>
            <a:ln w="38100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594600" y="4394200"/>
              <a:ext cx="76200" cy="76200"/>
            </a:xfrm>
            <a:prstGeom prst="ellipse">
              <a:avLst/>
            </a:prstGeom>
            <a:solidFill>
              <a:srgbClr val="FFD700"/>
            </a:solidFill>
            <a:ln w="38100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137400" y="4851400"/>
              <a:ext cx="76200" cy="76200"/>
            </a:xfrm>
            <a:prstGeom prst="ellipse">
              <a:avLst/>
            </a:prstGeom>
            <a:solidFill>
              <a:srgbClr val="FFD700"/>
            </a:solidFill>
            <a:ln w="38100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959600" y="5549900"/>
              <a:ext cx="76200" cy="76200"/>
            </a:xfrm>
            <a:prstGeom prst="ellipse">
              <a:avLst/>
            </a:prstGeom>
            <a:solidFill>
              <a:srgbClr val="FFD700"/>
            </a:solidFill>
            <a:ln w="38100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150100" y="6197600"/>
              <a:ext cx="76200" cy="76200"/>
            </a:xfrm>
            <a:prstGeom prst="ellipse">
              <a:avLst/>
            </a:prstGeom>
            <a:solidFill>
              <a:srgbClr val="FFD700"/>
            </a:solidFill>
            <a:ln w="38100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9398000" y="6197600"/>
              <a:ext cx="76200" cy="76200"/>
            </a:xfrm>
            <a:prstGeom prst="ellipse">
              <a:avLst/>
            </a:prstGeom>
            <a:solidFill>
              <a:srgbClr val="FFD700"/>
            </a:solidFill>
            <a:ln w="38100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9588500" y="5549900"/>
              <a:ext cx="76200" cy="76200"/>
            </a:xfrm>
            <a:prstGeom prst="ellipse">
              <a:avLst/>
            </a:prstGeom>
            <a:solidFill>
              <a:srgbClr val="FFD700"/>
            </a:solidFill>
            <a:ln w="38100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9410700" y="4864100"/>
              <a:ext cx="76200" cy="76200"/>
            </a:xfrm>
            <a:prstGeom prst="ellipse">
              <a:avLst/>
            </a:prstGeom>
            <a:solidFill>
              <a:srgbClr val="FFD700"/>
            </a:solidFill>
            <a:ln w="38100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928100" y="4381500"/>
              <a:ext cx="76200" cy="76200"/>
            </a:xfrm>
            <a:prstGeom prst="ellipse">
              <a:avLst/>
            </a:prstGeom>
            <a:solidFill>
              <a:srgbClr val="FFD700"/>
            </a:solidFill>
            <a:ln w="38100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8267700" y="6832600"/>
              <a:ext cx="88900" cy="76200"/>
            </a:xfrm>
            <a:prstGeom prst="ellipse">
              <a:avLst/>
            </a:prstGeom>
            <a:solidFill>
              <a:srgbClr val="FFD700"/>
            </a:solidFill>
            <a:ln w="38100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594600" y="6642100"/>
              <a:ext cx="76200" cy="76200"/>
            </a:xfrm>
            <a:prstGeom prst="ellipse">
              <a:avLst/>
            </a:prstGeom>
            <a:solidFill>
              <a:srgbClr val="FFD700"/>
            </a:solidFill>
            <a:ln w="38100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8940800" y="6654800"/>
              <a:ext cx="76200" cy="76200"/>
            </a:xfrm>
            <a:prstGeom prst="ellipse">
              <a:avLst/>
            </a:prstGeom>
            <a:solidFill>
              <a:srgbClr val="FFD700"/>
            </a:solidFill>
            <a:ln w="38100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32" name="Picture 4" descr="File:Clock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987" y="4923779"/>
            <a:ext cx="2723773" cy="272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6016104" y="7228036"/>
            <a:ext cx="3941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2"/>
              </a:rPr>
              <a:t>https://www.geogebra.org/m/me65jvEt</a:t>
            </a:r>
            <a:endParaRPr lang="zh-TW" altLang="en-US" dirty="0"/>
          </a:p>
        </p:txBody>
      </p:sp>
      <p:pic>
        <p:nvPicPr>
          <p:cNvPr id="7" name="Picture 6" descr="clipboard(11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5680" y="566420"/>
            <a:ext cx="2984480" cy="29991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2" name="TextBox 1"/>
          <p:cNvSpPr txBox="1"/>
          <p:nvPr/>
        </p:nvSpPr>
        <p:spPr>
          <a:xfrm>
            <a:off x="2631728" y="3921393"/>
            <a:ext cx="46228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TW" altLang="en-US" sz="4000" b="1" dirty="0" smtClean="0">
                <a:solidFill>
                  <a:srgbClr val="0000FF"/>
                </a:solidFill>
                <a:latin typeface="標楷體 - 36"/>
              </a:rPr>
              <a:t>當分針指著</a:t>
            </a:r>
            <a:r>
              <a:rPr lang="zh-TW" altLang="en-US" sz="4000" b="1" dirty="0" smtClean="0">
                <a:solidFill>
                  <a:srgbClr val="0000FF"/>
                </a:solidFill>
                <a:latin typeface="MS PGothic - 36"/>
              </a:rPr>
              <a:t> </a:t>
            </a:r>
            <a:r>
              <a:rPr lang="en-US" altLang="zh-TW" sz="4000" b="1" dirty="0" smtClean="0">
                <a:solidFill>
                  <a:srgbClr val="0000FF"/>
                </a:solidFill>
                <a:latin typeface="標楷體 - 36"/>
              </a:rPr>
              <a:t>______</a:t>
            </a:r>
            <a:endParaRPr lang="zh-TW" altLang="en-US" sz="40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14" name="TextBox 2"/>
          <p:cNvSpPr txBox="1"/>
          <p:nvPr/>
        </p:nvSpPr>
        <p:spPr>
          <a:xfrm>
            <a:off x="2669828" y="4784993"/>
            <a:ext cx="60452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TW" altLang="en-US" sz="4000" b="1" dirty="0" smtClean="0">
                <a:solidFill>
                  <a:srgbClr val="0000FF"/>
                </a:solidFill>
                <a:latin typeface="標楷體 - 36"/>
              </a:rPr>
              <a:t>時針指著</a:t>
            </a:r>
            <a:r>
              <a:rPr lang="zh-TW" altLang="en-US" sz="4000" b="1" dirty="0" smtClean="0">
                <a:solidFill>
                  <a:srgbClr val="0000FF"/>
                </a:solidFill>
                <a:latin typeface="MS PGothic - 36"/>
              </a:rPr>
              <a:t> </a:t>
            </a:r>
            <a:r>
              <a:rPr lang="en-US" altLang="zh-TW" sz="4000" b="1" dirty="0" smtClean="0">
                <a:solidFill>
                  <a:srgbClr val="0000FF"/>
                </a:solidFill>
                <a:latin typeface="標楷體 - 36"/>
              </a:rPr>
              <a:t>____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 - 36"/>
              </a:rPr>
              <a:t>和</a:t>
            </a:r>
            <a:r>
              <a:rPr lang="en-US" altLang="zh-TW" sz="4000" b="1" dirty="0" smtClean="0">
                <a:solidFill>
                  <a:srgbClr val="0000FF"/>
                </a:solidFill>
                <a:latin typeface="標楷體 - 36"/>
              </a:rPr>
              <a:t>____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 - 36"/>
              </a:rPr>
              <a:t>中間</a:t>
            </a:r>
            <a:endParaRPr lang="zh-TW" altLang="en-US" sz="40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2657128" y="5944086"/>
            <a:ext cx="45974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TW" altLang="en-US" sz="4000" b="1" dirty="0" smtClean="0">
                <a:solidFill>
                  <a:srgbClr val="0000FF"/>
                </a:solidFill>
                <a:latin typeface="標楷體 - 36"/>
              </a:rPr>
              <a:t>這時是 </a:t>
            </a:r>
            <a:r>
              <a:rPr lang="en-US" altLang="zh-TW" sz="4000" b="1" dirty="0" smtClean="0">
                <a:solidFill>
                  <a:srgbClr val="0000FF"/>
                </a:solidFill>
                <a:latin typeface="標楷體 - 36"/>
              </a:rPr>
              <a:t>__________</a:t>
            </a:r>
            <a:endParaRPr lang="zh-TW" altLang="en-US" sz="40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5659388" y="3831194"/>
            <a:ext cx="812800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  <a:latin typeface="標楷體 - 36"/>
              </a:rPr>
              <a:t>6</a:t>
            </a:r>
            <a:endParaRPr lang="zh-TW" altLang="en-US" sz="4000" b="1" dirty="0">
              <a:solidFill>
                <a:srgbClr val="FF0000"/>
              </a:solidFill>
              <a:latin typeface="標楷體 - 36"/>
            </a:endParaRPr>
          </a:p>
        </p:txBody>
      </p:sp>
      <p:sp>
        <p:nvSpPr>
          <p:cNvPr id="20" name="TextBox 6"/>
          <p:cNvSpPr txBox="1"/>
          <p:nvPr/>
        </p:nvSpPr>
        <p:spPr>
          <a:xfrm>
            <a:off x="5203304" y="4719950"/>
            <a:ext cx="8128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  <a:latin typeface="標楷體 - 36"/>
              </a:rPr>
              <a:t>8</a:t>
            </a:r>
            <a:endParaRPr lang="zh-TW" altLang="en-US" sz="4000" b="1" dirty="0">
              <a:solidFill>
                <a:srgbClr val="FF0000"/>
              </a:solidFill>
              <a:latin typeface="標楷體 - 36"/>
            </a:endParaRPr>
          </a:p>
        </p:txBody>
      </p:sp>
      <p:sp>
        <p:nvSpPr>
          <p:cNvPr id="21" name="TextBox 7"/>
          <p:cNvSpPr txBox="1"/>
          <p:nvPr/>
        </p:nvSpPr>
        <p:spPr>
          <a:xfrm>
            <a:off x="6571456" y="4719950"/>
            <a:ext cx="8128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  <a:latin typeface="標楷體 - 36"/>
              </a:rPr>
              <a:t>9</a:t>
            </a:r>
            <a:endParaRPr lang="zh-TW" altLang="en-US" sz="4000" b="1" dirty="0">
              <a:solidFill>
                <a:srgbClr val="FF0000"/>
              </a:solidFill>
              <a:latin typeface="標楷體 - 36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4431928" y="5571852"/>
            <a:ext cx="2302594" cy="923330"/>
          </a:xfrm>
          <a:prstGeom prst="rect">
            <a:avLst/>
          </a:prstGeom>
          <a:solidFill>
            <a:srgbClr val="CCFF66"/>
          </a:solidFill>
        </p:spPr>
        <p:txBody>
          <a:bodyPr vert="horz" wrap="square" rtlCol="0">
            <a:spAutoFit/>
          </a:bodyPr>
          <a:lstStyle/>
          <a:p>
            <a:r>
              <a:rPr lang="en-US" altLang="zh-TW" sz="5400" b="1" dirty="0" smtClean="0">
                <a:solidFill>
                  <a:srgbClr val="FF0000"/>
                </a:solidFill>
                <a:latin typeface="標楷體 - 36"/>
              </a:rPr>
              <a:t>8</a:t>
            </a:r>
            <a:r>
              <a:rPr lang="zh-TW" altLang="en-US" sz="5400" b="1" dirty="0" smtClean="0">
                <a:solidFill>
                  <a:srgbClr val="FF0000"/>
                </a:solidFill>
                <a:latin typeface="標楷體 - 36"/>
              </a:rPr>
              <a:t> 時半</a:t>
            </a:r>
            <a:endParaRPr lang="zh-TW" altLang="en-US" sz="5400" b="1" dirty="0">
              <a:solidFill>
                <a:srgbClr val="FF0000"/>
              </a:solidFill>
              <a:latin typeface="標楷體 - 36"/>
            </a:endParaRPr>
          </a:p>
        </p:txBody>
      </p:sp>
    </p:spTree>
    <p:extLst>
      <p:ext uri="{BB962C8B-B14F-4D97-AF65-F5344CB8AC3E}">
        <p14:creationId xmlns:p14="http://schemas.microsoft.com/office/powerpoint/2010/main" val="265245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4" grpId="0"/>
      <p:bldP spid="15" grpId="0"/>
      <p:bldP spid="19" grpId="0"/>
      <p:bldP spid="20" grpId="0"/>
      <p:bldP spid="21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(8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204" y="457200"/>
            <a:ext cx="2961258" cy="30783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 descr="clipboard(9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1904" y="647700"/>
            <a:ext cx="2906648" cy="27646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993800" y="3797300"/>
            <a:ext cx="2286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3600" b="1" dirty="0" smtClean="0">
                <a:solidFill>
                  <a:srgbClr val="0000FF"/>
                </a:solidFill>
                <a:latin typeface="標楷體 - 48"/>
              </a:rPr>
              <a:t>8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 - 48"/>
              </a:rPr>
              <a:t>時正</a:t>
            </a:r>
            <a:endParaRPr lang="zh-TW" altLang="en-US" sz="3600" b="1" dirty="0">
              <a:solidFill>
                <a:srgbClr val="0000FF"/>
              </a:solidFill>
              <a:latin typeface="標楷體 - 4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50584" y="3771900"/>
            <a:ext cx="1906855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TW" sz="3600" b="1" dirty="0" smtClean="0">
                <a:solidFill>
                  <a:srgbClr val="0000FF"/>
                </a:solidFill>
                <a:latin typeface="標楷體 - 48"/>
              </a:rPr>
              <a:t>9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 - 48"/>
              </a:rPr>
              <a:t>時正</a:t>
            </a:r>
            <a:endParaRPr lang="zh-TW" altLang="en-US" sz="3600" b="1" dirty="0">
              <a:solidFill>
                <a:srgbClr val="0000FF"/>
              </a:solidFill>
              <a:latin typeface="標楷體 - 4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3856" y="3826383"/>
            <a:ext cx="2736304" cy="11079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TW" sz="6600" b="1" dirty="0" smtClean="0">
                <a:solidFill>
                  <a:srgbClr val="FF68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8</a:t>
            </a:r>
            <a:r>
              <a:rPr lang="zh-TW" altLang="en-US" sz="6600" b="1" dirty="0" smtClean="0">
                <a:solidFill>
                  <a:srgbClr val="FF68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 時半</a:t>
            </a:r>
            <a:endParaRPr lang="zh-TW" altLang="en-US" sz="6600" b="1" dirty="0">
              <a:solidFill>
                <a:srgbClr val="FF68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 - 48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16104" y="7156028"/>
            <a:ext cx="3941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4"/>
              </a:rPr>
              <a:t>https://www.geogebra.org/m/me65jvEt</a:t>
            </a:r>
            <a:endParaRPr lang="zh-TW" altLang="en-US" dirty="0"/>
          </a:p>
        </p:txBody>
      </p:sp>
      <p:sp>
        <p:nvSpPr>
          <p:cNvPr id="15" name="向右箭號 14"/>
          <p:cNvSpPr/>
          <p:nvPr/>
        </p:nvSpPr>
        <p:spPr>
          <a:xfrm>
            <a:off x="4089400" y="1755428"/>
            <a:ext cx="207072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6" descr="clipboard(11)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35680" y="603300"/>
            <a:ext cx="2984480" cy="29991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51274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(12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3536" y="1242060"/>
            <a:ext cx="2565400" cy="2654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3898900" y="1295400"/>
            <a:ext cx="46228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TW" altLang="en-US" sz="4000" b="1" dirty="0" smtClean="0">
                <a:solidFill>
                  <a:srgbClr val="0000FF"/>
                </a:solidFill>
                <a:latin typeface="標楷體 - 36"/>
              </a:rPr>
              <a:t>當分針指著</a:t>
            </a:r>
            <a:r>
              <a:rPr lang="zh-TW" altLang="en-US" sz="4000" b="1" dirty="0" smtClean="0">
                <a:solidFill>
                  <a:srgbClr val="0000FF"/>
                </a:solidFill>
                <a:latin typeface="MS PGothic - 36"/>
              </a:rPr>
              <a:t> </a:t>
            </a:r>
            <a:r>
              <a:rPr lang="en-US" altLang="zh-TW" sz="4000" b="1" dirty="0" smtClean="0">
                <a:solidFill>
                  <a:srgbClr val="0000FF"/>
                </a:solidFill>
                <a:latin typeface="標楷體 - 36"/>
              </a:rPr>
              <a:t>______</a:t>
            </a:r>
            <a:endParaRPr lang="zh-TW" altLang="en-US" sz="40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7000" y="2159000"/>
            <a:ext cx="60452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TW" altLang="en-US" sz="4000" b="1" dirty="0" smtClean="0">
                <a:solidFill>
                  <a:srgbClr val="0000FF"/>
                </a:solidFill>
                <a:latin typeface="標楷體 - 36"/>
              </a:rPr>
              <a:t>時針指著</a:t>
            </a:r>
            <a:r>
              <a:rPr lang="zh-TW" altLang="en-US" sz="4000" b="1" dirty="0" smtClean="0">
                <a:solidFill>
                  <a:srgbClr val="0000FF"/>
                </a:solidFill>
                <a:latin typeface="MS PGothic - 36"/>
              </a:rPr>
              <a:t> </a:t>
            </a:r>
            <a:r>
              <a:rPr lang="en-US" altLang="zh-TW" sz="4000" b="1" dirty="0" smtClean="0">
                <a:solidFill>
                  <a:srgbClr val="0000FF"/>
                </a:solidFill>
                <a:latin typeface="標楷體 - 36"/>
              </a:rPr>
              <a:t>____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 - 36"/>
              </a:rPr>
              <a:t>和</a:t>
            </a:r>
            <a:r>
              <a:rPr lang="en-US" altLang="zh-TW" sz="4000" b="1" dirty="0" smtClean="0">
                <a:solidFill>
                  <a:srgbClr val="0000FF"/>
                </a:solidFill>
                <a:latin typeface="標楷體 - 36"/>
              </a:rPr>
              <a:t>____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 - 36"/>
              </a:rPr>
              <a:t>中間</a:t>
            </a:r>
            <a:endParaRPr lang="zh-TW" altLang="en-US" sz="40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4300" y="3086100"/>
            <a:ext cx="45974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TW" altLang="en-US" sz="4000" b="1" dirty="0" smtClean="0">
                <a:solidFill>
                  <a:srgbClr val="0000FF"/>
                </a:solidFill>
                <a:latin typeface="標楷體 - 36"/>
              </a:rPr>
              <a:t>這時是</a:t>
            </a:r>
            <a:r>
              <a:rPr lang="zh-TW" altLang="en-US" sz="4000" b="1" dirty="0" smtClean="0">
                <a:solidFill>
                  <a:srgbClr val="0000FF"/>
                </a:solidFill>
                <a:latin typeface="MS PGothic - 36"/>
              </a:rPr>
              <a:t> </a:t>
            </a:r>
            <a:r>
              <a:rPr lang="en-US" altLang="zh-TW" sz="4000" b="1" dirty="0" smtClean="0">
                <a:solidFill>
                  <a:srgbClr val="0000FF"/>
                </a:solidFill>
                <a:latin typeface="標楷體 - 36"/>
              </a:rPr>
              <a:t>__________</a:t>
            </a:r>
            <a:endParaRPr lang="zh-TW" altLang="en-US" sz="4000" b="1" dirty="0">
              <a:solidFill>
                <a:srgbClr val="0000FF"/>
              </a:solidFill>
              <a:latin typeface="標楷體 - 36"/>
            </a:endParaRPr>
          </a:p>
        </p:txBody>
      </p:sp>
      <p:pic>
        <p:nvPicPr>
          <p:cNvPr id="6" name="Picture 5" descr="London-Wallpapers-HD-A2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7752" y="3896360"/>
            <a:ext cx="7296880" cy="40380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6858504" y="1242060"/>
            <a:ext cx="8128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  <a:latin typeface="標楷體 - 36"/>
              </a:rPr>
              <a:t>6</a:t>
            </a:r>
            <a:endParaRPr lang="zh-TW" altLang="en-US" sz="4000" b="1" dirty="0">
              <a:solidFill>
                <a:srgbClr val="FF0000"/>
              </a:solidFill>
              <a:latin typeface="標楷體 - 36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2128" y="2127662"/>
            <a:ext cx="10668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  <a:latin typeface="標楷體 - 36"/>
              </a:rPr>
              <a:t>12</a:t>
            </a:r>
            <a:endParaRPr lang="zh-TW" altLang="en-US" sz="4000" b="1" dirty="0">
              <a:solidFill>
                <a:srgbClr val="FF0000"/>
              </a:solidFill>
              <a:latin typeface="標楷體 - 36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95592" y="2127662"/>
            <a:ext cx="8128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  <a:latin typeface="標楷體 - 36"/>
              </a:rPr>
              <a:t>1</a:t>
            </a:r>
            <a:endParaRPr lang="zh-TW" altLang="en-US" sz="4000" b="1" dirty="0">
              <a:solidFill>
                <a:srgbClr val="FF0000"/>
              </a:solidFill>
              <a:latin typeface="標楷體 - 36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8072" y="2907556"/>
            <a:ext cx="2067520" cy="707886"/>
          </a:xfrm>
          <a:prstGeom prst="rect">
            <a:avLst/>
          </a:prstGeom>
          <a:solidFill>
            <a:srgbClr val="FFFF00"/>
          </a:solidFill>
        </p:spPr>
        <p:txBody>
          <a:bodyPr vert="horz"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  <a:latin typeface="標楷體 - 36"/>
              </a:rPr>
              <a:t>12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 - 36"/>
              </a:rPr>
              <a:t> 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 - 36"/>
              </a:rPr>
              <a:t>時</a:t>
            </a:r>
            <a:r>
              <a:rPr lang="zh-TW" altLang="en-US" sz="4000" b="1" dirty="0">
                <a:solidFill>
                  <a:srgbClr val="0000FF"/>
                </a:solidFill>
                <a:latin typeface="標楷體 - 36"/>
              </a:rPr>
              <a:t>半</a:t>
            </a:r>
            <a:endParaRPr lang="zh-TW" altLang="en-US" sz="4000" b="1" dirty="0">
              <a:solidFill>
                <a:srgbClr val="FF0000"/>
              </a:solidFill>
              <a:latin typeface="標楷體 - 36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" y="481931"/>
            <a:ext cx="5892800" cy="76944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TW" altLang="en-US" sz="4400" b="1" dirty="0" smtClean="0">
                <a:solidFill>
                  <a:srgbClr val="0000FF"/>
                </a:solidFill>
                <a:latin typeface="標楷體 - 36"/>
              </a:rPr>
              <a:t>學校的午膳時間在</a:t>
            </a:r>
            <a:r>
              <a:rPr lang="en-US" altLang="zh-TW" sz="4400" b="1" dirty="0" smtClean="0">
                <a:solidFill>
                  <a:srgbClr val="0000FF"/>
                </a:solidFill>
                <a:latin typeface="標楷體 - 36"/>
              </a:rPr>
              <a:t>......</a:t>
            </a:r>
            <a:endParaRPr lang="zh-TW" altLang="en-US" sz="4400" b="1" dirty="0">
              <a:solidFill>
                <a:srgbClr val="0000FF"/>
              </a:solidFill>
              <a:latin typeface="標楷體 - 36"/>
            </a:endParaRPr>
          </a:p>
        </p:txBody>
      </p:sp>
      <p:pic>
        <p:nvPicPr>
          <p:cNvPr id="12" name="Picture 11" descr="clipboard(13)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900" y="3886200"/>
            <a:ext cx="4367910" cy="23575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3856" y="1489090"/>
            <a:ext cx="46228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TW" altLang="en-US" sz="4000" b="1" dirty="0" smtClean="0">
                <a:solidFill>
                  <a:srgbClr val="0000FF"/>
                </a:solidFill>
                <a:latin typeface="標楷體 - 36"/>
              </a:rPr>
              <a:t>當分針指著</a:t>
            </a:r>
            <a:r>
              <a:rPr lang="zh-TW" altLang="en-US" sz="4000" b="1" dirty="0" smtClean="0">
                <a:solidFill>
                  <a:srgbClr val="0000FF"/>
                </a:solidFill>
                <a:latin typeface="MS PGothic - 36"/>
              </a:rPr>
              <a:t> </a:t>
            </a:r>
            <a:r>
              <a:rPr lang="en-US" altLang="zh-TW" sz="4000" b="1" dirty="0" smtClean="0">
                <a:solidFill>
                  <a:srgbClr val="0000FF"/>
                </a:solidFill>
                <a:latin typeface="標楷體 - 36"/>
              </a:rPr>
              <a:t>______</a:t>
            </a:r>
            <a:endParaRPr lang="zh-TW" altLang="en-US" sz="40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1956" y="2352690"/>
            <a:ext cx="60452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TW" altLang="en-US" sz="4000" b="1" dirty="0" smtClean="0">
                <a:solidFill>
                  <a:srgbClr val="0000FF"/>
                </a:solidFill>
                <a:latin typeface="標楷體 - 36"/>
              </a:rPr>
              <a:t>時針指著</a:t>
            </a:r>
            <a:r>
              <a:rPr lang="zh-TW" altLang="en-US" sz="4000" b="1" dirty="0" smtClean="0">
                <a:solidFill>
                  <a:srgbClr val="0000FF"/>
                </a:solidFill>
                <a:latin typeface="MS PGothic - 36"/>
              </a:rPr>
              <a:t> </a:t>
            </a:r>
            <a:r>
              <a:rPr lang="en-US" altLang="zh-TW" sz="4000" b="1" dirty="0" smtClean="0">
                <a:solidFill>
                  <a:srgbClr val="0000FF"/>
                </a:solidFill>
                <a:latin typeface="標楷體 - 36"/>
              </a:rPr>
              <a:t>____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 - 36"/>
              </a:rPr>
              <a:t>和</a:t>
            </a:r>
            <a:r>
              <a:rPr lang="en-US" altLang="zh-TW" sz="4000" b="1" dirty="0" smtClean="0">
                <a:solidFill>
                  <a:srgbClr val="0000FF"/>
                </a:solidFill>
                <a:latin typeface="標楷體 - 36"/>
              </a:rPr>
              <a:t>____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 - 36"/>
              </a:rPr>
              <a:t>中間</a:t>
            </a:r>
            <a:endParaRPr lang="zh-TW" altLang="en-US" sz="40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9256" y="3279790"/>
            <a:ext cx="45974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TW" altLang="en-US" sz="4000" b="1" dirty="0" smtClean="0">
                <a:solidFill>
                  <a:srgbClr val="0000FF"/>
                </a:solidFill>
                <a:latin typeface="標楷體 - 36"/>
              </a:rPr>
              <a:t>這時是</a:t>
            </a:r>
            <a:r>
              <a:rPr lang="zh-TW" altLang="en-US" sz="4000" b="1" dirty="0" smtClean="0">
                <a:solidFill>
                  <a:srgbClr val="0000FF"/>
                </a:solidFill>
                <a:latin typeface="MS PGothic - 36"/>
              </a:rPr>
              <a:t> </a:t>
            </a:r>
            <a:r>
              <a:rPr lang="en-US" altLang="zh-TW" sz="4000" b="1" dirty="0" smtClean="0">
                <a:solidFill>
                  <a:srgbClr val="0000FF"/>
                </a:solidFill>
                <a:latin typeface="標楷體 - 36"/>
              </a:rPr>
              <a:t>__________</a:t>
            </a:r>
            <a:endParaRPr lang="zh-TW" altLang="en-US" sz="4000" b="1" dirty="0">
              <a:solidFill>
                <a:srgbClr val="0000FF"/>
              </a:solidFill>
              <a:latin typeface="標楷體 - 36"/>
            </a:endParaRPr>
          </a:p>
        </p:txBody>
      </p:sp>
      <p:pic>
        <p:nvPicPr>
          <p:cNvPr id="5" name="Picture 4" descr="London-Wallpapers-HD-A2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1956" y="4203700"/>
            <a:ext cx="6322676" cy="37307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6916490" y="1476758"/>
            <a:ext cx="8128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  <a:latin typeface="標楷體 - 36"/>
              </a:rPr>
              <a:t>6</a:t>
            </a:r>
            <a:endParaRPr lang="zh-TW" altLang="en-US" sz="4000" b="1" dirty="0">
              <a:solidFill>
                <a:srgbClr val="FF0000"/>
              </a:solidFill>
              <a:latin typeface="標楷體 - 36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0494" y="2364800"/>
            <a:ext cx="8128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  <a:latin typeface="標楷體 - 36"/>
              </a:rPr>
              <a:t>7</a:t>
            </a:r>
            <a:endParaRPr lang="zh-TW" altLang="en-US" sz="4000" b="1" dirty="0">
              <a:solidFill>
                <a:srgbClr val="FF0000"/>
              </a:solidFill>
              <a:latin typeface="標楷體 - 36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3856" y="2342778"/>
            <a:ext cx="8128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  <a:latin typeface="標楷體 - 36"/>
              </a:rPr>
              <a:t>8</a:t>
            </a:r>
            <a:endParaRPr lang="zh-TW" altLang="en-US" sz="4000" b="1" dirty="0">
              <a:solidFill>
                <a:srgbClr val="FF0000"/>
              </a:solidFill>
              <a:latin typeface="標楷體 - 36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06318" y="3112294"/>
            <a:ext cx="1749946" cy="707886"/>
          </a:xfrm>
          <a:prstGeom prst="rect">
            <a:avLst/>
          </a:prstGeom>
          <a:solidFill>
            <a:srgbClr val="FFFF00"/>
          </a:solidFill>
        </p:spPr>
        <p:txBody>
          <a:bodyPr vert="horz"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36"/>
              </a:rPr>
              <a:t>7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36"/>
              </a:rPr>
              <a:t> </a:t>
            </a:r>
            <a:r>
              <a:rPr lang="zh-TW" alt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36"/>
              </a:rPr>
              <a:t>時</a:t>
            </a: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36"/>
              </a:rPr>
              <a:t>半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 - 36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" y="461025"/>
            <a:ext cx="6781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TW" altLang="en-US" sz="3600" b="1" dirty="0" smtClean="0">
                <a:solidFill>
                  <a:srgbClr val="0000FF"/>
                </a:solidFill>
                <a:latin typeface="標楷體 - 36"/>
              </a:rPr>
              <a:t>朱主任吃晚餐的時間在</a:t>
            </a:r>
            <a:r>
              <a:rPr lang="en-US" altLang="zh-TW" sz="3600" b="1" dirty="0" smtClean="0">
                <a:solidFill>
                  <a:srgbClr val="0000FF"/>
                </a:solidFill>
                <a:latin typeface="標楷體 - 36"/>
              </a:rPr>
              <a:t>......</a:t>
            </a:r>
            <a:endParaRPr lang="zh-TW" altLang="en-US" sz="3600" b="1" dirty="0">
              <a:solidFill>
                <a:srgbClr val="0000FF"/>
              </a:solidFill>
              <a:latin typeface="標楷體 - 36"/>
            </a:endParaRPr>
          </a:p>
        </p:txBody>
      </p:sp>
      <p:pic>
        <p:nvPicPr>
          <p:cNvPr id="11" name="Picture 10" descr="temp(2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600" y="4559300"/>
            <a:ext cx="3251580" cy="29625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3" name="Freeform 12"/>
          <p:cNvSpPr/>
          <p:nvPr/>
        </p:nvSpPr>
        <p:spPr>
          <a:xfrm>
            <a:off x="1640637" y="5892332"/>
            <a:ext cx="109392" cy="449722"/>
          </a:xfrm>
          <a:custGeom>
            <a:avLst/>
            <a:gdLst/>
            <a:ahLst/>
            <a:cxnLst/>
            <a:rect l="0" t="0" r="0" b="0"/>
            <a:pathLst>
              <a:path w="109392" h="449722">
                <a:moveTo>
                  <a:pt x="0" y="449721"/>
                </a:moveTo>
                <a:lnTo>
                  <a:pt x="29085" y="387524"/>
                </a:lnTo>
                <a:lnTo>
                  <a:pt x="51563" y="343650"/>
                </a:lnTo>
                <a:lnTo>
                  <a:pt x="70199" y="313402"/>
                </a:lnTo>
                <a:lnTo>
                  <a:pt x="78467" y="289197"/>
                </a:lnTo>
                <a:lnTo>
                  <a:pt x="83775" y="229641"/>
                </a:lnTo>
                <a:lnTo>
                  <a:pt x="84695" y="181935"/>
                </a:lnTo>
                <a:lnTo>
                  <a:pt x="84967" y="133587"/>
                </a:lnTo>
                <a:lnTo>
                  <a:pt x="87732" y="103939"/>
                </a:lnTo>
                <a:lnTo>
                  <a:pt x="104313" y="55694"/>
                </a:lnTo>
                <a:lnTo>
                  <a:pt x="109391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Freeform 13"/>
          <p:cNvSpPr/>
          <p:nvPr/>
        </p:nvSpPr>
        <p:spPr>
          <a:xfrm>
            <a:off x="2491896" y="6000632"/>
            <a:ext cx="82464" cy="328176"/>
          </a:xfrm>
          <a:custGeom>
            <a:avLst/>
            <a:gdLst/>
            <a:ahLst/>
            <a:cxnLst/>
            <a:rect l="0" t="0" r="0" b="0"/>
            <a:pathLst>
              <a:path w="82464" h="328176">
                <a:moveTo>
                  <a:pt x="82463" y="328175"/>
                </a:moveTo>
                <a:lnTo>
                  <a:pt x="54703" y="317121"/>
                </a:lnTo>
                <a:lnTo>
                  <a:pt x="38163" y="304805"/>
                </a:lnTo>
                <a:lnTo>
                  <a:pt x="20119" y="276233"/>
                </a:lnTo>
                <a:lnTo>
                  <a:pt x="3273" y="228931"/>
                </a:lnTo>
                <a:lnTo>
                  <a:pt x="0" y="199884"/>
                </a:lnTo>
                <a:lnTo>
                  <a:pt x="5748" y="176171"/>
                </a:lnTo>
                <a:lnTo>
                  <a:pt x="24994" y="132487"/>
                </a:lnTo>
                <a:lnTo>
                  <a:pt x="32097" y="75139"/>
                </a:lnTo>
                <a:lnTo>
                  <a:pt x="33500" y="22595"/>
                </a:lnTo>
                <a:lnTo>
                  <a:pt x="3384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Picture 15" descr="clipboard(18)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129928"/>
            <a:ext cx="2273300" cy="2425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9520" y="1224111"/>
            <a:ext cx="86614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TW" altLang="en-US" sz="3600" b="1" dirty="0" smtClean="0">
                <a:solidFill>
                  <a:srgbClr val="C00000"/>
                </a:solidFill>
                <a:latin typeface="標楷體 - 36"/>
              </a:rPr>
              <a:t>二人一組，根據以下情境，</a:t>
            </a:r>
            <a:endParaRPr lang="en-US" altLang="zh-TW" sz="3600" b="1" dirty="0" smtClean="0">
              <a:solidFill>
                <a:srgbClr val="C00000"/>
              </a:solidFill>
              <a:latin typeface="標楷體 - 36"/>
            </a:endParaRPr>
          </a:p>
          <a:p>
            <a:r>
              <a:rPr lang="zh-TW" altLang="en-US" sz="3600" b="1" dirty="0">
                <a:solidFill>
                  <a:srgbClr val="C00000"/>
                </a:solidFill>
                <a:latin typeface="標楷體 - 36"/>
              </a:rPr>
              <a:t> </a:t>
            </a:r>
            <a:r>
              <a:rPr lang="zh-TW" altLang="en-US" sz="3600" b="1" dirty="0" smtClean="0">
                <a:solidFill>
                  <a:srgbClr val="C00000"/>
                </a:solidFill>
                <a:latin typeface="標楷體 - 36"/>
              </a:rPr>
              <a:t>                          輪流把時間撥在鐘面上。</a:t>
            </a:r>
            <a:endParaRPr lang="zh-TW" altLang="en-US" sz="3600" b="1" dirty="0">
              <a:solidFill>
                <a:srgbClr val="C00000"/>
              </a:solidFill>
              <a:latin typeface="標楷體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2500" y="4203700"/>
            <a:ext cx="51816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TW" altLang="en-US" sz="5400" b="1" smtClean="0">
                <a:solidFill>
                  <a:srgbClr val="FF0000"/>
                </a:solidFill>
                <a:latin typeface="標楷體 - 72"/>
              </a:rPr>
              <a:t>德仔的一天</a:t>
            </a:r>
            <a:endParaRPr lang="zh-TW" altLang="en-US" sz="5400" b="1">
              <a:solidFill>
                <a:srgbClr val="FF0000"/>
              </a:solidFill>
              <a:latin typeface="標楷體 - 72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263576" y="2331492"/>
            <a:ext cx="3232164" cy="4659545"/>
            <a:chOff x="1263576" y="2331492"/>
            <a:chExt cx="3232164" cy="4659545"/>
          </a:xfrm>
        </p:grpSpPr>
        <p:pic>
          <p:nvPicPr>
            <p:cNvPr id="6" name="Picture 4" descr="temp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3576" y="2331492"/>
              <a:ext cx="3232164" cy="465954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8" name="手繪多邊形 7"/>
            <p:cNvSpPr/>
            <p:nvPr/>
          </p:nvSpPr>
          <p:spPr>
            <a:xfrm>
              <a:off x="2052320" y="4597400"/>
              <a:ext cx="1798320" cy="1356360"/>
            </a:xfrm>
            <a:custGeom>
              <a:avLst/>
              <a:gdLst>
                <a:gd name="connsiteX0" fmla="*/ 360680 w 1798320"/>
                <a:gd name="connsiteY0" fmla="*/ 55880 h 1356360"/>
                <a:gd name="connsiteX1" fmla="*/ 0 w 1798320"/>
                <a:gd name="connsiteY1" fmla="*/ 0 h 1356360"/>
                <a:gd name="connsiteX2" fmla="*/ 116840 w 1798320"/>
                <a:gd name="connsiteY2" fmla="*/ 345440 h 1356360"/>
                <a:gd name="connsiteX3" fmla="*/ 269240 w 1798320"/>
                <a:gd name="connsiteY3" fmla="*/ 574040 h 1356360"/>
                <a:gd name="connsiteX4" fmla="*/ 487680 w 1798320"/>
                <a:gd name="connsiteY4" fmla="*/ 828040 h 1356360"/>
                <a:gd name="connsiteX5" fmla="*/ 751840 w 1798320"/>
                <a:gd name="connsiteY5" fmla="*/ 1031240 h 1356360"/>
                <a:gd name="connsiteX6" fmla="*/ 1036320 w 1798320"/>
                <a:gd name="connsiteY6" fmla="*/ 1183640 h 1356360"/>
                <a:gd name="connsiteX7" fmla="*/ 1346200 w 1798320"/>
                <a:gd name="connsiteY7" fmla="*/ 1305560 h 1356360"/>
                <a:gd name="connsiteX8" fmla="*/ 1508760 w 1798320"/>
                <a:gd name="connsiteY8" fmla="*/ 1356360 h 1356360"/>
                <a:gd name="connsiteX9" fmla="*/ 1600200 w 1798320"/>
                <a:gd name="connsiteY9" fmla="*/ 1346200 h 1356360"/>
                <a:gd name="connsiteX10" fmla="*/ 1701800 w 1798320"/>
                <a:gd name="connsiteY10" fmla="*/ 1270000 h 1356360"/>
                <a:gd name="connsiteX11" fmla="*/ 1798320 w 1798320"/>
                <a:gd name="connsiteY11" fmla="*/ 1082040 h 1356360"/>
                <a:gd name="connsiteX12" fmla="*/ 1793240 w 1798320"/>
                <a:gd name="connsiteY12" fmla="*/ 985520 h 1356360"/>
                <a:gd name="connsiteX13" fmla="*/ 1722120 w 1798320"/>
                <a:gd name="connsiteY13" fmla="*/ 894080 h 1356360"/>
                <a:gd name="connsiteX14" fmla="*/ 1457960 w 1798320"/>
                <a:gd name="connsiteY14" fmla="*/ 787400 h 1356360"/>
                <a:gd name="connsiteX15" fmla="*/ 1188720 w 1798320"/>
                <a:gd name="connsiteY15" fmla="*/ 624840 h 1356360"/>
                <a:gd name="connsiteX16" fmla="*/ 955040 w 1798320"/>
                <a:gd name="connsiteY16" fmla="*/ 441960 h 1356360"/>
                <a:gd name="connsiteX17" fmla="*/ 777240 w 1798320"/>
                <a:gd name="connsiteY17" fmla="*/ 254000 h 1356360"/>
                <a:gd name="connsiteX18" fmla="*/ 635000 w 1798320"/>
                <a:gd name="connsiteY18" fmla="*/ 208280 h 1356360"/>
                <a:gd name="connsiteX19" fmla="*/ 553720 w 1798320"/>
                <a:gd name="connsiteY19" fmla="*/ 203200 h 1356360"/>
                <a:gd name="connsiteX20" fmla="*/ 467360 w 1798320"/>
                <a:gd name="connsiteY20" fmla="*/ 203200 h 1356360"/>
                <a:gd name="connsiteX21" fmla="*/ 411480 w 1798320"/>
                <a:gd name="connsiteY21" fmla="*/ 228600 h 1356360"/>
                <a:gd name="connsiteX22" fmla="*/ 360680 w 1798320"/>
                <a:gd name="connsiteY22" fmla="*/ 55880 h 135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98320" h="1356360">
                  <a:moveTo>
                    <a:pt x="360680" y="55880"/>
                  </a:moveTo>
                  <a:lnTo>
                    <a:pt x="0" y="0"/>
                  </a:lnTo>
                  <a:lnTo>
                    <a:pt x="116840" y="345440"/>
                  </a:lnTo>
                  <a:lnTo>
                    <a:pt x="269240" y="574040"/>
                  </a:lnTo>
                  <a:lnTo>
                    <a:pt x="487680" y="828040"/>
                  </a:lnTo>
                  <a:lnTo>
                    <a:pt x="751840" y="1031240"/>
                  </a:lnTo>
                  <a:lnTo>
                    <a:pt x="1036320" y="1183640"/>
                  </a:lnTo>
                  <a:lnTo>
                    <a:pt x="1346200" y="1305560"/>
                  </a:lnTo>
                  <a:lnTo>
                    <a:pt x="1508760" y="1356360"/>
                  </a:lnTo>
                  <a:lnTo>
                    <a:pt x="1600200" y="1346200"/>
                  </a:lnTo>
                  <a:lnTo>
                    <a:pt x="1701800" y="1270000"/>
                  </a:lnTo>
                  <a:lnTo>
                    <a:pt x="1798320" y="1082040"/>
                  </a:lnTo>
                  <a:lnTo>
                    <a:pt x="1793240" y="985520"/>
                  </a:lnTo>
                  <a:lnTo>
                    <a:pt x="1722120" y="894080"/>
                  </a:lnTo>
                  <a:lnTo>
                    <a:pt x="1457960" y="787400"/>
                  </a:lnTo>
                  <a:lnTo>
                    <a:pt x="1188720" y="624840"/>
                  </a:lnTo>
                  <a:lnTo>
                    <a:pt x="955040" y="441960"/>
                  </a:lnTo>
                  <a:lnTo>
                    <a:pt x="777240" y="254000"/>
                  </a:lnTo>
                  <a:lnTo>
                    <a:pt x="635000" y="208280"/>
                  </a:lnTo>
                  <a:lnTo>
                    <a:pt x="553720" y="203200"/>
                  </a:lnTo>
                  <a:lnTo>
                    <a:pt x="467360" y="203200"/>
                  </a:lnTo>
                  <a:lnTo>
                    <a:pt x="411480" y="228600"/>
                  </a:lnTo>
                  <a:lnTo>
                    <a:pt x="360680" y="55880"/>
                  </a:lnTo>
                  <a:close/>
                </a:path>
              </a:pathLst>
            </a:custGeom>
            <a:solidFill>
              <a:srgbClr val="80305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7" name="Picture 4" descr="temp.png"/>
            <p:cNvPicPr>
              <a:picLocks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l="61116" t="54043" r="28875" b="37509"/>
            <a:stretch/>
          </p:blipFill>
          <p:spPr>
            <a:xfrm>
              <a:off x="3243532" y="4853244"/>
              <a:ext cx="323490" cy="3936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03900" y="1395388"/>
            <a:ext cx="3225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3600" b="1" dirty="0" smtClean="0">
                <a:solidFill>
                  <a:srgbClr val="0000FF"/>
                </a:solidFill>
                <a:latin typeface="標楷體 - 48"/>
              </a:rPr>
              <a:t>(1)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 - 48"/>
              </a:rPr>
              <a:t> 起床時間</a:t>
            </a:r>
            <a:endParaRPr lang="zh-TW" altLang="en-US" sz="3600" b="1" dirty="0">
              <a:solidFill>
                <a:srgbClr val="0000FF"/>
              </a:solidFill>
              <a:latin typeface="標楷體 - 48"/>
            </a:endParaRPr>
          </a:p>
        </p:txBody>
      </p:sp>
      <p:pic>
        <p:nvPicPr>
          <p:cNvPr id="3" name="Picture 2" descr="clipboard(4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460500"/>
            <a:ext cx="4368800" cy="4559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Freeform 3"/>
          <p:cNvSpPr/>
          <p:nvPr/>
        </p:nvSpPr>
        <p:spPr>
          <a:xfrm>
            <a:off x="5791200" y="2500288"/>
            <a:ext cx="2832101" cy="1016001"/>
          </a:xfrm>
          <a:custGeom>
            <a:avLst/>
            <a:gdLst/>
            <a:ahLst/>
            <a:cxnLst/>
            <a:rect l="0" t="0" r="0" b="0"/>
            <a:pathLst>
              <a:path w="2832101" h="1016001">
                <a:moveTo>
                  <a:pt x="0" y="0"/>
                </a:moveTo>
                <a:lnTo>
                  <a:pt x="2832100" y="0"/>
                </a:lnTo>
                <a:lnTo>
                  <a:pt x="2832100" y="1016000"/>
                </a:lnTo>
                <a:lnTo>
                  <a:pt x="0" y="101600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286500" y="2685122"/>
            <a:ext cx="22606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3600" b="1" dirty="0" smtClean="0">
                <a:solidFill>
                  <a:srgbClr val="FF0000"/>
                </a:solidFill>
                <a:latin typeface="標楷體 - 48"/>
              </a:rPr>
              <a:t>8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 - 48"/>
              </a:rPr>
              <a:t>時半</a:t>
            </a:r>
            <a:endParaRPr lang="zh-TW" altLang="en-US" sz="3600" b="1" dirty="0">
              <a:solidFill>
                <a:srgbClr val="FF0000"/>
              </a:solidFill>
              <a:latin typeface="標楷體 - 4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207" y="3728492"/>
            <a:ext cx="3190750" cy="318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5400" y="1899444"/>
            <a:ext cx="2590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3600" b="1" dirty="0" smtClean="0">
                <a:solidFill>
                  <a:srgbClr val="0000FF"/>
                </a:solidFill>
                <a:latin typeface="標楷體 - 48"/>
              </a:rPr>
              <a:t>(2)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 - 48"/>
              </a:rPr>
              <a:t> 吃早餐</a:t>
            </a:r>
            <a:endParaRPr lang="zh-TW" altLang="en-US" sz="3600" b="1" dirty="0">
              <a:solidFill>
                <a:srgbClr val="0000FF"/>
              </a:solidFill>
              <a:latin typeface="標楷體 - 48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6108700" y="2737644"/>
            <a:ext cx="2832101" cy="1016001"/>
          </a:xfrm>
          <a:custGeom>
            <a:avLst/>
            <a:gdLst/>
            <a:ahLst/>
            <a:cxnLst/>
            <a:rect l="0" t="0" r="0" b="0"/>
            <a:pathLst>
              <a:path w="2832101" h="1016001">
                <a:moveTo>
                  <a:pt x="0" y="0"/>
                </a:moveTo>
                <a:lnTo>
                  <a:pt x="2832100" y="0"/>
                </a:lnTo>
                <a:lnTo>
                  <a:pt x="2832100" y="1016000"/>
                </a:lnTo>
                <a:lnTo>
                  <a:pt x="0" y="101600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431800" y="2108200"/>
            <a:ext cx="5295391" cy="3360420"/>
            <a:chOff x="431800" y="2108200"/>
            <a:chExt cx="5295391" cy="3360420"/>
          </a:xfrm>
        </p:grpSpPr>
        <p:pic>
          <p:nvPicPr>
            <p:cNvPr id="5" name="Picture 4" descr="MSOfficePNG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800" y="2108200"/>
              <a:ext cx="5295391" cy="336042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6" name="Picture 5" descr="MSOfficePNG(1)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63900" y="3314700"/>
              <a:ext cx="1455673" cy="96443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9" name="TextBox 8"/>
          <p:cNvSpPr txBox="1"/>
          <p:nvPr/>
        </p:nvSpPr>
        <p:spPr>
          <a:xfrm>
            <a:off x="6592168" y="2959816"/>
            <a:ext cx="2590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3600" b="1" dirty="0" smtClean="0">
                <a:solidFill>
                  <a:srgbClr val="FF0000"/>
                </a:solidFill>
                <a:latin typeface="標楷體 - 48"/>
              </a:rPr>
              <a:t>10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 - 48"/>
              </a:rPr>
              <a:t>時半</a:t>
            </a:r>
            <a:endParaRPr lang="zh-TW" altLang="en-US" sz="3600" b="1" dirty="0">
              <a:solidFill>
                <a:srgbClr val="FF0000"/>
              </a:solidFill>
              <a:latin typeface="標楷體 - 4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760" y="3999632"/>
            <a:ext cx="3119664" cy="313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5400" y="1683420"/>
            <a:ext cx="2590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3600" b="1" dirty="0" smtClean="0">
                <a:solidFill>
                  <a:srgbClr val="0000FF"/>
                </a:solidFill>
                <a:latin typeface="標楷體 - 48"/>
              </a:rPr>
              <a:t>(3)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 - 48"/>
              </a:rPr>
              <a:t> 去公園</a:t>
            </a:r>
            <a:endParaRPr lang="zh-TW" altLang="en-US" sz="3600" b="1" dirty="0">
              <a:solidFill>
                <a:srgbClr val="0000FF"/>
              </a:solidFill>
              <a:latin typeface="標楷體 - 48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6146800" y="2445420"/>
            <a:ext cx="2832101" cy="1016001"/>
          </a:xfrm>
          <a:custGeom>
            <a:avLst/>
            <a:gdLst/>
            <a:ahLst/>
            <a:cxnLst/>
            <a:rect l="0" t="0" r="0" b="0"/>
            <a:pathLst>
              <a:path w="2832101" h="1016001">
                <a:moveTo>
                  <a:pt x="0" y="0"/>
                </a:moveTo>
                <a:lnTo>
                  <a:pt x="2832100" y="0"/>
                </a:lnTo>
                <a:lnTo>
                  <a:pt x="2832100" y="1016000"/>
                </a:lnTo>
                <a:lnTo>
                  <a:pt x="0" y="101600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737053" y="2630254"/>
            <a:ext cx="22606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3600" b="1" dirty="0" smtClean="0">
                <a:solidFill>
                  <a:srgbClr val="FF0000"/>
                </a:solidFill>
                <a:latin typeface="標楷體 - 48"/>
              </a:rPr>
              <a:t>1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 - 48"/>
              </a:rPr>
              <a:t>時半</a:t>
            </a:r>
            <a:endParaRPr lang="zh-TW" altLang="en-US" sz="3600" b="1" dirty="0">
              <a:solidFill>
                <a:srgbClr val="FF0000"/>
              </a:solidFill>
              <a:latin typeface="標楷體 - 48"/>
            </a:endParaRPr>
          </a:p>
        </p:txBody>
      </p:sp>
      <p:pic>
        <p:nvPicPr>
          <p:cNvPr id="6" name="Picture 5" descr="clipboard(10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700" y="1270000"/>
            <a:ext cx="5138039" cy="44702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065" y="3783608"/>
            <a:ext cx="3142383" cy="313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4215904" y="3915668"/>
            <a:ext cx="1147223" cy="1653857"/>
            <a:chOff x="1263576" y="2331492"/>
            <a:chExt cx="3232164" cy="4659545"/>
          </a:xfrm>
        </p:grpSpPr>
        <p:pic>
          <p:nvPicPr>
            <p:cNvPr id="9" name="Picture 4" descr="temp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3576" y="2331492"/>
              <a:ext cx="3232164" cy="465954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0" name="手繪多邊形 9"/>
            <p:cNvSpPr/>
            <p:nvPr/>
          </p:nvSpPr>
          <p:spPr>
            <a:xfrm>
              <a:off x="2052320" y="4597400"/>
              <a:ext cx="1798320" cy="1356360"/>
            </a:xfrm>
            <a:custGeom>
              <a:avLst/>
              <a:gdLst>
                <a:gd name="connsiteX0" fmla="*/ 360680 w 1798320"/>
                <a:gd name="connsiteY0" fmla="*/ 55880 h 1356360"/>
                <a:gd name="connsiteX1" fmla="*/ 0 w 1798320"/>
                <a:gd name="connsiteY1" fmla="*/ 0 h 1356360"/>
                <a:gd name="connsiteX2" fmla="*/ 116840 w 1798320"/>
                <a:gd name="connsiteY2" fmla="*/ 345440 h 1356360"/>
                <a:gd name="connsiteX3" fmla="*/ 269240 w 1798320"/>
                <a:gd name="connsiteY3" fmla="*/ 574040 h 1356360"/>
                <a:gd name="connsiteX4" fmla="*/ 487680 w 1798320"/>
                <a:gd name="connsiteY4" fmla="*/ 828040 h 1356360"/>
                <a:gd name="connsiteX5" fmla="*/ 751840 w 1798320"/>
                <a:gd name="connsiteY5" fmla="*/ 1031240 h 1356360"/>
                <a:gd name="connsiteX6" fmla="*/ 1036320 w 1798320"/>
                <a:gd name="connsiteY6" fmla="*/ 1183640 h 1356360"/>
                <a:gd name="connsiteX7" fmla="*/ 1346200 w 1798320"/>
                <a:gd name="connsiteY7" fmla="*/ 1305560 h 1356360"/>
                <a:gd name="connsiteX8" fmla="*/ 1508760 w 1798320"/>
                <a:gd name="connsiteY8" fmla="*/ 1356360 h 1356360"/>
                <a:gd name="connsiteX9" fmla="*/ 1600200 w 1798320"/>
                <a:gd name="connsiteY9" fmla="*/ 1346200 h 1356360"/>
                <a:gd name="connsiteX10" fmla="*/ 1701800 w 1798320"/>
                <a:gd name="connsiteY10" fmla="*/ 1270000 h 1356360"/>
                <a:gd name="connsiteX11" fmla="*/ 1798320 w 1798320"/>
                <a:gd name="connsiteY11" fmla="*/ 1082040 h 1356360"/>
                <a:gd name="connsiteX12" fmla="*/ 1793240 w 1798320"/>
                <a:gd name="connsiteY12" fmla="*/ 985520 h 1356360"/>
                <a:gd name="connsiteX13" fmla="*/ 1722120 w 1798320"/>
                <a:gd name="connsiteY13" fmla="*/ 894080 h 1356360"/>
                <a:gd name="connsiteX14" fmla="*/ 1457960 w 1798320"/>
                <a:gd name="connsiteY14" fmla="*/ 787400 h 1356360"/>
                <a:gd name="connsiteX15" fmla="*/ 1188720 w 1798320"/>
                <a:gd name="connsiteY15" fmla="*/ 624840 h 1356360"/>
                <a:gd name="connsiteX16" fmla="*/ 955040 w 1798320"/>
                <a:gd name="connsiteY16" fmla="*/ 441960 h 1356360"/>
                <a:gd name="connsiteX17" fmla="*/ 777240 w 1798320"/>
                <a:gd name="connsiteY17" fmla="*/ 254000 h 1356360"/>
                <a:gd name="connsiteX18" fmla="*/ 635000 w 1798320"/>
                <a:gd name="connsiteY18" fmla="*/ 208280 h 1356360"/>
                <a:gd name="connsiteX19" fmla="*/ 553720 w 1798320"/>
                <a:gd name="connsiteY19" fmla="*/ 203200 h 1356360"/>
                <a:gd name="connsiteX20" fmla="*/ 467360 w 1798320"/>
                <a:gd name="connsiteY20" fmla="*/ 203200 h 1356360"/>
                <a:gd name="connsiteX21" fmla="*/ 411480 w 1798320"/>
                <a:gd name="connsiteY21" fmla="*/ 228600 h 1356360"/>
                <a:gd name="connsiteX22" fmla="*/ 360680 w 1798320"/>
                <a:gd name="connsiteY22" fmla="*/ 55880 h 135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98320" h="1356360">
                  <a:moveTo>
                    <a:pt x="360680" y="55880"/>
                  </a:moveTo>
                  <a:lnTo>
                    <a:pt x="0" y="0"/>
                  </a:lnTo>
                  <a:lnTo>
                    <a:pt x="116840" y="345440"/>
                  </a:lnTo>
                  <a:lnTo>
                    <a:pt x="269240" y="574040"/>
                  </a:lnTo>
                  <a:lnTo>
                    <a:pt x="487680" y="828040"/>
                  </a:lnTo>
                  <a:lnTo>
                    <a:pt x="751840" y="1031240"/>
                  </a:lnTo>
                  <a:lnTo>
                    <a:pt x="1036320" y="1183640"/>
                  </a:lnTo>
                  <a:lnTo>
                    <a:pt x="1346200" y="1305560"/>
                  </a:lnTo>
                  <a:lnTo>
                    <a:pt x="1508760" y="1356360"/>
                  </a:lnTo>
                  <a:lnTo>
                    <a:pt x="1600200" y="1346200"/>
                  </a:lnTo>
                  <a:lnTo>
                    <a:pt x="1701800" y="1270000"/>
                  </a:lnTo>
                  <a:lnTo>
                    <a:pt x="1798320" y="1082040"/>
                  </a:lnTo>
                  <a:lnTo>
                    <a:pt x="1793240" y="985520"/>
                  </a:lnTo>
                  <a:lnTo>
                    <a:pt x="1722120" y="894080"/>
                  </a:lnTo>
                  <a:lnTo>
                    <a:pt x="1457960" y="787400"/>
                  </a:lnTo>
                  <a:lnTo>
                    <a:pt x="1188720" y="624840"/>
                  </a:lnTo>
                  <a:lnTo>
                    <a:pt x="955040" y="441960"/>
                  </a:lnTo>
                  <a:lnTo>
                    <a:pt x="777240" y="254000"/>
                  </a:lnTo>
                  <a:lnTo>
                    <a:pt x="635000" y="208280"/>
                  </a:lnTo>
                  <a:lnTo>
                    <a:pt x="553720" y="203200"/>
                  </a:lnTo>
                  <a:lnTo>
                    <a:pt x="467360" y="203200"/>
                  </a:lnTo>
                  <a:lnTo>
                    <a:pt x="411480" y="228600"/>
                  </a:lnTo>
                  <a:lnTo>
                    <a:pt x="360680" y="55880"/>
                  </a:lnTo>
                  <a:close/>
                </a:path>
              </a:pathLst>
            </a:custGeom>
            <a:solidFill>
              <a:srgbClr val="80305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0000" y="1683420"/>
            <a:ext cx="2590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3600" b="1" dirty="0" smtClean="0">
                <a:solidFill>
                  <a:srgbClr val="0000FF"/>
                </a:solidFill>
                <a:latin typeface="標楷體 - 48"/>
              </a:rPr>
              <a:t>(4)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 - 48"/>
              </a:rPr>
              <a:t> 看電影</a:t>
            </a:r>
            <a:endParaRPr lang="zh-TW" altLang="en-US" sz="3600" b="1" dirty="0">
              <a:solidFill>
                <a:srgbClr val="0000FF"/>
              </a:solidFill>
              <a:latin typeface="標楷體 - 48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6146800" y="2445420"/>
            <a:ext cx="2832101" cy="1016001"/>
          </a:xfrm>
          <a:custGeom>
            <a:avLst/>
            <a:gdLst/>
            <a:ahLst/>
            <a:cxnLst/>
            <a:rect l="0" t="0" r="0" b="0"/>
            <a:pathLst>
              <a:path w="2832101" h="1016001">
                <a:moveTo>
                  <a:pt x="0" y="0"/>
                </a:moveTo>
                <a:lnTo>
                  <a:pt x="2832100" y="0"/>
                </a:lnTo>
                <a:lnTo>
                  <a:pt x="2832100" y="1016000"/>
                </a:lnTo>
                <a:lnTo>
                  <a:pt x="0" y="101600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692901" y="2630254"/>
            <a:ext cx="2286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3600" b="1" dirty="0" smtClean="0">
                <a:solidFill>
                  <a:srgbClr val="FF0000"/>
                </a:solidFill>
                <a:latin typeface="標楷體 - 48"/>
              </a:rPr>
              <a:t>5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 - 48"/>
              </a:rPr>
              <a:t>時半</a:t>
            </a:r>
            <a:endParaRPr lang="zh-TW" altLang="en-US" sz="3600" b="1" dirty="0">
              <a:solidFill>
                <a:srgbClr val="FF0000"/>
              </a:solidFill>
              <a:latin typeface="標楷體 - 4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480" y="3586238"/>
            <a:ext cx="3399944" cy="344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44" y="1854147"/>
            <a:ext cx="4032448" cy="3645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4000" y="520700"/>
            <a:ext cx="82296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4000" b="1" dirty="0" smtClean="0">
                <a:solidFill>
                  <a:srgbClr val="0000FF"/>
                </a:solidFill>
                <a:latin typeface="標楷體 - 48"/>
              </a:rPr>
              <a:t>(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 - 48"/>
              </a:rPr>
              <a:t>工作紙</a:t>
            </a:r>
            <a:r>
              <a:rPr lang="en-US" altLang="zh-TW" sz="4000" b="1" dirty="0" smtClean="0">
                <a:solidFill>
                  <a:srgbClr val="0000FF"/>
                </a:solidFill>
                <a:latin typeface="標楷體 - 48"/>
              </a:rPr>
              <a:t>)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 - 48"/>
              </a:rPr>
              <a:t>  畫</a:t>
            </a:r>
            <a:r>
              <a:rPr lang="zh-TW" altLang="en-US" sz="4000" b="1" dirty="0">
                <a:solidFill>
                  <a:srgbClr val="0000FF"/>
                </a:solidFill>
                <a:latin typeface="標楷體 - 48"/>
              </a:rPr>
              <a:t>時針和分針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38325" y="1899444"/>
            <a:ext cx="8762155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rtlCol="0">
            <a:spAutoFit/>
          </a:bodyPr>
          <a:lstStyle/>
          <a:p>
            <a:pPr algn="just"/>
            <a:r>
              <a:rPr lang="zh-TW" altLang="en-US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繪畫時針和分針時需注意甚麼？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446019" y="3267596"/>
            <a:ext cx="6858736" cy="230832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4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4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使用直尺 畫直線 </a:t>
            </a:r>
          </a:p>
          <a:p>
            <a:r>
              <a:rPr lang="en-US" altLang="zh-HK" sz="48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48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HK" altLang="en-US" sz="48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時針較短</a:t>
            </a:r>
          </a:p>
          <a:p>
            <a:r>
              <a:rPr lang="en-US" altLang="zh-HK" sz="4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4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HK" altLang="en-US" sz="48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分針較長</a:t>
            </a:r>
            <a:endParaRPr lang="zh-HK" altLang="en-US" sz="48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Picture 3" descr="MSOfficePNG(4)(1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1341" y="4431727"/>
            <a:ext cx="2888460" cy="28512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11316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ndon-Wallpapers-HD-A2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9840" y="5204688"/>
            <a:ext cx="6520160" cy="32027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圖片 1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30" y="3488355"/>
            <a:ext cx="3136995" cy="31413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4870648" y="963340"/>
            <a:ext cx="3454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標楷體 - 36"/>
              </a:rPr>
              <a:t>德仔考考你：</a:t>
            </a:r>
            <a:endParaRPr lang="zh-TW" altLang="en-US" sz="3600" b="1" dirty="0">
              <a:solidFill>
                <a:srgbClr val="FF0000"/>
              </a:solidFill>
              <a:latin typeface="標楷體 - 36"/>
            </a:endParaRPr>
          </a:p>
        </p:txBody>
      </p:sp>
      <p:pic>
        <p:nvPicPr>
          <p:cNvPr id="4" name="Picture 3" descr="clipboard(1).png"/>
          <p:cNvPicPr>
            <a:picLocks/>
          </p:cNvPicPr>
          <p:nvPr/>
        </p:nvPicPr>
        <p:blipFill rotWithShape="1">
          <a:blip r:embed="rId4" cstate="print"/>
          <a:srcRect r="10545" b="6008"/>
          <a:stretch/>
        </p:blipFill>
        <p:spPr>
          <a:xfrm>
            <a:off x="4215905" y="3272199"/>
            <a:ext cx="3384376" cy="34517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639316" y="5915992"/>
            <a:ext cx="41402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TW" altLang="en-US" sz="2700" b="1" dirty="0" smtClean="0">
                <a:solidFill>
                  <a:schemeClr val="accent2"/>
                </a:solidFill>
                <a:latin typeface="標楷體 - 36"/>
              </a:rPr>
              <a:t>時針</a:t>
            </a:r>
            <a:r>
              <a:rPr lang="zh-TW" altLang="en-US" sz="2700" b="1" dirty="0" smtClean="0">
                <a:solidFill>
                  <a:srgbClr val="0000FF"/>
                </a:solidFill>
                <a:latin typeface="標楷體 - 36"/>
              </a:rPr>
              <a:t>指著</a:t>
            </a:r>
            <a:r>
              <a:rPr lang="zh-TW" altLang="en-US" sz="2700" b="1" dirty="0" smtClean="0">
                <a:solidFill>
                  <a:srgbClr val="0000FF"/>
                </a:solidFill>
                <a:latin typeface="MS PGothic - 36"/>
              </a:rPr>
              <a:t> </a:t>
            </a:r>
            <a:r>
              <a:rPr lang="en-US" altLang="zh-TW" sz="2700" b="1" dirty="0" smtClean="0">
                <a:solidFill>
                  <a:srgbClr val="0000FF"/>
                </a:solidFill>
                <a:latin typeface="標楷體 - 36"/>
              </a:rPr>
              <a:t>______</a:t>
            </a:r>
            <a:endParaRPr lang="zh-TW" altLang="en-US" sz="27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" y="5217492"/>
            <a:ext cx="46228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TW" altLang="en-US" sz="2700" b="1" dirty="0" smtClean="0">
                <a:latin typeface="標楷體 - 36"/>
              </a:rPr>
              <a:t>分針</a:t>
            </a:r>
            <a:r>
              <a:rPr lang="zh-TW" altLang="en-US" sz="2700" b="1" dirty="0" smtClean="0">
                <a:solidFill>
                  <a:srgbClr val="0000FF"/>
                </a:solidFill>
                <a:latin typeface="標楷體 - 36"/>
              </a:rPr>
              <a:t>指著</a:t>
            </a:r>
            <a:r>
              <a:rPr lang="zh-TW" altLang="en-US" sz="2700" b="1" dirty="0" smtClean="0">
                <a:solidFill>
                  <a:srgbClr val="0000FF"/>
                </a:solidFill>
                <a:latin typeface="MS PGothic - 36"/>
              </a:rPr>
              <a:t> </a:t>
            </a:r>
            <a:r>
              <a:rPr lang="en-US" altLang="zh-TW" sz="2700" b="1" dirty="0" smtClean="0">
                <a:solidFill>
                  <a:srgbClr val="0000FF"/>
                </a:solidFill>
                <a:latin typeface="標楷體 - 36"/>
              </a:rPr>
              <a:t>______</a:t>
            </a:r>
            <a:endParaRPr lang="zh-TW" altLang="en-US" sz="27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916" y="6690692"/>
            <a:ext cx="3025924" cy="507831"/>
          </a:xfrm>
          <a:prstGeom prst="rect">
            <a:avLst/>
          </a:prstGeom>
          <a:solidFill>
            <a:srgbClr val="FFFF00"/>
          </a:solidFill>
        </p:spPr>
        <p:txBody>
          <a:bodyPr vert="horz" wrap="square" rtlCol="0">
            <a:spAutoFit/>
          </a:bodyPr>
          <a:lstStyle/>
          <a:p>
            <a:r>
              <a:rPr lang="zh-TW" altLang="en-US" sz="2700" b="1" dirty="0" smtClean="0">
                <a:solidFill>
                  <a:srgbClr val="0000FF"/>
                </a:solidFill>
                <a:latin typeface="標楷體 - 36"/>
              </a:rPr>
              <a:t>這時是</a:t>
            </a:r>
            <a:r>
              <a:rPr lang="zh-TW" altLang="en-US" sz="2700" b="1" dirty="0" smtClean="0">
                <a:solidFill>
                  <a:srgbClr val="0000FF"/>
                </a:solidFill>
                <a:latin typeface="MS PGothic - 36"/>
              </a:rPr>
              <a:t> </a:t>
            </a:r>
            <a:r>
              <a:rPr lang="en-US" altLang="zh-TW" sz="27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36"/>
              </a:rPr>
              <a:t>_____ </a:t>
            </a:r>
            <a:r>
              <a:rPr lang="zh-TW" altLang="en-US" sz="27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36"/>
              </a:rPr>
              <a:t>時正</a:t>
            </a:r>
            <a:endParaRPr lang="zh-TW" altLang="en-US" sz="27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 - 36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008" y="5204688"/>
            <a:ext cx="10668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2700" b="1" dirty="0" smtClean="0">
                <a:latin typeface="標楷體 - 36"/>
              </a:rPr>
              <a:t>12</a:t>
            </a:r>
            <a:endParaRPr lang="zh-TW" altLang="en-US" sz="2700" b="1" dirty="0">
              <a:latin typeface="標楷體 - 36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0920" y="5875124"/>
            <a:ext cx="10668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2700" b="1" dirty="0" smtClean="0">
                <a:solidFill>
                  <a:schemeClr val="accent2"/>
                </a:solidFill>
                <a:latin typeface="標楷體 - 36"/>
              </a:rPr>
              <a:t>12</a:t>
            </a:r>
            <a:endParaRPr lang="zh-TW" altLang="en-US" sz="2700" b="1" dirty="0">
              <a:solidFill>
                <a:schemeClr val="accent2"/>
              </a:solidFill>
              <a:latin typeface="標楷體 - 36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840" y="6701884"/>
            <a:ext cx="10668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2700" b="1" dirty="0" smtClean="0">
                <a:solidFill>
                  <a:schemeClr val="accent2">
                    <a:lumMod val="50000"/>
                  </a:schemeClr>
                </a:solidFill>
                <a:latin typeface="標楷體 - 36"/>
              </a:rPr>
              <a:t>12</a:t>
            </a:r>
            <a:endParaRPr lang="zh-TW" altLang="en-US" sz="2700" b="1" dirty="0">
              <a:solidFill>
                <a:schemeClr val="accent2">
                  <a:lumMod val="50000"/>
                </a:schemeClr>
              </a:solidFill>
              <a:latin typeface="標楷體 - 36"/>
            </a:endParaRPr>
          </a:p>
        </p:txBody>
      </p:sp>
      <p:pic>
        <p:nvPicPr>
          <p:cNvPr id="11" name="Picture 3" descr="笑-01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84277" y="455038"/>
            <a:ext cx="2605371" cy="43289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2" name="矩形 11"/>
          <p:cNvSpPr/>
          <p:nvPr/>
        </p:nvSpPr>
        <p:spPr>
          <a:xfrm>
            <a:off x="4895552" y="1755428"/>
            <a:ext cx="5080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如何在鐘面上</a:t>
            </a:r>
          </a:p>
          <a:p>
            <a:pPr algn="just"/>
            <a:r>
              <a:rPr lang="zh-HK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 </a:t>
            </a:r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   </a:t>
            </a:r>
            <a:r>
              <a:rPr lang="zh-HK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 畫出</a:t>
            </a:r>
            <a:r>
              <a:rPr lang="en-US" altLang="zh-HK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12</a:t>
            </a:r>
            <a:r>
              <a:rPr lang="zh-HK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時正</a:t>
            </a:r>
            <a:r>
              <a:rPr lang="zh-HK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？</a:t>
            </a:r>
          </a:p>
        </p:txBody>
      </p:sp>
      <p:cxnSp>
        <p:nvCxnSpPr>
          <p:cNvPr id="15" name="直線接點 14"/>
          <p:cNvCxnSpPr/>
          <p:nvPr/>
        </p:nvCxnSpPr>
        <p:spPr>
          <a:xfrm>
            <a:off x="5966185" y="4348842"/>
            <a:ext cx="0" cy="648072"/>
          </a:xfrm>
          <a:prstGeom prst="line">
            <a:avLst/>
          </a:prstGeom>
          <a:ln w="1016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9520" y="1917700"/>
            <a:ext cx="3448244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TW" sz="5400" dirty="0" smtClean="0">
                <a:solidFill>
                  <a:srgbClr val="800080"/>
                </a:solidFill>
                <a:latin typeface="標楷體 - 72"/>
              </a:rPr>
              <a:t>____ </a:t>
            </a:r>
            <a:r>
              <a:rPr lang="zh-TW" altLang="en-US" sz="5400" dirty="0" smtClean="0">
                <a:solidFill>
                  <a:srgbClr val="800080"/>
                </a:solidFill>
                <a:latin typeface="標楷體 - 72"/>
              </a:rPr>
              <a:t>時半</a:t>
            </a:r>
            <a:endParaRPr lang="zh-TW" altLang="en-US" sz="5400" dirty="0">
              <a:solidFill>
                <a:srgbClr val="800080"/>
              </a:solidFill>
              <a:latin typeface="標楷體 - 7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9042" y="1917700"/>
            <a:ext cx="12446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5400" b="1" dirty="0" smtClean="0">
                <a:solidFill>
                  <a:srgbClr val="FF0000"/>
                </a:solidFill>
                <a:latin typeface="新細明體-ExtB - 72"/>
              </a:rPr>
              <a:t>1</a:t>
            </a:r>
            <a:endParaRPr lang="zh-TW" altLang="en-US" sz="5400" b="1" dirty="0">
              <a:solidFill>
                <a:srgbClr val="FF0000"/>
              </a:solidFill>
              <a:latin typeface="新細明體-ExtB - 72"/>
            </a:endParaRPr>
          </a:p>
        </p:txBody>
      </p:sp>
      <p:pic>
        <p:nvPicPr>
          <p:cNvPr id="4" name="Picture 3" descr="MSOfficePNG(4)(1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07764" y="1655064"/>
            <a:ext cx="5320665" cy="53279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5" name="Straight Connector 4"/>
          <p:cNvCxnSpPr/>
          <p:nvPr/>
        </p:nvCxnSpPr>
        <p:spPr>
          <a:xfrm flipH="1">
            <a:off x="6858000" y="3201415"/>
            <a:ext cx="1092200" cy="1117600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0" y="4292600"/>
            <a:ext cx="0" cy="240030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4000" y="520700"/>
            <a:ext cx="82296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4000" b="1" dirty="0" smtClean="0">
                <a:solidFill>
                  <a:srgbClr val="0000FF"/>
                </a:solidFill>
                <a:latin typeface="標楷體 - 48"/>
              </a:rPr>
              <a:t>(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 - 48"/>
              </a:rPr>
              <a:t>工作紙</a:t>
            </a:r>
            <a:r>
              <a:rPr lang="en-US" altLang="zh-TW" sz="4000" b="1" dirty="0" smtClean="0">
                <a:solidFill>
                  <a:srgbClr val="0000FF"/>
                </a:solidFill>
                <a:latin typeface="標楷體 - 48"/>
              </a:rPr>
              <a:t>)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 - 48"/>
              </a:rPr>
              <a:t>  畫</a:t>
            </a:r>
            <a:r>
              <a:rPr lang="zh-TW" altLang="en-US" sz="4000" b="1" dirty="0">
                <a:solidFill>
                  <a:srgbClr val="0000FF"/>
                </a:solidFill>
                <a:latin typeface="標楷體 - 48"/>
              </a:rPr>
              <a:t>時針和分針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723900"/>
            <a:ext cx="81026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3600" b="1" dirty="0">
                <a:solidFill>
                  <a:srgbClr val="0000FF"/>
                </a:solidFill>
                <a:latin typeface="標楷體 - 48"/>
              </a:rPr>
              <a:t>(</a:t>
            </a:r>
            <a:r>
              <a:rPr lang="zh-TW" altLang="en-US" sz="3600" b="1" dirty="0">
                <a:solidFill>
                  <a:srgbClr val="0000FF"/>
                </a:solidFill>
                <a:latin typeface="標楷體 - 48"/>
              </a:rPr>
              <a:t>工作紙</a:t>
            </a:r>
            <a:r>
              <a:rPr lang="en-US" altLang="zh-TW" sz="3600" b="1" dirty="0" smtClean="0">
                <a:solidFill>
                  <a:srgbClr val="0000FF"/>
                </a:solidFill>
                <a:latin typeface="標楷體 - 48"/>
              </a:rPr>
              <a:t>)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 - 48"/>
              </a:rPr>
              <a:t> 畫時針和分針</a:t>
            </a:r>
            <a:endParaRPr lang="zh-TW" altLang="en-US" sz="3600" b="1" dirty="0">
              <a:solidFill>
                <a:srgbClr val="0000FF"/>
              </a:solidFill>
              <a:latin typeface="標楷體 - 4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600" y="1562100"/>
            <a:ext cx="4826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TW" altLang="en-US" sz="3600" b="1" dirty="0" smtClean="0">
                <a:solidFill>
                  <a:srgbClr val="0000FF"/>
                </a:solidFill>
                <a:latin typeface="標楷體 - 48"/>
              </a:rPr>
              <a:t>創作故事</a:t>
            </a:r>
            <a:r>
              <a:rPr lang="en-US" altLang="zh-TW" sz="3600" b="1" dirty="0" smtClean="0">
                <a:solidFill>
                  <a:srgbClr val="0000FF"/>
                </a:solidFill>
                <a:latin typeface="標楷體 - 48"/>
              </a:rPr>
              <a:t>...</a:t>
            </a:r>
            <a:endParaRPr lang="zh-TW" altLang="en-US" sz="3600" b="1" dirty="0">
              <a:solidFill>
                <a:srgbClr val="0000FF"/>
              </a:solidFill>
              <a:latin typeface="標楷體 - 48"/>
            </a:endParaRPr>
          </a:p>
        </p:txBody>
      </p:sp>
      <p:pic>
        <p:nvPicPr>
          <p:cNvPr id="4" name="Picture 3" descr="MSOfficePNG(3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500" y="2171700"/>
            <a:ext cx="6412230" cy="53747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8" name="群組 7"/>
          <p:cNvGrpSpPr/>
          <p:nvPr/>
        </p:nvGrpSpPr>
        <p:grpSpPr>
          <a:xfrm>
            <a:off x="7456264" y="4203700"/>
            <a:ext cx="2083327" cy="3003361"/>
            <a:chOff x="1263576" y="2331492"/>
            <a:chExt cx="3232164" cy="4659545"/>
          </a:xfrm>
        </p:grpSpPr>
        <p:pic>
          <p:nvPicPr>
            <p:cNvPr id="9" name="Picture 4" descr="temp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3576" y="2331492"/>
              <a:ext cx="3232164" cy="465954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0" name="手繪多邊形 9"/>
            <p:cNvSpPr/>
            <p:nvPr/>
          </p:nvSpPr>
          <p:spPr>
            <a:xfrm>
              <a:off x="2052320" y="4597400"/>
              <a:ext cx="1798320" cy="1356360"/>
            </a:xfrm>
            <a:custGeom>
              <a:avLst/>
              <a:gdLst>
                <a:gd name="connsiteX0" fmla="*/ 360680 w 1798320"/>
                <a:gd name="connsiteY0" fmla="*/ 55880 h 1356360"/>
                <a:gd name="connsiteX1" fmla="*/ 0 w 1798320"/>
                <a:gd name="connsiteY1" fmla="*/ 0 h 1356360"/>
                <a:gd name="connsiteX2" fmla="*/ 116840 w 1798320"/>
                <a:gd name="connsiteY2" fmla="*/ 345440 h 1356360"/>
                <a:gd name="connsiteX3" fmla="*/ 269240 w 1798320"/>
                <a:gd name="connsiteY3" fmla="*/ 574040 h 1356360"/>
                <a:gd name="connsiteX4" fmla="*/ 487680 w 1798320"/>
                <a:gd name="connsiteY4" fmla="*/ 828040 h 1356360"/>
                <a:gd name="connsiteX5" fmla="*/ 751840 w 1798320"/>
                <a:gd name="connsiteY5" fmla="*/ 1031240 h 1356360"/>
                <a:gd name="connsiteX6" fmla="*/ 1036320 w 1798320"/>
                <a:gd name="connsiteY6" fmla="*/ 1183640 h 1356360"/>
                <a:gd name="connsiteX7" fmla="*/ 1346200 w 1798320"/>
                <a:gd name="connsiteY7" fmla="*/ 1305560 h 1356360"/>
                <a:gd name="connsiteX8" fmla="*/ 1508760 w 1798320"/>
                <a:gd name="connsiteY8" fmla="*/ 1356360 h 1356360"/>
                <a:gd name="connsiteX9" fmla="*/ 1600200 w 1798320"/>
                <a:gd name="connsiteY9" fmla="*/ 1346200 h 1356360"/>
                <a:gd name="connsiteX10" fmla="*/ 1701800 w 1798320"/>
                <a:gd name="connsiteY10" fmla="*/ 1270000 h 1356360"/>
                <a:gd name="connsiteX11" fmla="*/ 1798320 w 1798320"/>
                <a:gd name="connsiteY11" fmla="*/ 1082040 h 1356360"/>
                <a:gd name="connsiteX12" fmla="*/ 1793240 w 1798320"/>
                <a:gd name="connsiteY12" fmla="*/ 985520 h 1356360"/>
                <a:gd name="connsiteX13" fmla="*/ 1722120 w 1798320"/>
                <a:gd name="connsiteY13" fmla="*/ 894080 h 1356360"/>
                <a:gd name="connsiteX14" fmla="*/ 1457960 w 1798320"/>
                <a:gd name="connsiteY14" fmla="*/ 787400 h 1356360"/>
                <a:gd name="connsiteX15" fmla="*/ 1188720 w 1798320"/>
                <a:gd name="connsiteY15" fmla="*/ 624840 h 1356360"/>
                <a:gd name="connsiteX16" fmla="*/ 955040 w 1798320"/>
                <a:gd name="connsiteY16" fmla="*/ 441960 h 1356360"/>
                <a:gd name="connsiteX17" fmla="*/ 777240 w 1798320"/>
                <a:gd name="connsiteY17" fmla="*/ 254000 h 1356360"/>
                <a:gd name="connsiteX18" fmla="*/ 635000 w 1798320"/>
                <a:gd name="connsiteY18" fmla="*/ 208280 h 1356360"/>
                <a:gd name="connsiteX19" fmla="*/ 553720 w 1798320"/>
                <a:gd name="connsiteY19" fmla="*/ 203200 h 1356360"/>
                <a:gd name="connsiteX20" fmla="*/ 467360 w 1798320"/>
                <a:gd name="connsiteY20" fmla="*/ 203200 h 1356360"/>
                <a:gd name="connsiteX21" fmla="*/ 411480 w 1798320"/>
                <a:gd name="connsiteY21" fmla="*/ 228600 h 1356360"/>
                <a:gd name="connsiteX22" fmla="*/ 360680 w 1798320"/>
                <a:gd name="connsiteY22" fmla="*/ 55880 h 135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98320" h="1356360">
                  <a:moveTo>
                    <a:pt x="360680" y="55880"/>
                  </a:moveTo>
                  <a:lnTo>
                    <a:pt x="0" y="0"/>
                  </a:lnTo>
                  <a:lnTo>
                    <a:pt x="116840" y="345440"/>
                  </a:lnTo>
                  <a:lnTo>
                    <a:pt x="269240" y="574040"/>
                  </a:lnTo>
                  <a:lnTo>
                    <a:pt x="487680" y="828040"/>
                  </a:lnTo>
                  <a:lnTo>
                    <a:pt x="751840" y="1031240"/>
                  </a:lnTo>
                  <a:lnTo>
                    <a:pt x="1036320" y="1183640"/>
                  </a:lnTo>
                  <a:lnTo>
                    <a:pt x="1346200" y="1305560"/>
                  </a:lnTo>
                  <a:lnTo>
                    <a:pt x="1508760" y="1356360"/>
                  </a:lnTo>
                  <a:lnTo>
                    <a:pt x="1600200" y="1346200"/>
                  </a:lnTo>
                  <a:lnTo>
                    <a:pt x="1701800" y="1270000"/>
                  </a:lnTo>
                  <a:lnTo>
                    <a:pt x="1798320" y="1082040"/>
                  </a:lnTo>
                  <a:lnTo>
                    <a:pt x="1793240" y="985520"/>
                  </a:lnTo>
                  <a:lnTo>
                    <a:pt x="1722120" y="894080"/>
                  </a:lnTo>
                  <a:lnTo>
                    <a:pt x="1457960" y="787400"/>
                  </a:lnTo>
                  <a:lnTo>
                    <a:pt x="1188720" y="624840"/>
                  </a:lnTo>
                  <a:lnTo>
                    <a:pt x="955040" y="441960"/>
                  </a:lnTo>
                  <a:lnTo>
                    <a:pt x="777240" y="254000"/>
                  </a:lnTo>
                  <a:lnTo>
                    <a:pt x="635000" y="208280"/>
                  </a:lnTo>
                  <a:lnTo>
                    <a:pt x="553720" y="203200"/>
                  </a:lnTo>
                  <a:lnTo>
                    <a:pt x="467360" y="203200"/>
                  </a:lnTo>
                  <a:lnTo>
                    <a:pt x="411480" y="228600"/>
                  </a:lnTo>
                  <a:lnTo>
                    <a:pt x="360680" y="55880"/>
                  </a:lnTo>
                  <a:close/>
                </a:path>
              </a:pathLst>
            </a:custGeom>
            <a:solidFill>
              <a:srgbClr val="80305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rgbClr val="FFFF00">
                <a:tint val="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523741"/>
            <a:ext cx="2946400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TW" alt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總結</a:t>
            </a:r>
            <a:endParaRPr lang="zh-TW" alt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 - 4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400" y="1563211"/>
            <a:ext cx="87122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1.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  觀看時鐘報時（時半），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 - 48"/>
            </a:endParaRPr>
          </a:p>
          <a:p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     時針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和分針會指著甚麼位置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？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 - 48"/>
            </a:endParaRPr>
          </a:p>
        </p:txBody>
      </p:sp>
      <p:pic>
        <p:nvPicPr>
          <p:cNvPr id="4" name="Picture 3" descr="MSOfficePNG(4)(1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5564" y="3077464"/>
            <a:ext cx="3137027" cy="31413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 descr="MSOfficePNG(4)(1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863" y="2988564"/>
            <a:ext cx="3137026" cy="31413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6" name="Straight Connector 5"/>
          <p:cNvCxnSpPr/>
          <p:nvPr/>
        </p:nvCxnSpPr>
        <p:spPr>
          <a:xfrm>
            <a:off x="2387600" y="4546600"/>
            <a:ext cx="0" cy="133350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226300" y="4648200"/>
            <a:ext cx="0" cy="133350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574800" y="4559300"/>
            <a:ext cx="812800" cy="0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337300" y="4419600"/>
            <a:ext cx="889000" cy="190500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333500" y="6362700"/>
            <a:ext cx="2134616" cy="729869"/>
          </a:xfrm>
          <a:custGeom>
            <a:avLst/>
            <a:gdLst/>
            <a:ahLst/>
            <a:cxnLst/>
            <a:rect l="0" t="0" r="0" b="0"/>
            <a:pathLst>
              <a:path w="2134616" h="729869">
                <a:moveTo>
                  <a:pt x="0" y="0"/>
                </a:moveTo>
                <a:lnTo>
                  <a:pt x="2134615" y="0"/>
                </a:lnTo>
                <a:lnTo>
                  <a:pt x="2134615" y="729868"/>
                </a:lnTo>
                <a:lnTo>
                  <a:pt x="0" y="729868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Freeform 10"/>
          <p:cNvSpPr/>
          <p:nvPr/>
        </p:nvSpPr>
        <p:spPr>
          <a:xfrm>
            <a:off x="6388100" y="6451600"/>
            <a:ext cx="1837436" cy="607949"/>
          </a:xfrm>
          <a:custGeom>
            <a:avLst/>
            <a:gdLst/>
            <a:ahLst/>
            <a:cxnLst/>
            <a:rect l="0" t="0" r="0" b="0"/>
            <a:pathLst>
              <a:path w="1837436" h="607949">
                <a:moveTo>
                  <a:pt x="0" y="0"/>
                </a:moveTo>
                <a:lnTo>
                  <a:pt x="1837435" y="0"/>
                </a:lnTo>
                <a:lnTo>
                  <a:pt x="1837435" y="607948"/>
                </a:lnTo>
                <a:lnTo>
                  <a:pt x="0" y="607948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Freeform 11"/>
          <p:cNvSpPr/>
          <p:nvPr/>
        </p:nvSpPr>
        <p:spPr>
          <a:xfrm>
            <a:off x="7111492" y="6524370"/>
            <a:ext cx="444119" cy="537592"/>
          </a:xfrm>
          <a:custGeom>
            <a:avLst/>
            <a:gdLst/>
            <a:ahLst/>
            <a:cxnLst/>
            <a:rect l="0" t="0" r="0" b="0"/>
            <a:pathLst>
              <a:path w="444119" h="537592">
                <a:moveTo>
                  <a:pt x="444118" y="50038"/>
                </a:moveTo>
                <a:lnTo>
                  <a:pt x="126873" y="537591"/>
                </a:lnTo>
                <a:lnTo>
                  <a:pt x="0" y="342647"/>
                </a:lnTo>
                <a:lnTo>
                  <a:pt x="32765" y="292609"/>
                </a:lnTo>
                <a:lnTo>
                  <a:pt x="126873" y="437515"/>
                </a:lnTo>
                <a:lnTo>
                  <a:pt x="411479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Freeform 12"/>
          <p:cNvSpPr/>
          <p:nvPr/>
        </p:nvSpPr>
        <p:spPr>
          <a:xfrm>
            <a:off x="2005329" y="6498082"/>
            <a:ext cx="631064" cy="607696"/>
          </a:xfrm>
          <a:custGeom>
            <a:avLst/>
            <a:gdLst/>
            <a:ahLst/>
            <a:cxnLst/>
            <a:rect l="0" t="0" r="0" b="0"/>
            <a:pathLst>
              <a:path w="631064" h="607696">
                <a:moveTo>
                  <a:pt x="315469" y="258190"/>
                </a:moveTo>
                <a:lnTo>
                  <a:pt x="583693" y="0"/>
                </a:lnTo>
                <a:lnTo>
                  <a:pt x="631063" y="45593"/>
                </a:lnTo>
                <a:lnTo>
                  <a:pt x="362966" y="303784"/>
                </a:lnTo>
                <a:lnTo>
                  <a:pt x="631063" y="562101"/>
                </a:lnTo>
                <a:lnTo>
                  <a:pt x="583693" y="607695"/>
                </a:lnTo>
                <a:lnTo>
                  <a:pt x="315469" y="349376"/>
                </a:lnTo>
                <a:lnTo>
                  <a:pt x="47372" y="607695"/>
                </a:lnTo>
                <a:lnTo>
                  <a:pt x="0" y="562101"/>
                </a:lnTo>
                <a:lnTo>
                  <a:pt x="268097" y="303784"/>
                </a:lnTo>
                <a:lnTo>
                  <a:pt x="0" y="45593"/>
                </a:lnTo>
                <a:lnTo>
                  <a:pt x="47372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0SNBWHE9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800" y="1930400"/>
            <a:ext cx="3225800" cy="381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 descr="笑-01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224" y="963340"/>
            <a:ext cx="4222622" cy="60412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5118100" y="5501585"/>
            <a:ext cx="3346276" cy="646331"/>
          </a:xfrm>
          <a:prstGeom prst="rect">
            <a:avLst/>
          </a:prstGeom>
          <a:solidFill>
            <a:srgbClr val="FFFF00"/>
          </a:solidFill>
        </p:spPr>
        <p:txBody>
          <a:bodyPr vert="horz"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0000FF"/>
                </a:solidFill>
                <a:latin typeface="標楷體 - 48"/>
              </a:rPr>
              <a:t>    </a:t>
            </a:r>
            <a:r>
              <a:rPr lang="en-US" altLang="zh-TW" sz="3600" b="1" dirty="0" smtClean="0">
                <a:solidFill>
                  <a:srgbClr val="002060"/>
                </a:solidFill>
                <a:latin typeface="標楷體 - 48"/>
              </a:rPr>
              <a:t>_____ 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 - 48"/>
              </a:rPr>
              <a:t>時正</a:t>
            </a:r>
            <a:endParaRPr lang="zh-TW" altLang="en-US" sz="3600" b="1" dirty="0">
              <a:solidFill>
                <a:srgbClr val="002060"/>
              </a:solidFill>
              <a:latin typeface="標楷體 - 48"/>
            </a:endParaRPr>
          </a:p>
        </p:txBody>
      </p:sp>
      <p:pic>
        <p:nvPicPr>
          <p:cNvPr id="6" name="Picture 5" descr="clipboard(6)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6838" y="747316"/>
            <a:ext cx="4368800" cy="4229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8" name="TextBox 7"/>
          <p:cNvSpPr txBox="1"/>
          <p:nvPr/>
        </p:nvSpPr>
        <p:spPr>
          <a:xfrm>
            <a:off x="6088112" y="5568077"/>
            <a:ext cx="8128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36"/>
              </a:rPr>
              <a:t>5</a:t>
            </a:r>
            <a:endParaRPr lang="zh-TW" alt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 - 3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30250" y="2508123"/>
            <a:ext cx="3947159" cy="3438779"/>
            <a:chOff x="730250" y="2508123"/>
            <a:chExt cx="3947159" cy="3438779"/>
          </a:xfrm>
        </p:grpSpPr>
        <p:pic>
          <p:nvPicPr>
            <p:cNvPr id="2" name="Picture 1" descr="thJ8S9NXC3.jp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0250" y="3003550"/>
              <a:ext cx="3947159" cy="294335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" name="Picture 2" descr="temp(4)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0805000">
              <a:off x="2283079" y="2508123"/>
              <a:ext cx="1721992" cy="124333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5" name="Picture 4" descr="笑-01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" y="2146300"/>
            <a:ext cx="1806194" cy="26332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4863976" y="5789617"/>
            <a:ext cx="3168352" cy="646331"/>
          </a:xfrm>
          <a:prstGeom prst="rect">
            <a:avLst/>
          </a:prstGeom>
          <a:solidFill>
            <a:srgbClr val="FFFF00"/>
          </a:solidFill>
        </p:spPr>
        <p:txBody>
          <a:bodyPr vert="horz"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0000FF"/>
                </a:solidFill>
                <a:latin typeface="標楷體 - 48"/>
              </a:rPr>
              <a:t>    </a:t>
            </a:r>
            <a:r>
              <a:rPr lang="en-US" altLang="zh-TW" sz="3600" b="1" dirty="0" smtClean="0">
                <a:solidFill>
                  <a:srgbClr val="0000FF"/>
                </a:solidFill>
                <a:latin typeface="標楷體 - 48"/>
              </a:rPr>
              <a:t>_____ 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 - 48"/>
              </a:rPr>
              <a:t>時正</a:t>
            </a:r>
            <a:endParaRPr lang="zh-TW" altLang="en-US" sz="3600" b="1" dirty="0">
              <a:solidFill>
                <a:srgbClr val="0000FF"/>
              </a:solidFill>
              <a:latin typeface="標楷體 - 4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3048" y="5812794"/>
            <a:ext cx="506936" cy="5078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TW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36"/>
              </a:rPr>
              <a:t>8</a:t>
            </a:r>
            <a:endParaRPr lang="zh-TW" alt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 - 36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4863976" y="838200"/>
            <a:ext cx="4495800" cy="4330700"/>
            <a:chOff x="4863976" y="838200"/>
            <a:chExt cx="4495800" cy="4330700"/>
          </a:xfrm>
        </p:grpSpPr>
        <p:pic>
          <p:nvPicPr>
            <p:cNvPr id="7" name="Picture 6" descr="clipboard(7)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63976" y="838200"/>
              <a:ext cx="4495800" cy="43307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0" name="Picture 1" descr="clipboard(8).png"/>
            <p:cNvPicPr>
              <a:picLocks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34040" y="1631301"/>
              <a:ext cx="2841384" cy="295373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(8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800" y="774700"/>
            <a:ext cx="2961258" cy="30783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 descr="clipboard(9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0000" y="977900"/>
            <a:ext cx="2906648" cy="27646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Freeform 6"/>
          <p:cNvSpPr/>
          <p:nvPr/>
        </p:nvSpPr>
        <p:spPr>
          <a:xfrm>
            <a:off x="1263576" y="3816350"/>
            <a:ext cx="2058162" cy="698501"/>
          </a:xfrm>
          <a:custGeom>
            <a:avLst/>
            <a:gdLst/>
            <a:ahLst/>
            <a:cxnLst/>
            <a:rect l="0" t="0" r="0" b="0"/>
            <a:pathLst>
              <a:path w="2058162" h="698501">
                <a:moveTo>
                  <a:pt x="0" y="0"/>
                </a:moveTo>
                <a:lnTo>
                  <a:pt x="2058161" y="0"/>
                </a:lnTo>
                <a:lnTo>
                  <a:pt x="2058161" y="698500"/>
                </a:lnTo>
                <a:lnTo>
                  <a:pt x="0" y="69850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Freeform 7"/>
          <p:cNvSpPr/>
          <p:nvPr/>
        </p:nvSpPr>
        <p:spPr>
          <a:xfrm>
            <a:off x="6808192" y="3816350"/>
            <a:ext cx="2058162" cy="698501"/>
          </a:xfrm>
          <a:custGeom>
            <a:avLst/>
            <a:gdLst/>
            <a:ahLst/>
            <a:cxnLst/>
            <a:rect l="0" t="0" r="0" b="0"/>
            <a:pathLst>
              <a:path w="2058162" h="698501">
                <a:moveTo>
                  <a:pt x="0" y="0"/>
                </a:moveTo>
                <a:lnTo>
                  <a:pt x="2058161" y="0"/>
                </a:lnTo>
                <a:lnTo>
                  <a:pt x="2058161" y="698500"/>
                </a:lnTo>
                <a:lnTo>
                  <a:pt x="0" y="69850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632744" y="3843660"/>
            <a:ext cx="1431032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8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時正</a:t>
            </a: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 - 4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2896" y="3843660"/>
            <a:ext cx="2286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9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時正</a:t>
            </a: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 - 48"/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4089400" y="2115468"/>
            <a:ext cx="207072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(8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800" y="774700"/>
            <a:ext cx="2961258" cy="30783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 descr="clipboard(9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0000" y="977900"/>
            <a:ext cx="2906648" cy="27646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976058" y="5398869"/>
            <a:ext cx="7890296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分針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 - 48"/>
              </a:rPr>
              <a:t>走了一個圈，</a:t>
            </a:r>
            <a:r>
              <a:rPr lang="zh-TW" alt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時針</a:t>
            </a:r>
            <a:r>
              <a:rPr lang="zh-TW" altLang="en-US" sz="3600" b="1" dirty="0">
                <a:solidFill>
                  <a:srgbClr val="FF0000"/>
                </a:solidFill>
                <a:latin typeface="標楷體 - 48"/>
              </a:rPr>
              <a:t>走了多少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 - 48"/>
              </a:rPr>
              <a:t>?</a:t>
            </a:r>
            <a:endParaRPr lang="zh-TW" altLang="en-US" sz="3600" b="1" dirty="0">
              <a:solidFill>
                <a:srgbClr val="FF0000"/>
              </a:solidFill>
              <a:latin typeface="標楷體 - 48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543299" y="6132730"/>
            <a:ext cx="2832101" cy="1016001"/>
          </a:xfrm>
          <a:custGeom>
            <a:avLst/>
            <a:gdLst/>
            <a:ahLst/>
            <a:cxnLst/>
            <a:rect l="0" t="0" r="0" b="0"/>
            <a:pathLst>
              <a:path w="2832101" h="1016001">
                <a:moveTo>
                  <a:pt x="0" y="0"/>
                </a:moveTo>
                <a:lnTo>
                  <a:pt x="2832100" y="0"/>
                </a:lnTo>
                <a:lnTo>
                  <a:pt x="2832100" y="1016000"/>
                </a:lnTo>
                <a:lnTo>
                  <a:pt x="0" y="101600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Freeform 6"/>
          <p:cNvSpPr/>
          <p:nvPr/>
        </p:nvSpPr>
        <p:spPr>
          <a:xfrm>
            <a:off x="1263576" y="3816350"/>
            <a:ext cx="2058162" cy="698501"/>
          </a:xfrm>
          <a:custGeom>
            <a:avLst/>
            <a:gdLst/>
            <a:ahLst/>
            <a:cxnLst/>
            <a:rect l="0" t="0" r="0" b="0"/>
            <a:pathLst>
              <a:path w="2058162" h="698501">
                <a:moveTo>
                  <a:pt x="0" y="0"/>
                </a:moveTo>
                <a:lnTo>
                  <a:pt x="2058161" y="0"/>
                </a:lnTo>
                <a:lnTo>
                  <a:pt x="2058161" y="698500"/>
                </a:lnTo>
                <a:lnTo>
                  <a:pt x="0" y="69850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Freeform 7"/>
          <p:cNvSpPr/>
          <p:nvPr/>
        </p:nvSpPr>
        <p:spPr>
          <a:xfrm>
            <a:off x="6808192" y="3816350"/>
            <a:ext cx="2058162" cy="698501"/>
          </a:xfrm>
          <a:custGeom>
            <a:avLst/>
            <a:gdLst/>
            <a:ahLst/>
            <a:cxnLst/>
            <a:rect l="0" t="0" r="0" b="0"/>
            <a:pathLst>
              <a:path w="2058162" h="698501">
                <a:moveTo>
                  <a:pt x="0" y="0"/>
                </a:moveTo>
                <a:lnTo>
                  <a:pt x="2058161" y="0"/>
                </a:lnTo>
                <a:lnTo>
                  <a:pt x="2058161" y="698500"/>
                </a:lnTo>
                <a:lnTo>
                  <a:pt x="0" y="69850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632744" y="3843660"/>
            <a:ext cx="1431032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8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時正</a:t>
            </a: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 - 4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2896" y="3843660"/>
            <a:ext cx="2286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9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時正</a:t>
            </a: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 - 4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1888" y="6181015"/>
            <a:ext cx="228600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1</a:t>
            </a:r>
            <a:r>
              <a:rPr lang="zh-TW" altLang="en-US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大格</a:t>
            </a:r>
            <a:endParaRPr lang="zh-TW" altLang="en-US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 - 48"/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4089400" y="2115468"/>
            <a:ext cx="207072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016104" y="7660084"/>
            <a:ext cx="3941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4"/>
              </a:rPr>
              <a:t>https://www.geogebra.org/m/me65jvEt</a:t>
            </a:r>
            <a:endParaRPr lang="zh-TW" altLang="en-US" dirty="0"/>
          </a:p>
        </p:txBody>
      </p:sp>
      <p:cxnSp>
        <p:nvCxnSpPr>
          <p:cNvPr id="14" name="直線接點 13"/>
          <p:cNvCxnSpPr/>
          <p:nvPr/>
        </p:nvCxnSpPr>
        <p:spPr>
          <a:xfrm flipV="1">
            <a:off x="2256448" y="1397764"/>
            <a:ext cx="0" cy="84648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V="1">
            <a:off x="7803324" y="1382524"/>
            <a:ext cx="0" cy="84648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V="1">
            <a:off x="1798320" y="2335684"/>
            <a:ext cx="412408" cy="25050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7312248" y="2289964"/>
            <a:ext cx="430600" cy="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57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(8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800" y="774700"/>
            <a:ext cx="2961258" cy="30783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 descr="clipboard(9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0000" y="977900"/>
            <a:ext cx="2906648" cy="27646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Freeform 6"/>
          <p:cNvSpPr/>
          <p:nvPr/>
        </p:nvSpPr>
        <p:spPr>
          <a:xfrm>
            <a:off x="1263576" y="3816350"/>
            <a:ext cx="2058162" cy="698501"/>
          </a:xfrm>
          <a:custGeom>
            <a:avLst/>
            <a:gdLst/>
            <a:ahLst/>
            <a:cxnLst/>
            <a:rect l="0" t="0" r="0" b="0"/>
            <a:pathLst>
              <a:path w="2058162" h="698501">
                <a:moveTo>
                  <a:pt x="0" y="0"/>
                </a:moveTo>
                <a:lnTo>
                  <a:pt x="2058161" y="0"/>
                </a:lnTo>
                <a:lnTo>
                  <a:pt x="2058161" y="698500"/>
                </a:lnTo>
                <a:lnTo>
                  <a:pt x="0" y="69850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Freeform 7"/>
          <p:cNvSpPr/>
          <p:nvPr/>
        </p:nvSpPr>
        <p:spPr>
          <a:xfrm>
            <a:off x="6808192" y="3816350"/>
            <a:ext cx="2058162" cy="698501"/>
          </a:xfrm>
          <a:custGeom>
            <a:avLst/>
            <a:gdLst/>
            <a:ahLst/>
            <a:cxnLst/>
            <a:rect l="0" t="0" r="0" b="0"/>
            <a:pathLst>
              <a:path w="2058162" h="698501">
                <a:moveTo>
                  <a:pt x="0" y="0"/>
                </a:moveTo>
                <a:lnTo>
                  <a:pt x="2058161" y="0"/>
                </a:lnTo>
                <a:lnTo>
                  <a:pt x="2058161" y="698500"/>
                </a:lnTo>
                <a:lnTo>
                  <a:pt x="0" y="69850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632744" y="3843660"/>
            <a:ext cx="1431032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8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時正</a:t>
            </a: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 - 4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2896" y="3843660"/>
            <a:ext cx="2286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9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時正</a:t>
            </a: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 - 48"/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4089400" y="2115468"/>
            <a:ext cx="207072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3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board(8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800" y="774700"/>
            <a:ext cx="2961258" cy="30783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 descr="clipboard(9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0000" y="977900"/>
            <a:ext cx="2906648" cy="27646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976058" y="5398869"/>
            <a:ext cx="8640446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標楷體 - 48"/>
              </a:rPr>
              <a:t>時鐘</a:t>
            </a:r>
            <a:r>
              <a:rPr lang="zh-TW" altLang="en-US" sz="3600" b="1" dirty="0">
                <a:solidFill>
                  <a:srgbClr val="FF0000"/>
                </a:solidFill>
                <a:latin typeface="標楷體 - 48"/>
              </a:rPr>
              <a:t>由</a:t>
            </a:r>
            <a:r>
              <a:rPr lang="en-US" altLang="zh-TW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8</a:t>
            </a:r>
            <a:r>
              <a:rPr lang="zh-TW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時正</a:t>
            </a:r>
            <a:r>
              <a:rPr lang="zh-TW" altLang="en-US" sz="3600" b="1" dirty="0">
                <a:solidFill>
                  <a:srgbClr val="FF0000"/>
                </a:solidFill>
                <a:latin typeface="標楷體 - 48"/>
              </a:rPr>
              <a:t>走到</a:t>
            </a:r>
            <a:r>
              <a:rPr lang="en-US" altLang="zh-TW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9</a:t>
            </a:r>
            <a:r>
              <a:rPr lang="zh-TW" alt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時</a:t>
            </a:r>
            <a:r>
              <a:rPr lang="zh-TW" alt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正</a:t>
            </a:r>
            <a:r>
              <a:rPr lang="zh-TW" altLang="en-US" sz="3600" b="1" dirty="0">
                <a:solidFill>
                  <a:srgbClr val="FF0000"/>
                </a:solidFill>
                <a:latin typeface="標楷體 - 48"/>
              </a:rPr>
              <a:t>即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 - 48"/>
              </a:rPr>
              <a:t>過</a:t>
            </a:r>
            <a:r>
              <a:rPr lang="zh-TW" altLang="en-US" sz="3600" b="1" dirty="0">
                <a:solidFill>
                  <a:srgbClr val="FF0000"/>
                </a:solidFill>
                <a:latin typeface="標楷體 - 48"/>
              </a:rPr>
              <a:t>了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 - 48"/>
              </a:rPr>
              <a:t>多少時間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 - 48"/>
              </a:rPr>
              <a:t>?</a:t>
            </a:r>
            <a:endParaRPr lang="zh-TW" altLang="en-US" sz="3600" b="1" dirty="0">
              <a:solidFill>
                <a:srgbClr val="FF0000"/>
              </a:solidFill>
              <a:latin typeface="標楷體 - 48"/>
            </a:endParaRPr>
          </a:p>
          <a:p>
            <a:endParaRPr lang="zh-TW" altLang="en-US" sz="3600" b="1" dirty="0">
              <a:solidFill>
                <a:srgbClr val="FF0000"/>
              </a:solidFill>
              <a:latin typeface="標楷體 - 48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472035" y="6147916"/>
            <a:ext cx="2832101" cy="1016001"/>
          </a:xfrm>
          <a:custGeom>
            <a:avLst/>
            <a:gdLst/>
            <a:ahLst/>
            <a:cxnLst/>
            <a:rect l="0" t="0" r="0" b="0"/>
            <a:pathLst>
              <a:path w="2832101" h="1016001">
                <a:moveTo>
                  <a:pt x="0" y="0"/>
                </a:moveTo>
                <a:lnTo>
                  <a:pt x="2832100" y="0"/>
                </a:lnTo>
                <a:lnTo>
                  <a:pt x="2832100" y="1016000"/>
                </a:lnTo>
                <a:lnTo>
                  <a:pt x="0" y="101600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Freeform 6"/>
          <p:cNvSpPr/>
          <p:nvPr/>
        </p:nvSpPr>
        <p:spPr>
          <a:xfrm>
            <a:off x="1263576" y="3816350"/>
            <a:ext cx="2058162" cy="698501"/>
          </a:xfrm>
          <a:custGeom>
            <a:avLst/>
            <a:gdLst/>
            <a:ahLst/>
            <a:cxnLst/>
            <a:rect l="0" t="0" r="0" b="0"/>
            <a:pathLst>
              <a:path w="2058162" h="698501">
                <a:moveTo>
                  <a:pt x="0" y="0"/>
                </a:moveTo>
                <a:lnTo>
                  <a:pt x="2058161" y="0"/>
                </a:lnTo>
                <a:lnTo>
                  <a:pt x="2058161" y="698500"/>
                </a:lnTo>
                <a:lnTo>
                  <a:pt x="0" y="69850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Freeform 7"/>
          <p:cNvSpPr/>
          <p:nvPr/>
        </p:nvSpPr>
        <p:spPr>
          <a:xfrm>
            <a:off x="6808192" y="3816350"/>
            <a:ext cx="2058162" cy="698501"/>
          </a:xfrm>
          <a:custGeom>
            <a:avLst/>
            <a:gdLst/>
            <a:ahLst/>
            <a:cxnLst/>
            <a:rect l="0" t="0" r="0" b="0"/>
            <a:pathLst>
              <a:path w="2058162" h="698501">
                <a:moveTo>
                  <a:pt x="0" y="0"/>
                </a:moveTo>
                <a:lnTo>
                  <a:pt x="2058161" y="0"/>
                </a:lnTo>
                <a:lnTo>
                  <a:pt x="2058161" y="698500"/>
                </a:lnTo>
                <a:lnTo>
                  <a:pt x="0" y="69850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632744" y="3843660"/>
            <a:ext cx="1431032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8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時正</a:t>
            </a: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 - 4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2896" y="3843660"/>
            <a:ext cx="2286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9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時正</a:t>
            </a:r>
            <a:endParaRPr lang="zh-TW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 - 4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38506" y="5931892"/>
            <a:ext cx="2811494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TW" sz="8000" b="1" dirty="0" smtClean="0">
                <a:solidFill>
                  <a:srgbClr val="8303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8000" b="1" dirty="0" smtClean="0">
                <a:solidFill>
                  <a:srgbClr val="8303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小時</a:t>
            </a:r>
            <a:endParaRPr lang="zh-TW" altLang="en-US" sz="8000" b="1" dirty="0">
              <a:solidFill>
                <a:srgbClr val="8303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4089400" y="2115468"/>
            <a:ext cx="207072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016104" y="7660084"/>
            <a:ext cx="3941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4"/>
              </a:rPr>
              <a:t>https://www.geogebra.org/m/me65jvEt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197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 descr="clipboard(8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8891" y="424814"/>
            <a:ext cx="2961258" cy="30783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" name="Picture 1" descr="clipboard(8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204" y="457200"/>
            <a:ext cx="2961258" cy="30783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652204" y="3797300"/>
            <a:ext cx="2286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3600" b="1" smtClean="0">
                <a:solidFill>
                  <a:srgbClr val="0000FF"/>
                </a:solidFill>
                <a:latin typeface="標楷體 - 48"/>
              </a:rPr>
              <a:t>8</a:t>
            </a:r>
            <a:r>
              <a:rPr lang="zh-TW" altLang="en-US" sz="3600" b="1" smtClean="0">
                <a:solidFill>
                  <a:srgbClr val="0000FF"/>
                </a:solidFill>
                <a:latin typeface="標楷體 - 48"/>
              </a:rPr>
              <a:t>時正</a:t>
            </a:r>
            <a:endParaRPr lang="zh-TW" altLang="en-US" sz="3600" b="1">
              <a:solidFill>
                <a:srgbClr val="0000FF"/>
              </a:solidFill>
              <a:latin typeface="標楷體 - 4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204" y="4978400"/>
            <a:ext cx="702310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分針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 - 48"/>
              </a:rPr>
              <a:t>走了半個圈，過了多少時間？</a:t>
            </a:r>
            <a:endParaRPr lang="zh-TW" altLang="en-US" sz="3600" b="1" dirty="0">
              <a:solidFill>
                <a:srgbClr val="FF0000"/>
              </a:solidFill>
              <a:latin typeface="標楷體 - 48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606800" y="5619750"/>
            <a:ext cx="2832101" cy="1016001"/>
          </a:xfrm>
          <a:custGeom>
            <a:avLst/>
            <a:gdLst/>
            <a:ahLst/>
            <a:cxnLst/>
            <a:rect l="0" t="0" r="0" b="0"/>
            <a:pathLst>
              <a:path w="2832101" h="1016001">
                <a:moveTo>
                  <a:pt x="0" y="0"/>
                </a:moveTo>
                <a:lnTo>
                  <a:pt x="2832100" y="0"/>
                </a:lnTo>
                <a:lnTo>
                  <a:pt x="2832100" y="1016000"/>
                </a:lnTo>
                <a:lnTo>
                  <a:pt x="0" y="101600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927872" y="5643860"/>
            <a:ext cx="26416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TW" alt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半</a:t>
            </a:r>
            <a:r>
              <a:rPr lang="zh-TW" alt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小時</a:t>
            </a:r>
            <a:endParaRPr lang="zh-TW" alt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 - 48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16104" y="7660084"/>
            <a:ext cx="3941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3"/>
              </a:rPr>
              <a:t>https://www.geogebra.org/m/me65jvEt</a:t>
            </a:r>
            <a:endParaRPr lang="zh-TW" altLang="en-US" dirty="0"/>
          </a:p>
        </p:txBody>
      </p:sp>
      <p:pic>
        <p:nvPicPr>
          <p:cNvPr id="7" name="Picture 6" descr="clipboard(11)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35680" y="566420"/>
            <a:ext cx="2984480" cy="29991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16" name="直線接點 15"/>
          <p:cNvCxnSpPr/>
          <p:nvPr/>
        </p:nvCxnSpPr>
        <p:spPr>
          <a:xfrm flipV="1">
            <a:off x="5075848" y="1062484"/>
            <a:ext cx="0" cy="846480"/>
          </a:xfrm>
          <a:prstGeom prst="line">
            <a:avLst/>
          </a:prstGeom>
          <a:ln w="28575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弧形箭號 (左彎) 16"/>
          <p:cNvSpPr/>
          <p:nvPr/>
        </p:nvSpPr>
        <p:spPr>
          <a:xfrm>
            <a:off x="5124760" y="1342064"/>
            <a:ext cx="470272" cy="1133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373</Words>
  <Application>Microsoft Office PowerPoint</Application>
  <PresentationFormat>自訂</PresentationFormat>
  <Paragraphs>97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3" baseType="lpstr">
      <vt:lpstr>Arial</vt:lpstr>
      <vt:lpstr>新細明體</vt:lpstr>
      <vt:lpstr>標楷體</vt:lpstr>
      <vt:lpstr>標楷體 - 72</vt:lpstr>
      <vt:lpstr>新細明體-ExtB - 72</vt:lpstr>
      <vt:lpstr>標楷體 - 36</vt:lpstr>
      <vt:lpstr>Calibri</vt:lpstr>
      <vt:lpstr>MS PGothic - 36</vt:lpstr>
      <vt:lpstr>標楷體 - 48</vt:lpstr>
      <vt:lpstr>Times New Roman - 20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tsamkayan</dc:creator>
  <cp:lastModifiedBy>FONG, Chong-sun Martin</cp:lastModifiedBy>
  <cp:revision>25</cp:revision>
  <cp:lastPrinted>2017-07-06T08:53:01Z</cp:lastPrinted>
  <dcterms:created xsi:type="dcterms:W3CDTF">2017-03-07T09:40:31Z</dcterms:created>
  <dcterms:modified xsi:type="dcterms:W3CDTF">2018-10-29T10:25:05Z</dcterms:modified>
</cp:coreProperties>
</file>