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</p:sldIdLst>
  <p:sldSz cx="10160000" cy="8724900"/>
  <p:notesSz cx="6807200" cy="9939338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>
        <p:scale>
          <a:sx n="60" d="100"/>
          <a:sy n="60" d="100"/>
        </p:scale>
        <p:origin x="-1978" y="-149"/>
      </p:cViewPr>
      <p:guideLst>
        <p:guide orient="horz" pos="274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0" y="2710376"/>
            <a:ext cx="8636000" cy="187019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944110"/>
            <a:ext cx="7112000" cy="22296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070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804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66000" y="349403"/>
            <a:ext cx="2286000" cy="744444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001" y="349403"/>
            <a:ext cx="6688667" cy="744444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466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10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570" y="5606558"/>
            <a:ext cx="8636000" cy="17328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570" y="3697986"/>
            <a:ext cx="8636000" cy="19085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435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8000" y="2035812"/>
            <a:ext cx="4487333" cy="5758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64667" y="2035812"/>
            <a:ext cx="4487333" cy="5758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343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953005"/>
            <a:ext cx="4489098" cy="813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000" y="2766925"/>
            <a:ext cx="4489098" cy="5026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61141" y="1953005"/>
            <a:ext cx="4490861" cy="813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61141" y="2766925"/>
            <a:ext cx="4490861" cy="5026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053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62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94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1" y="347380"/>
            <a:ext cx="3342570" cy="14783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2278" y="347382"/>
            <a:ext cx="5679722" cy="74464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1" y="1825768"/>
            <a:ext cx="3342570" cy="5968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47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431" y="6107430"/>
            <a:ext cx="6096000" cy="7210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91431" y="779586"/>
            <a:ext cx="6096000" cy="5234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91431" y="6828447"/>
            <a:ext cx="6096000" cy="102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014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08000" y="349401"/>
            <a:ext cx="9144000" cy="145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2035812"/>
            <a:ext cx="9144000" cy="575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08001" y="8086692"/>
            <a:ext cx="2370667" cy="46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4B74-D9DD-443C-AECA-764B5FB3307A}" type="datetimeFigureOut">
              <a:rPr lang="zh-HK" altLang="en-US" smtClean="0"/>
              <a:t>29/10/2018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471335" y="8086692"/>
            <a:ext cx="3217333" cy="46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81334" y="8086692"/>
            <a:ext cx="2370667" cy="46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D40E-C3A6-46B8-B965-CC15655D2C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7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87700" y="2603500"/>
            <a:ext cx="47752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8000" b="1" dirty="0" smtClean="0">
                <a:solidFill>
                  <a:srgbClr val="0000FF"/>
                </a:solidFill>
                <a:latin typeface="標楷體 - 72"/>
              </a:rPr>
              <a:t>報時</a:t>
            </a:r>
            <a:r>
              <a:rPr lang="en-US" altLang="zh-HK" sz="8000" b="1" dirty="0" smtClean="0">
                <a:solidFill>
                  <a:srgbClr val="0000FF"/>
                </a:solidFill>
                <a:latin typeface="標楷體 - 72"/>
              </a:rPr>
              <a:t>(</a:t>
            </a:r>
            <a:r>
              <a:rPr lang="zh-HK" altLang="en-US" sz="8000" b="1" dirty="0" smtClean="0">
                <a:solidFill>
                  <a:srgbClr val="0000FF"/>
                </a:solidFill>
                <a:latin typeface="標楷體 - 72"/>
              </a:rPr>
              <a:t>一</a:t>
            </a:r>
            <a:r>
              <a:rPr lang="en-US" altLang="zh-HK" sz="8000" b="1" dirty="0" smtClean="0">
                <a:solidFill>
                  <a:srgbClr val="0000FF"/>
                </a:solidFill>
                <a:latin typeface="標楷體 - 72"/>
              </a:rPr>
              <a:t>)</a:t>
            </a:r>
          </a:p>
          <a:p>
            <a:pPr algn="ctr"/>
            <a:r>
              <a:rPr lang="zh-HK" altLang="en-US" sz="4000" b="1" dirty="0" smtClean="0">
                <a:solidFill>
                  <a:srgbClr val="0000FF"/>
                </a:solidFill>
                <a:latin typeface="標楷體 - 72"/>
              </a:rPr>
              <a:t>第</a:t>
            </a:r>
            <a:r>
              <a:rPr lang="zh-HK" altLang="en-US" sz="4000" b="1" dirty="0" smtClean="0">
                <a:solidFill>
                  <a:srgbClr val="FF0000"/>
                </a:solidFill>
                <a:latin typeface="標楷體 - 48"/>
              </a:rPr>
              <a:t>二節</a:t>
            </a:r>
            <a:endParaRPr lang="zh-HK" altLang="en-US" sz="4000" b="1" dirty="0">
              <a:solidFill>
                <a:srgbClr val="FF0000"/>
              </a:solidFill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18398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4100" y="1770162"/>
            <a:ext cx="8346380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HK" altLang="en-US" sz="7200" b="1" dirty="0" smtClean="0">
                <a:solidFill>
                  <a:srgbClr val="0000FF"/>
                </a:solidFill>
                <a:latin typeface="標楷體 - 48"/>
              </a:rPr>
              <a:t>撥時鐘</a:t>
            </a:r>
          </a:p>
          <a:p>
            <a:r>
              <a:rPr lang="en-US" altLang="zh-TW" sz="6000" b="1" dirty="0" smtClean="0">
                <a:solidFill>
                  <a:srgbClr val="0000FF"/>
                </a:solidFill>
                <a:latin typeface="標楷體 - 48"/>
              </a:rPr>
              <a:t>-</a:t>
            </a:r>
            <a:r>
              <a:rPr lang="en-US" altLang="zh-TW" sz="6000" b="1" dirty="0" smtClean="0">
                <a:solidFill>
                  <a:srgbClr val="FF6820"/>
                </a:solidFill>
                <a:latin typeface="標楷體 - 36"/>
              </a:rPr>
              <a:t>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 - 36"/>
              </a:rPr>
              <a:t>二人一組，輪流撥時鐘</a:t>
            </a:r>
            <a:endParaRPr lang="zh-HK" altLang="en-US" sz="6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54100" y="3858394"/>
            <a:ext cx="870642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6000" b="1" dirty="0" smtClean="0">
                <a:solidFill>
                  <a:srgbClr val="0000FF"/>
                </a:solidFill>
                <a:latin typeface="標楷體 - 48"/>
              </a:rPr>
              <a:t>-</a:t>
            </a:r>
            <a:r>
              <a:rPr lang="en-US" altLang="zh-TW" sz="6000" b="1" dirty="0" smtClean="0">
                <a:solidFill>
                  <a:srgbClr val="FF6820"/>
                </a:solidFill>
                <a:latin typeface="標楷體 - 36"/>
              </a:rPr>
              <a:t> </a:t>
            </a:r>
            <a:r>
              <a:rPr lang="zh-TW" altLang="en-US" sz="6000" b="1" dirty="0" smtClean="0">
                <a:solidFill>
                  <a:schemeClr val="accent6">
                    <a:lumMod val="50000"/>
                  </a:schemeClr>
                </a:solidFill>
                <a:latin typeface="標楷體 - 36"/>
              </a:rPr>
              <a:t>依照老師指示的時間，撥動指針表示正確的時間</a:t>
            </a:r>
            <a:endParaRPr lang="zh-HK" altLang="en-US" sz="6000" b="1" dirty="0">
              <a:solidFill>
                <a:schemeClr val="accent6">
                  <a:lumMod val="50000"/>
                </a:schemeClr>
              </a:solidFill>
              <a:latin typeface="標楷體 - 36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59145" y="7098754"/>
            <a:ext cx="39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https://www.geogebra.org/m/me65jvEt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8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8364"/>
          <a:stretch/>
        </p:blipFill>
        <p:spPr>
          <a:xfrm>
            <a:off x="0" y="977900"/>
            <a:ext cx="10121900" cy="5983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512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87800"/>
            <a:ext cx="2373071" cy="2414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圖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4025900"/>
            <a:ext cx="2469907" cy="2483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219200"/>
            <a:ext cx="3495020" cy="2105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圖片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4648200"/>
            <a:ext cx="3492864" cy="2603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文字方塊 8"/>
          <p:cNvSpPr txBox="1"/>
          <p:nvPr/>
        </p:nvSpPr>
        <p:spPr>
          <a:xfrm>
            <a:off x="800100" y="889000"/>
            <a:ext cx="4711948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800080"/>
                </a:solidFill>
                <a:latin typeface="標楷體 - 72"/>
              </a:rPr>
              <a:t>(1)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72"/>
              </a:rPr>
              <a:t> </a:t>
            </a:r>
            <a:r>
              <a:rPr lang="zh-HK" altLang="en-US" sz="5400" dirty="0" smtClean="0">
                <a:solidFill>
                  <a:srgbClr val="800080"/>
                </a:solidFill>
                <a:latin typeface="標楷體 - 72"/>
              </a:rPr>
              <a:t>午休的時間</a:t>
            </a:r>
            <a:endParaRPr lang="zh-HK" altLang="en-US" sz="5400" dirty="0">
              <a:solidFill>
                <a:srgbClr val="800080"/>
              </a:solidFill>
              <a:latin typeface="標楷體 - 7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23616" y="1917700"/>
            <a:ext cx="288032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HK" sz="5400" dirty="0" smtClean="0">
                <a:solidFill>
                  <a:srgbClr val="800080"/>
                </a:solidFill>
                <a:latin typeface="標楷體 - 72"/>
              </a:rPr>
              <a:t>___ </a:t>
            </a:r>
            <a:r>
              <a:rPr lang="zh-HK" altLang="en-US" sz="5400" dirty="0" smtClean="0">
                <a:solidFill>
                  <a:srgbClr val="800080"/>
                </a:solidFill>
                <a:latin typeface="標楷體 - 72"/>
              </a:rPr>
              <a:t>時正</a:t>
            </a:r>
            <a:endParaRPr lang="zh-HK" altLang="en-US" sz="5400" dirty="0">
              <a:solidFill>
                <a:srgbClr val="800080"/>
              </a:solidFill>
              <a:latin typeface="標楷體 - 7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18582" y="1879600"/>
            <a:ext cx="123749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5400" b="1" dirty="0" smtClean="0">
                <a:solidFill>
                  <a:srgbClr val="FF0000"/>
                </a:solidFill>
                <a:latin typeface="新細明體-ExtB - 72"/>
              </a:rPr>
              <a:t>1</a:t>
            </a:r>
            <a:endParaRPr lang="zh-HK" altLang="en-US" sz="5400" b="1" dirty="0">
              <a:solidFill>
                <a:srgbClr val="FF0000"/>
              </a:solidFill>
              <a:latin typeface="新細明體-ExtB - 72"/>
            </a:endParaRPr>
          </a:p>
        </p:txBody>
      </p:sp>
    </p:spTree>
    <p:extLst>
      <p:ext uri="{BB962C8B-B14F-4D97-AF65-F5344CB8AC3E}">
        <p14:creationId xmlns:p14="http://schemas.microsoft.com/office/powerpoint/2010/main" val="1348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00100" y="889000"/>
            <a:ext cx="4711948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800080"/>
                </a:solidFill>
                <a:latin typeface="標楷體 - 72"/>
              </a:rPr>
              <a:t>(1)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72"/>
              </a:rPr>
              <a:t> </a:t>
            </a:r>
            <a:r>
              <a:rPr lang="zh-HK" altLang="en-US" sz="5400" dirty="0" smtClean="0">
                <a:solidFill>
                  <a:srgbClr val="800080"/>
                </a:solidFill>
                <a:latin typeface="標楷體 - 72"/>
              </a:rPr>
              <a:t>午休的時間</a:t>
            </a:r>
            <a:endParaRPr lang="zh-HK" altLang="en-US" sz="5400" dirty="0">
              <a:solidFill>
                <a:srgbClr val="800080"/>
              </a:solidFill>
              <a:latin typeface="標楷體 - 7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23616" y="1917700"/>
            <a:ext cx="288032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HK" sz="5400" dirty="0" smtClean="0">
                <a:solidFill>
                  <a:srgbClr val="800080"/>
                </a:solidFill>
                <a:latin typeface="標楷體 - 72"/>
              </a:rPr>
              <a:t>___ </a:t>
            </a:r>
            <a:r>
              <a:rPr lang="zh-HK" altLang="en-US" sz="5400" dirty="0" smtClean="0">
                <a:solidFill>
                  <a:srgbClr val="800080"/>
                </a:solidFill>
                <a:latin typeface="標楷體 - 72"/>
              </a:rPr>
              <a:t>時正</a:t>
            </a:r>
            <a:endParaRPr lang="zh-HK" altLang="en-US" sz="5400" dirty="0">
              <a:solidFill>
                <a:srgbClr val="800080"/>
              </a:solidFill>
              <a:latin typeface="標楷體 - 7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18582" y="1879600"/>
            <a:ext cx="123749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5400" b="1" dirty="0" smtClean="0">
                <a:solidFill>
                  <a:srgbClr val="FF0000"/>
                </a:solidFill>
                <a:latin typeface="新細明體-ExtB - 72"/>
              </a:rPr>
              <a:t>1</a:t>
            </a:r>
            <a:endParaRPr lang="zh-HK" altLang="en-US" sz="5400" b="1" dirty="0">
              <a:solidFill>
                <a:srgbClr val="FF0000"/>
              </a:solidFill>
              <a:latin typeface="新細明體-ExtB - 72"/>
            </a:endParaRPr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64" y="1655064"/>
            <a:ext cx="5320665" cy="5327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6" name="直線接點 5"/>
          <p:cNvCxnSpPr/>
          <p:nvPr/>
        </p:nvCxnSpPr>
        <p:spPr>
          <a:xfrm flipH="1">
            <a:off x="6868096" y="3008581"/>
            <a:ext cx="749300" cy="1333500"/>
          </a:xfrm>
          <a:prstGeom prst="line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858000" y="1879600"/>
            <a:ext cx="0" cy="24003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609205"/>
            <a:ext cx="2817275" cy="3012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圖片 2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698105"/>
            <a:ext cx="2753070" cy="2974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圖片 3"/>
          <p:cNvPicPr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4962005"/>
            <a:ext cx="2883447" cy="3072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圖片 4"/>
          <p:cNvPicPr>
            <a:picLocks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4974705"/>
            <a:ext cx="2819833" cy="2945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文字方塊 5"/>
          <p:cNvSpPr txBox="1"/>
          <p:nvPr/>
        </p:nvSpPr>
        <p:spPr>
          <a:xfrm>
            <a:off x="1790700" y="508000"/>
            <a:ext cx="4241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 - 36"/>
              </a:rPr>
              <a:t>哪一個畫得最好？</a:t>
            </a:r>
            <a:endParaRPr lang="zh-HK" altLang="en-US" sz="4000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70000" y="1710805"/>
            <a:ext cx="101238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2700" b="1" smtClean="0">
                <a:solidFill>
                  <a:srgbClr val="FF6820"/>
                </a:solidFill>
                <a:latin typeface="PMingLiU - 36"/>
              </a:rPr>
              <a:t>A.</a:t>
            </a:r>
            <a:endParaRPr lang="zh-HK" altLang="en-US" sz="2700" b="1">
              <a:solidFill>
                <a:srgbClr val="FF6820"/>
              </a:solidFill>
              <a:latin typeface="PMingLiU - 36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53000" y="1685405"/>
            <a:ext cx="10030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2700" b="1" smtClean="0">
                <a:solidFill>
                  <a:srgbClr val="FF6820"/>
                </a:solidFill>
                <a:latin typeface="PMingLiU - 36"/>
              </a:rPr>
              <a:t>B.</a:t>
            </a:r>
            <a:endParaRPr lang="zh-HK" altLang="en-US" sz="2700" b="1">
              <a:solidFill>
                <a:srgbClr val="FF6820"/>
              </a:solidFill>
              <a:latin typeface="PMingLiU - 36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7600" y="4949305"/>
            <a:ext cx="10030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2700" b="1" smtClean="0">
                <a:solidFill>
                  <a:srgbClr val="FF6820"/>
                </a:solidFill>
                <a:latin typeface="PMingLiU - 36"/>
              </a:rPr>
              <a:t>C.</a:t>
            </a:r>
            <a:endParaRPr lang="zh-HK" altLang="en-US" sz="2700" b="1">
              <a:solidFill>
                <a:srgbClr val="FF6820"/>
              </a:solidFill>
              <a:latin typeface="PMingLiU - 36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16500" y="4949305"/>
            <a:ext cx="10158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2700" b="1" smtClean="0">
                <a:solidFill>
                  <a:srgbClr val="FF6820"/>
                </a:solidFill>
                <a:latin typeface="PMingLiU - 36"/>
              </a:rPr>
              <a:t>D.</a:t>
            </a:r>
            <a:endParaRPr lang="zh-HK" altLang="en-US" sz="2700" b="1">
              <a:solidFill>
                <a:srgbClr val="FF6820"/>
              </a:solidFill>
              <a:latin typeface="PMingLiU - 36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454536" y="1685405"/>
            <a:ext cx="2887239" cy="2987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55700" y="876300"/>
            <a:ext cx="69469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5400" b="1" dirty="0" smtClean="0">
                <a:solidFill>
                  <a:srgbClr val="FF6820"/>
                </a:solidFill>
                <a:latin typeface="標楷體 - 48"/>
              </a:rPr>
              <a:t>畫時針和分針需注意：</a:t>
            </a:r>
            <a:endParaRPr lang="zh-HK" altLang="en-US" sz="5400" b="1" dirty="0">
              <a:solidFill>
                <a:srgbClr val="FF6820"/>
              </a:solidFill>
              <a:latin typeface="標楷體 - 4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7300" y="2177810"/>
            <a:ext cx="6858736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標楷體 - 48"/>
              </a:rPr>
              <a:t>1.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 - 48"/>
              </a:rPr>
              <a:t> 使用直尺 畫直線</a:t>
            </a:r>
            <a:r>
              <a:rPr lang="zh-TW" altLang="en-US" sz="4800" b="1" dirty="0" smtClean="0">
                <a:solidFill>
                  <a:srgbClr val="0000FF"/>
                </a:solidFill>
                <a:latin typeface="Arial - 48"/>
              </a:rPr>
              <a:t> </a:t>
            </a:r>
          </a:p>
          <a:p>
            <a:r>
              <a:rPr lang="en-US" altLang="zh-HK" sz="4800" b="1" dirty="0" smtClean="0">
                <a:solidFill>
                  <a:srgbClr val="00B050"/>
                </a:solidFill>
                <a:latin typeface="Arial - 48"/>
              </a:rPr>
              <a:t>2</a:t>
            </a:r>
            <a:r>
              <a:rPr lang="en-US" altLang="zh-HK" sz="4800" b="1" dirty="0" smtClean="0">
                <a:solidFill>
                  <a:srgbClr val="00B050"/>
                </a:solidFill>
                <a:latin typeface="標楷體 - 48"/>
              </a:rPr>
              <a:t>.</a:t>
            </a:r>
            <a:r>
              <a:rPr lang="zh-TW" altLang="en-US" sz="4800" b="1" dirty="0" smtClean="0">
                <a:solidFill>
                  <a:srgbClr val="00B050"/>
                </a:solidFill>
                <a:latin typeface="標楷體 - 48"/>
              </a:rPr>
              <a:t> </a:t>
            </a:r>
            <a:r>
              <a:rPr lang="zh-HK" altLang="en-US" sz="4800" b="1" dirty="0" smtClean="0">
                <a:solidFill>
                  <a:srgbClr val="00B050"/>
                </a:solidFill>
                <a:latin typeface="標楷體 - 48"/>
              </a:rPr>
              <a:t>時針較短</a:t>
            </a:r>
          </a:p>
          <a:p>
            <a:r>
              <a:rPr lang="en-US" altLang="zh-HK" sz="4800" b="1" dirty="0" smtClean="0">
                <a:solidFill>
                  <a:schemeClr val="accent2">
                    <a:lumMod val="50000"/>
                  </a:schemeClr>
                </a:solidFill>
                <a:latin typeface="標楷體 - 48"/>
              </a:rPr>
              <a:t>3.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 - 48"/>
              </a:rPr>
              <a:t> </a:t>
            </a:r>
            <a:r>
              <a:rPr lang="zh-HK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 - 48"/>
              </a:rPr>
              <a:t>分針較長</a:t>
            </a:r>
            <a:endParaRPr lang="zh-HK" altLang="en-US" sz="4800" b="1" dirty="0">
              <a:solidFill>
                <a:schemeClr val="accent2">
                  <a:lumMod val="50000"/>
                </a:schemeClr>
              </a:solidFill>
              <a:latin typeface="標楷體 - 48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60700"/>
            <a:ext cx="3973894" cy="4243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666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FEEEE"/>
            </a:gs>
            <a:gs pos="100000">
              <a:srgbClr val="AFEEEE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7512" y="1308100"/>
            <a:ext cx="8862888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800080"/>
                </a:solidFill>
                <a:latin typeface="標楷體 - 48"/>
              </a:rPr>
              <a:t>1. 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48"/>
              </a:rPr>
              <a:t>根據情境故事，留意不同 </a:t>
            </a:r>
          </a:p>
          <a:p>
            <a:r>
              <a:rPr lang="zh-HK" altLang="en-US" sz="5400" dirty="0" smtClean="0">
                <a:solidFill>
                  <a:srgbClr val="800080"/>
                </a:solidFill>
                <a:latin typeface="標楷體 - 48"/>
              </a:rPr>
              <a:t>   的活動時間</a:t>
            </a:r>
          </a:p>
          <a:p>
            <a:endParaRPr lang="zh-HK" altLang="en-US" sz="5400" dirty="0" smtClean="0">
              <a:solidFill>
                <a:srgbClr val="800080"/>
              </a:solidFill>
              <a:latin typeface="標楷體 - 48"/>
            </a:endParaRPr>
          </a:p>
          <a:p>
            <a:r>
              <a:rPr lang="en-US" altLang="zh-TW" sz="5400" dirty="0" smtClean="0">
                <a:solidFill>
                  <a:srgbClr val="800080"/>
                </a:solidFill>
                <a:latin typeface="標楷體 - 48"/>
              </a:rPr>
              <a:t>2. 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48"/>
              </a:rPr>
              <a:t>二人一組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48"/>
              </a:rPr>
              <a:t>，</a:t>
            </a:r>
            <a:r>
              <a:rPr lang="zh-TW" altLang="en-US" sz="5400" u="sng" dirty="0" smtClean="0">
                <a:solidFill>
                  <a:srgbClr val="800080"/>
                </a:solidFill>
                <a:latin typeface="標楷體 - 48"/>
              </a:rPr>
              <a:t>畫</a:t>
            </a:r>
            <a:r>
              <a:rPr lang="zh-TW" altLang="en-US" sz="5400" u="sng" dirty="0">
                <a:solidFill>
                  <a:srgbClr val="800080"/>
                </a:solidFill>
                <a:latin typeface="標楷體 - 48"/>
              </a:rPr>
              <a:t>出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48"/>
              </a:rPr>
              <a:t>及</a:t>
            </a:r>
            <a:r>
              <a:rPr lang="zh-TW" altLang="en-US" sz="5400" u="sng" dirty="0">
                <a:solidFill>
                  <a:srgbClr val="800080"/>
                </a:solidFill>
                <a:latin typeface="標楷體 - 48"/>
              </a:rPr>
              <a:t>寫出</a:t>
            </a:r>
            <a:endParaRPr lang="zh-TW" altLang="en-US" sz="5400" u="sng" dirty="0" smtClean="0">
              <a:solidFill>
                <a:srgbClr val="800080"/>
              </a:solidFill>
              <a:latin typeface="標楷體 - 48"/>
            </a:endParaRPr>
          </a:p>
          <a:p>
            <a:r>
              <a:rPr lang="zh-HK" altLang="en-US" sz="5400" dirty="0" smtClean="0">
                <a:solidFill>
                  <a:srgbClr val="800080"/>
                </a:solidFill>
                <a:latin typeface="標楷體 - 48"/>
              </a:rPr>
              <a:t>   正確的時間</a:t>
            </a:r>
            <a:endParaRPr lang="zh-HK" altLang="en-US" sz="5400" dirty="0">
              <a:solidFill>
                <a:srgbClr val="800080"/>
              </a:solidFill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3601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19449" y="1277370"/>
            <a:ext cx="9804084" cy="6566266"/>
            <a:chOff x="119449" y="1277370"/>
            <a:chExt cx="9804084" cy="656626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9"/>
            <a:stretch/>
          </p:blipFill>
          <p:spPr bwMode="auto">
            <a:xfrm>
              <a:off x="119449" y="1277370"/>
              <a:ext cx="9804084" cy="656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55464" y="2778274"/>
              <a:ext cx="54006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759520" y="371437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dirty="0"/>
                <a:t>到達</a:t>
              </a:r>
              <a:r>
                <a:rPr lang="zh-HK" altLang="en-US" dirty="0" smtClean="0"/>
                <a:t>時間</a:t>
              </a:r>
              <a:endParaRPr lang="zh-HK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135784" y="373408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活動一</a:t>
              </a:r>
              <a:endParaRPr lang="zh-HK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512048" y="373437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活動二</a:t>
              </a:r>
              <a:endParaRPr lang="zh-HK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888312" y="371437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活動三</a:t>
              </a:r>
              <a:endParaRPr lang="zh-HK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41156" y="7239674"/>
              <a:ext cx="12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_____</a:t>
              </a:r>
              <a:r>
                <a:rPr lang="zh-HK" altLang="en-US" dirty="0" smtClean="0"/>
                <a:t>時</a:t>
              </a:r>
              <a:r>
                <a:rPr lang="zh-TW" altLang="en-US" dirty="0" smtClean="0"/>
                <a:t>正</a:t>
              </a:r>
              <a:endParaRPr lang="zh-HK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116908" y="7239674"/>
              <a:ext cx="12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_____</a:t>
              </a:r>
              <a:r>
                <a:rPr lang="zh-HK" altLang="en-US" dirty="0" smtClean="0"/>
                <a:t>時</a:t>
              </a:r>
              <a:r>
                <a:rPr lang="zh-TW" altLang="en-US" dirty="0" smtClean="0"/>
                <a:t>正</a:t>
              </a:r>
              <a:endParaRPr lang="zh-HK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74056" y="7170762"/>
              <a:ext cx="12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_____</a:t>
              </a:r>
              <a:r>
                <a:rPr lang="zh-HK" altLang="en-US" dirty="0" smtClean="0"/>
                <a:t>時</a:t>
              </a:r>
              <a:r>
                <a:rPr lang="zh-TW" altLang="en-US" dirty="0" smtClean="0"/>
                <a:t>正</a:t>
              </a:r>
              <a:endParaRPr lang="zh-HK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888312" y="7210504"/>
              <a:ext cx="12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_____</a:t>
              </a:r>
              <a:r>
                <a:rPr lang="zh-HK" altLang="en-US" dirty="0" smtClean="0"/>
                <a:t>時</a:t>
              </a:r>
              <a:r>
                <a:rPr lang="zh-TW" altLang="en-US" dirty="0" smtClean="0"/>
                <a:t>正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5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813300" y="2040918"/>
            <a:ext cx="3127522" cy="4902663"/>
            <a:chOff x="4813300" y="2040918"/>
            <a:chExt cx="3127522" cy="4902663"/>
          </a:xfrm>
        </p:grpSpPr>
        <p:pic>
          <p:nvPicPr>
            <p:cNvPr id="2" name="圖片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300" y="2150014"/>
              <a:ext cx="3127522" cy="47935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圖片 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3401">
              <a:off x="5551296" y="2040918"/>
              <a:ext cx="1506021" cy="97882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" name="群組 6"/>
          <p:cNvGrpSpPr/>
          <p:nvPr/>
        </p:nvGrpSpPr>
        <p:grpSpPr>
          <a:xfrm>
            <a:off x="1866900" y="1339979"/>
            <a:ext cx="3189311" cy="5910114"/>
            <a:chOff x="1866900" y="1339979"/>
            <a:chExt cx="3189311" cy="5910114"/>
          </a:xfrm>
        </p:grpSpPr>
        <p:pic>
          <p:nvPicPr>
            <p:cNvPr id="5" name="圖片 4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0" y="1490496"/>
              <a:ext cx="3189311" cy="575959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圖片 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3200">
              <a:off x="2756317" y="1339979"/>
              <a:ext cx="1853134" cy="12393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文字方塊 7"/>
          <p:cNvSpPr txBox="1"/>
          <p:nvPr/>
        </p:nvSpPr>
        <p:spPr>
          <a:xfrm>
            <a:off x="1054100" y="723900"/>
            <a:ext cx="6223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 - 48"/>
              </a:rPr>
              <a:t>德仔和貞貞到</a:t>
            </a:r>
            <a:r>
              <a:rPr lang="zh-TW" altLang="en-US" sz="3600" dirty="0">
                <a:solidFill>
                  <a:srgbClr val="FF0000"/>
                </a:solidFill>
                <a:latin typeface="標楷體 - 48"/>
              </a:rPr>
              <a:t>某</a:t>
            </a:r>
            <a:r>
              <a:rPr lang="zh-TW" altLang="en-US" sz="3600" dirty="0" smtClean="0">
                <a:solidFill>
                  <a:srgbClr val="FF0000"/>
                </a:solidFill>
                <a:latin typeface="標楷體 - 48"/>
              </a:rPr>
              <a:t>樂園</a:t>
            </a:r>
            <a:endParaRPr lang="zh-HK" altLang="en-US" sz="3600" dirty="0">
              <a:solidFill>
                <a:srgbClr val="FF0000"/>
              </a:solidFill>
              <a:latin typeface="標楷體 - 48"/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0" y="762000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689100"/>
            <a:ext cx="4798290" cy="6136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文字方塊 2"/>
          <p:cNvSpPr txBox="1"/>
          <p:nvPr/>
        </p:nvSpPr>
        <p:spPr>
          <a:xfrm>
            <a:off x="825500" y="800100"/>
            <a:ext cx="3175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dirty="0" smtClean="0">
                <a:solidFill>
                  <a:srgbClr val="FF0000"/>
                </a:solidFill>
                <a:latin typeface="標楷體 - 48"/>
              </a:rPr>
              <a:t>到達時間</a:t>
            </a:r>
            <a:endParaRPr lang="zh-HK" altLang="en-US" sz="3600" dirty="0">
              <a:solidFill>
                <a:srgbClr val="FF0000"/>
              </a:solidFill>
              <a:latin typeface="標楷體 - 48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342162" y="2957473"/>
            <a:ext cx="2737838" cy="4291875"/>
            <a:chOff x="2171700" y="3104887"/>
            <a:chExt cx="2737838" cy="4291875"/>
          </a:xfrm>
        </p:grpSpPr>
        <p:pic>
          <p:nvPicPr>
            <p:cNvPr id="4" name="圖片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3200400"/>
              <a:ext cx="2737838" cy="41963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圖片 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3401">
              <a:off x="2817808" y="3104887"/>
              <a:ext cx="1318348" cy="85685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9" name="群組 8"/>
          <p:cNvGrpSpPr/>
          <p:nvPr/>
        </p:nvGrpSpPr>
        <p:grpSpPr>
          <a:xfrm>
            <a:off x="-45438" y="1986186"/>
            <a:ext cx="2960162" cy="5485338"/>
            <a:chOff x="-215900" y="2133600"/>
            <a:chExt cx="2960162" cy="5485338"/>
          </a:xfrm>
        </p:grpSpPr>
        <p:pic>
          <p:nvPicPr>
            <p:cNvPr id="7" name="圖片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900" y="2273300"/>
              <a:ext cx="2960162" cy="534563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圖片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3427">
              <a:off x="609600" y="2133600"/>
              <a:ext cx="1720002" cy="115019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37368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34" y="2568892"/>
            <a:ext cx="4545586" cy="453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57200" y="889000"/>
            <a:ext cx="916819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smtClean="0">
                <a:solidFill>
                  <a:srgbClr val="0000FF"/>
                </a:solidFill>
                <a:latin typeface="標楷體 - 48"/>
              </a:rPr>
              <a:t>1. </a:t>
            </a:r>
            <a:r>
              <a:rPr lang="zh-TW" altLang="en-US" sz="3600" b="1" smtClean="0">
                <a:solidFill>
                  <a:srgbClr val="0000FF"/>
                </a:solidFill>
                <a:latin typeface="標楷體 - 48"/>
              </a:rPr>
              <a:t>鐘面上有甚麼不同的部分？</a:t>
            </a:r>
            <a:endParaRPr lang="zh-HK" altLang="en-US" sz="3600" b="1">
              <a:solidFill>
                <a:srgbClr val="0000FF"/>
              </a:solidFill>
              <a:latin typeface="標楷體 - 48"/>
            </a:endParaRPr>
          </a:p>
        </p:txBody>
      </p:sp>
      <p:pic>
        <p:nvPicPr>
          <p:cNvPr id="3" name="圖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08200"/>
            <a:ext cx="6361938" cy="5753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直線接點 4"/>
          <p:cNvCxnSpPr/>
          <p:nvPr/>
        </p:nvCxnSpPr>
        <p:spPr>
          <a:xfrm>
            <a:off x="5047107" y="4837938"/>
            <a:ext cx="789305" cy="0"/>
          </a:xfrm>
          <a:prstGeom prst="line">
            <a:avLst/>
          </a:prstGeom>
          <a:ln w="127000" cap="flat" cmpd="sng" algn="ctr">
            <a:solidFill>
              <a:srgbClr val="FF0000">
                <a:alpha val="1961"/>
              </a:srgbClr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4997577" y="3334639"/>
            <a:ext cx="0" cy="1486916"/>
          </a:xfrm>
          <a:prstGeom prst="line">
            <a:avLst/>
          </a:prstGeom>
          <a:ln w="127000" cap="flat" cmpd="sng" algn="ctr">
            <a:solidFill>
              <a:srgbClr val="0000FF">
                <a:alpha val="1961"/>
              </a:srgbClr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330490" y="1650998"/>
            <a:ext cx="259738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數字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(1-12)</a:t>
            </a:r>
            <a:endParaRPr lang="zh-HK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2464" y="1650999"/>
            <a:ext cx="330175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、時針</a:t>
            </a:r>
            <a:r>
              <a:rPr lang="zh-TW" altLang="en-US" sz="3600" b="1" dirty="0">
                <a:solidFill>
                  <a:srgbClr val="FF0000"/>
                </a:solidFill>
                <a:latin typeface="標楷體 - 48"/>
              </a:rPr>
              <a:t>、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分針</a:t>
            </a:r>
            <a:endParaRPr lang="zh-HK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753487" y="2601087"/>
            <a:ext cx="4497578" cy="4503801"/>
            <a:chOff x="2753487" y="2601087"/>
            <a:chExt cx="4497578" cy="4503801"/>
          </a:xfrm>
        </p:grpSpPr>
        <p:pic>
          <p:nvPicPr>
            <p:cNvPr id="4" name="圖片 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487" y="2601087"/>
              <a:ext cx="4497578" cy="45038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14" name="直線接點 13"/>
            <p:cNvCxnSpPr/>
            <p:nvPr/>
          </p:nvCxnSpPr>
          <p:spPr>
            <a:xfrm flipH="1" flipV="1">
              <a:off x="4206611" y="4396662"/>
              <a:ext cx="801381" cy="422546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5002276" y="3320786"/>
              <a:ext cx="0" cy="1500769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1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50900" y="711200"/>
            <a:ext cx="8356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dirty="0" smtClean="0">
                <a:solidFill>
                  <a:srgbClr val="FF0000"/>
                </a:solidFill>
                <a:latin typeface="標楷體 - 48"/>
              </a:rPr>
              <a:t>活動一   </a:t>
            </a:r>
            <a:r>
              <a:rPr lang="zh-HK" altLang="en-US" sz="3600" dirty="0" smtClean="0">
                <a:solidFill>
                  <a:srgbClr val="800080"/>
                </a:solidFill>
                <a:latin typeface="標楷體 - 48"/>
              </a:rPr>
              <a:t>玩過山車</a:t>
            </a:r>
            <a:endParaRPr lang="zh-HK" altLang="en-US" sz="3600" dirty="0">
              <a:solidFill>
                <a:srgbClr val="800080"/>
              </a:solidFill>
              <a:latin typeface="標楷體 - 48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414142" y="3104896"/>
            <a:ext cx="2737866" cy="4291839"/>
            <a:chOff x="2171700" y="3104896"/>
            <a:chExt cx="2737866" cy="4291839"/>
          </a:xfrm>
        </p:grpSpPr>
        <p:pic>
          <p:nvPicPr>
            <p:cNvPr id="3" name="圖片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3200400"/>
              <a:ext cx="2737866" cy="419633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圖片 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3401">
              <a:off x="2817749" y="3104896"/>
              <a:ext cx="1318387" cy="8568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" name="群組 7"/>
          <p:cNvGrpSpPr/>
          <p:nvPr/>
        </p:nvGrpSpPr>
        <p:grpSpPr>
          <a:xfrm>
            <a:off x="26542" y="2133600"/>
            <a:ext cx="2960116" cy="5485385"/>
            <a:chOff x="-215900" y="2133600"/>
            <a:chExt cx="2960116" cy="5485385"/>
          </a:xfrm>
        </p:grpSpPr>
        <p:pic>
          <p:nvPicPr>
            <p:cNvPr id="6" name="圖片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900" y="2273300"/>
              <a:ext cx="2960116" cy="534568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圖片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3200">
              <a:off x="609600" y="2133600"/>
              <a:ext cx="1719961" cy="11502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00" y="2778275"/>
            <a:ext cx="4534236" cy="3024336"/>
          </a:xfrm>
        </p:spPr>
      </p:pic>
    </p:spTree>
    <p:extLst>
      <p:ext uri="{BB962C8B-B14F-4D97-AF65-F5344CB8AC3E}">
        <p14:creationId xmlns:p14="http://schemas.microsoft.com/office/powerpoint/2010/main" val="40123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50900" y="711200"/>
            <a:ext cx="846783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smtClean="0">
                <a:solidFill>
                  <a:srgbClr val="FF0000"/>
                </a:solidFill>
                <a:latin typeface="標楷體 - 48"/>
              </a:rPr>
              <a:t>活動二   </a:t>
            </a:r>
            <a:r>
              <a:rPr lang="zh-HK" altLang="en-US" sz="3600" smtClean="0">
                <a:solidFill>
                  <a:srgbClr val="800080"/>
                </a:solidFill>
                <a:latin typeface="標楷體 - 48"/>
              </a:rPr>
              <a:t>看魔術表演</a:t>
            </a:r>
            <a:endParaRPr lang="zh-HK" altLang="en-US" sz="3600">
              <a:solidFill>
                <a:srgbClr val="800080"/>
              </a:solidFill>
              <a:latin typeface="標楷體 - 48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74614" y="2133600"/>
            <a:ext cx="2960116" cy="5485385"/>
            <a:chOff x="-215900" y="2133600"/>
            <a:chExt cx="2960116" cy="5485385"/>
          </a:xfrm>
        </p:grpSpPr>
        <p:pic>
          <p:nvPicPr>
            <p:cNvPr id="6" name="圖片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900" y="2273300"/>
              <a:ext cx="2960116" cy="534568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圖片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3200">
              <a:off x="609600" y="2133600"/>
              <a:ext cx="1719961" cy="11502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4" name="群組 13"/>
          <p:cNvGrpSpPr/>
          <p:nvPr/>
        </p:nvGrpSpPr>
        <p:grpSpPr>
          <a:xfrm>
            <a:off x="4991100" y="1625600"/>
            <a:ext cx="4370807" cy="5966993"/>
            <a:chOff x="4991100" y="1625600"/>
            <a:chExt cx="4370807" cy="5966993"/>
          </a:xfrm>
        </p:grpSpPr>
        <p:grpSp>
          <p:nvGrpSpPr>
            <p:cNvPr id="12" name="群組 11"/>
            <p:cNvGrpSpPr/>
            <p:nvPr/>
          </p:nvGrpSpPr>
          <p:grpSpPr>
            <a:xfrm>
              <a:off x="4991100" y="1625600"/>
              <a:ext cx="4370807" cy="5966993"/>
              <a:chOff x="4991100" y="1625600"/>
              <a:chExt cx="4370807" cy="5966993"/>
            </a:xfrm>
          </p:grpSpPr>
          <p:pic>
            <p:nvPicPr>
              <p:cNvPr id="9" name="圖片 8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2200" y="4597400"/>
                <a:ext cx="1919707" cy="29951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0" name="圖片 9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100" y="3568700"/>
                <a:ext cx="2478449" cy="34270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1" name="圖片 1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1625600"/>
                <a:ext cx="2767711" cy="298538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3" name="矩形 12"/>
            <p:cNvSpPr/>
            <p:nvPr/>
          </p:nvSpPr>
          <p:spPr>
            <a:xfrm>
              <a:off x="5080000" y="3642370"/>
              <a:ext cx="2304256" cy="3312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062214" y="3104896"/>
            <a:ext cx="2737866" cy="4291839"/>
            <a:chOff x="2171700" y="3104896"/>
            <a:chExt cx="2737866" cy="4291839"/>
          </a:xfrm>
        </p:grpSpPr>
        <p:pic>
          <p:nvPicPr>
            <p:cNvPr id="3" name="圖片 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3200400"/>
              <a:ext cx="2737866" cy="419633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圖片 3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3401">
              <a:off x="2817749" y="3104896"/>
              <a:ext cx="1318387" cy="8568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6149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50900" y="711200"/>
            <a:ext cx="748766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dirty="0" smtClean="0">
                <a:solidFill>
                  <a:srgbClr val="FF0000"/>
                </a:solidFill>
                <a:latin typeface="標楷體 - 48"/>
              </a:rPr>
              <a:t>活動三   </a:t>
            </a:r>
            <a:r>
              <a:rPr lang="zh-HK" altLang="en-US" sz="3600" dirty="0" smtClean="0">
                <a:solidFill>
                  <a:srgbClr val="800080"/>
                </a:solidFill>
                <a:latin typeface="標楷體 - 48"/>
              </a:rPr>
              <a:t>看煙花</a:t>
            </a:r>
            <a:endParaRPr lang="zh-HK" altLang="en-US" sz="3600" dirty="0">
              <a:solidFill>
                <a:srgbClr val="800080"/>
              </a:solidFill>
              <a:latin typeface="標楷體 - 48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702174" y="3104896"/>
            <a:ext cx="2737866" cy="4291839"/>
            <a:chOff x="2171700" y="3104896"/>
            <a:chExt cx="2737866" cy="4291839"/>
          </a:xfrm>
        </p:grpSpPr>
        <p:pic>
          <p:nvPicPr>
            <p:cNvPr id="3" name="圖片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3200400"/>
              <a:ext cx="2737866" cy="419633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圖片 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3401">
              <a:off x="2817749" y="3104896"/>
              <a:ext cx="1318387" cy="8568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" name="群組 7"/>
          <p:cNvGrpSpPr/>
          <p:nvPr/>
        </p:nvGrpSpPr>
        <p:grpSpPr>
          <a:xfrm>
            <a:off x="314574" y="2133600"/>
            <a:ext cx="2960116" cy="5485385"/>
            <a:chOff x="-215900" y="2133600"/>
            <a:chExt cx="2960116" cy="5485385"/>
          </a:xfrm>
        </p:grpSpPr>
        <p:pic>
          <p:nvPicPr>
            <p:cNvPr id="6" name="圖片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900" y="2273300"/>
              <a:ext cx="2960116" cy="534568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圖片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3200">
              <a:off x="609600" y="2133600"/>
              <a:ext cx="1719961" cy="11502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9" name="圖片 8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7"/>
          <a:stretch/>
        </p:blipFill>
        <p:spPr>
          <a:xfrm>
            <a:off x="5486400" y="1739901"/>
            <a:ext cx="3834713" cy="3365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98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0400" y="711200"/>
            <a:ext cx="295007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5400" dirty="0" smtClean="0">
                <a:solidFill>
                  <a:srgbClr val="0000FF"/>
                </a:solidFill>
                <a:latin typeface="標楷體 - 48"/>
              </a:rPr>
              <a:t>總結</a:t>
            </a:r>
            <a:endParaRPr lang="zh-HK" altLang="en-US" sz="5400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8500" y="1816100"/>
            <a:ext cx="867846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觀看時鐘報時（時正）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時針和分針會指著甚麼位置？</a:t>
            </a:r>
            <a:endParaRPr lang="zh-HK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pic>
        <p:nvPicPr>
          <p:cNvPr id="6" name="圖片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12" y="3016429"/>
            <a:ext cx="3613763" cy="3650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直線接點 6"/>
          <p:cNvCxnSpPr/>
          <p:nvPr/>
        </p:nvCxnSpPr>
        <p:spPr>
          <a:xfrm>
            <a:off x="7821093" y="4841567"/>
            <a:ext cx="789305" cy="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7820403" y="3338572"/>
            <a:ext cx="0" cy="1486916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0400" y="711200"/>
            <a:ext cx="295007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5400" dirty="0" smtClean="0">
                <a:solidFill>
                  <a:srgbClr val="0000FF"/>
                </a:solidFill>
                <a:latin typeface="標楷體 - 48"/>
              </a:rPr>
              <a:t>總結</a:t>
            </a:r>
            <a:endParaRPr lang="zh-HK" altLang="en-US" sz="5400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8500" y="1816100"/>
            <a:ext cx="867846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觀看時鐘報時（時正）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時針和分針會指著甚麼位置？</a:t>
            </a:r>
            <a:endParaRPr lang="zh-HK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700" y="3441700"/>
            <a:ext cx="9613595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altLang="zh-TW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2.</a:t>
            </a:r>
            <a:r>
              <a:rPr lang="zh-TW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繪畫時針和分針時需注意甚麼？</a:t>
            </a:r>
          </a:p>
          <a:p>
            <a:pPr algn="just"/>
            <a:r>
              <a:rPr lang="zh-HK" altLang="en-US" sz="3600" dirty="0" smtClean="0">
                <a:solidFill>
                  <a:srgbClr val="FF0000"/>
                </a:solidFill>
                <a:latin typeface="標楷體 - 48"/>
              </a:rPr>
              <a:t>     </a:t>
            </a:r>
            <a:endParaRPr lang="zh-HK" altLang="en-US" sz="3600" dirty="0">
              <a:solidFill>
                <a:srgbClr val="FF0000"/>
              </a:solidFill>
              <a:latin typeface="標楷體 - 48"/>
            </a:endParaRPr>
          </a:p>
        </p:txBody>
      </p:sp>
      <p:pic>
        <p:nvPicPr>
          <p:cNvPr id="7" name="圖片 6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4"/>
          <a:stretch/>
        </p:blipFill>
        <p:spPr>
          <a:xfrm>
            <a:off x="6304136" y="4069601"/>
            <a:ext cx="3297911" cy="3337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文字方塊 7"/>
          <p:cNvSpPr txBox="1"/>
          <p:nvPr/>
        </p:nvSpPr>
        <p:spPr>
          <a:xfrm>
            <a:off x="903536" y="4794498"/>
            <a:ext cx="6858736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標楷體 - 48"/>
              </a:rPr>
              <a:t>1.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 - 48"/>
              </a:rPr>
              <a:t> 使用直尺 畫直線</a:t>
            </a:r>
            <a:r>
              <a:rPr lang="zh-TW" altLang="en-US" sz="4800" b="1" dirty="0" smtClean="0">
                <a:solidFill>
                  <a:srgbClr val="0000FF"/>
                </a:solidFill>
                <a:latin typeface="Arial - 48"/>
              </a:rPr>
              <a:t> </a:t>
            </a:r>
          </a:p>
          <a:p>
            <a:r>
              <a:rPr lang="en-US" altLang="zh-HK" sz="4800" b="1" dirty="0" smtClean="0">
                <a:solidFill>
                  <a:srgbClr val="00B050"/>
                </a:solidFill>
                <a:latin typeface="Arial - 48"/>
              </a:rPr>
              <a:t>2</a:t>
            </a:r>
            <a:r>
              <a:rPr lang="en-US" altLang="zh-HK" sz="4800" b="1" dirty="0" smtClean="0">
                <a:solidFill>
                  <a:srgbClr val="00B050"/>
                </a:solidFill>
                <a:latin typeface="標楷體 - 48"/>
              </a:rPr>
              <a:t>.</a:t>
            </a:r>
            <a:r>
              <a:rPr lang="zh-TW" altLang="en-US" sz="4800" b="1" dirty="0" smtClean="0">
                <a:solidFill>
                  <a:srgbClr val="00B050"/>
                </a:solidFill>
                <a:latin typeface="標楷體 - 48"/>
              </a:rPr>
              <a:t> </a:t>
            </a:r>
            <a:r>
              <a:rPr lang="zh-HK" altLang="en-US" sz="4800" b="1" dirty="0" smtClean="0">
                <a:solidFill>
                  <a:srgbClr val="00B050"/>
                </a:solidFill>
                <a:latin typeface="標楷體 - 48"/>
              </a:rPr>
              <a:t>時針較短</a:t>
            </a:r>
          </a:p>
          <a:p>
            <a:r>
              <a:rPr lang="en-US" altLang="zh-HK" sz="4800" b="1" dirty="0" smtClean="0">
                <a:solidFill>
                  <a:schemeClr val="accent2">
                    <a:lumMod val="50000"/>
                  </a:schemeClr>
                </a:solidFill>
                <a:latin typeface="標楷體 - 48"/>
              </a:rPr>
              <a:t>3.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 - 48"/>
              </a:rPr>
              <a:t> </a:t>
            </a:r>
            <a:r>
              <a:rPr lang="zh-HK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 - 48"/>
              </a:rPr>
              <a:t>分針較長</a:t>
            </a:r>
            <a:endParaRPr lang="zh-HK" altLang="en-US" sz="4800" b="1" dirty="0">
              <a:solidFill>
                <a:schemeClr val="accent2">
                  <a:lumMod val="50000"/>
                </a:schemeClr>
              </a:solidFill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42001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0400" y="711200"/>
            <a:ext cx="295007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5400" dirty="0" smtClean="0">
                <a:solidFill>
                  <a:srgbClr val="0000FF"/>
                </a:solidFill>
                <a:latin typeface="標楷體 - 48"/>
              </a:rPr>
              <a:t>總結</a:t>
            </a:r>
            <a:endParaRPr lang="zh-HK" altLang="en-US" sz="5400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8500" y="1816100"/>
            <a:ext cx="867846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觀看時鐘報時（時正）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時針和分針會指著甚麼位置？</a:t>
            </a:r>
            <a:endParaRPr lang="zh-HK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700" y="3441700"/>
            <a:ext cx="9613595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altLang="zh-TW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2.</a:t>
            </a:r>
            <a:r>
              <a:rPr lang="zh-TW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繪畫時針和分針時需注意甚麼？</a:t>
            </a:r>
          </a:p>
          <a:p>
            <a:pPr algn="just"/>
            <a:r>
              <a:rPr lang="zh-HK" altLang="en-US" sz="3600" dirty="0" smtClean="0">
                <a:solidFill>
                  <a:srgbClr val="FF0000"/>
                </a:solidFill>
                <a:latin typeface="標楷體 - 48"/>
              </a:rPr>
              <a:t>     </a:t>
            </a:r>
            <a:endParaRPr lang="zh-HK" altLang="en-US" sz="3600" dirty="0">
              <a:solidFill>
                <a:srgbClr val="FF0000"/>
              </a:solidFill>
              <a:latin typeface="標楷體 - 4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700" y="4483100"/>
            <a:ext cx="93218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altLang="zh-H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3.</a:t>
            </a:r>
            <a:r>
              <a:rPr lang="zh-HK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思考題：</a:t>
            </a:r>
            <a:endParaRPr lang="en-US" altLang="zh-HK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pPr algn="just"/>
            <a:endParaRPr lang="zh-HK" alt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pPr algn="just"/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   如何在鐘面上</a:t>
            </a:r>
          </a:p>
          <a:p>
            <a:pPr algn="just"/>
            <a:r>
              <a:rPr lang="zh-HK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 </a:t>
            </a:r>
            <a:r>
              <a:rPr lang="zh-HK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畫出</a:t>
            </a:r>
            <a:r>
              <a:rPr lang="en-US" altLang="zh-H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12</a:t>
            </a:r>
            <a:r>
              <a:rPr lang="zh-HK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時正？</a:t>
            </a:r>
            <a:endParaRPr lang="zh-HK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pic>
        <p:nvPicPr>
          <p:cNvPr id="10" name="圖片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04" y="4483100"/>
            <a:ext cx="3136995" cy="31413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115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658654" y="2493554"/>
            <a:ext cx="4539457" cy="4545724"/>
            <a:chOff x="2658654" y="2493554"/>
            <a:chExt cx="4539457" cy="4545724"/>
          </a:xfrm>
        </p:grpSpPr>
        <p:pic>
          <p:nvPicPr>
            <p:cNvPr id="2" name="圖片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654" y="2493554"/>
              <a:ext cx="4539457" cy="454572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3" name="直線接點 2"/>
            <p:cNvCxnSpPr/>
            <p:nvPr/>
          </p:nvCxnSpPr>
          <p:spPr>
            <a:xfrm flipH="1" flipV="1">
              <a:off x="4117604" y="4287629"/>
              <a:ext cx="801381" cy="422546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/>
            <p:nvPr/>
          </p:nvCxnSpPr>
          <p:spPr>
            <a:xfrm flipV="1">
              <a:off x="4923647" y="3233884"/>
              <a:ext cx="0" cy="1500769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/>
          <p:cNvSpPr txBox="1"/>
          <p:nvPr/>
        </p:nvSpPr>
        <p:spPr>
          <a:xfrm>
            <a:off x="1536700" y="863600"/>
            <a:ext cx="6575483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 - 36"/>
              </a:rPr>
              <a:t>長</a:t>
            </a:r>
            <a:r>
              <a:rPr lang="zh-HK" altLang="en-US" sz="3600" b="1" dirty="0" smtClean="0">
                <a:solidFill>
                  <a:srgbClr val="000000"/>
                </a:solidFill>
                <a:latin typeface="標楷體 - 36"/>
              </a:rPr>
              <a:t>的指針是 </a:t>
            </a:r>
            <a:r>
              <a:rPr lang="en-US" altLang="zh-HK" sz="3600" b="1" dirty="0" smtClean="0">
                <a:solidFill>
                  <a:srgbClr val="000000"/>
                </a:solidFill>
                <a:latin typeface="標楷體 - 36"/>
              </a:rPr>
              <a:t>_____</a:t>
            </a:r>
            <a:r>
              <a:rPr lang="zh-HK" altLang="en-US" sz="3600" b="1" dirty="0" smtClean="0">
                <a:solidFill>
                  <a:srgbClr val="000000"/>
                </a:solidFill>
                <a:latin typeface="標楷體 - 36"/>
              </a:rPr>
              <a:t>針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 - 36"/>
              </a:rPr>
              <a:t>短</a:t>
            </a:r>
            <a:r>
              <a:rPr lang="zh-HK" altLang="en-US" sz="3600" b="1" dirty="0" smtClean="0">
                <a:solidFill>
                  <a:srgbClr val="000000"/>
                </a:solidFill>
                <a:latin typeface="標楷體 - 36"/>
              </a:rPr>
              <a:t>的指針是 </a:t>
            </a:r>
            <a:r>
              <a:rPr lang="en-US" altLang="zh-HK" sz="3600" b="1" dirty="0" smtClean="0">
                <a:solidFill>
                  <a:srgbClr val="000000"/>
                </a:solidFill>
                <a:latin typeface="標楷體 - 36"/>
              </a:rPr>
              <a:t>_____</a:t>
            </a:r>
            <a:r>
              <a:rPr lang="zh-HK" altLang="en-US" sz="3600" b="1" dirty="0" smtClean="0">
                <a:solidFill>
                  <a:srgbClr val="000000"/>
                </a:solidFill>
                <a:latin typeface="標楷體 - 36"/>
              </a:rPr>
              <a:t>針</a:t>
            </a:r>
            <a:endParaRPr lang="zh-HK" altLang="en-US" sz="3600" b="1" dirty="0">
              <a:solidFill>
                <a:srgbClr val="000000"/>
              </a:solidFill>
              <a:latin typeface="標楷體 - 36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43896" y="1410122"/>
            <a:ext cx="124118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時</a:t>
            </a:r>
            <a:endParaRPr lang="zh-HK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36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43896" y="834058"/>
            <a:ext cx="124439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分</a:t>
            </a:r>
            <a:endParaRPr lang="zh-HK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36"/>
            </a:endParaRPr>
          </a:p>
        </p:txBody>
      </p:sp>
    </p:spTree>
    <p:extLst>
      <p:ext uri="{BB962C8B-B14F-4D97-AF65-F5344CB8AC3E}">
        <p14:creationId xmlns:p14="http://schemas.microsoft.com/office/powerpoint/2010/main" val="23843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5900" y="874606"/>
            <a:ext cx="10083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2. 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鐘面上的時針和分針會怎樣走？</a:t>
            </a:r>
            <a:endParaRPr lang="zh-HK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931287" y="3099009"/>
            <a:ext cx="4497578" cy="4503801"/>
            <a:chOff x="2931287" y="2550287"/>
            <a:chExt cx="4497578" cy="4503801"/>
          </a:xfrm>
        </p:grpSpPr>
        <p:pic>
          <p:nvPicPr>
            <p:cNvPr id="3" name="圖片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287" y="2550287"/>
              <a:ext cx="4497578" cy="45038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4" name="直線接點 3"/>
            <p:cNvCxnSpPr/>
            <p:nvPr/>
          </p:nvCxnSpPr>
          <p:spPr>
            <a:xfrm>
              <a:off x="5224907" y="4787138"/>
              <a:ext cx="789305" cy="0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 flipV="1">
              <a:off x="5175377" y="3283839"/>
              <a:ext cx="0" cy="1486916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/>
          <p:cNvSpPr txBox="1"/>
          <p:nvPr/>
        </p:nvSpPr>
        <p:spPr>
          <a:xfrm>
            <a:off x="1181100" y="1522306"/>
            <a:ext cx="64911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28"/>
              </a:rPr>
              <a:t>方向：依鐘面數字以順數的方向移動</a:t>
            </a:r>
            <a:endParaRPr lang="zh-HK" altLang="en-US" sz="2800" b="1" dirty="0">
              <a:solidFill>
                <a:srgbClr val="FF0000"/>
              </a:solidFill>
              <a:latin typeface="標楷體 - 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1100" y="2030852"/>
            <a:ext cx="56388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28"/>
              </a:rPr>
              <a:t>分針走得較快，時針走得較慢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181100" y="2534908"/>
            <a:ext cx="56388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28"/>
              </a:rPr>
              <a:t>當分針走一個圈</a:t>
            </a:r>
            <a:endParaRPr lang="zh-HK" altLang="en-US" sz="2800" b="1" dirty="0">
              <a:solidFill>
                <a:srgbClr val="FF0000"/>
              </a:solidFill>
              <a:latin typeface="標楷體 - 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11848" y="2543086"/>
            <a:ext cx="56388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28"/>
              </a:rPr>
              <a:t>，時針走了一大格</a:t>
            </a:r>
            <a:endParaRPr lang="zh-HK" altLang="en-US" sz="2800" b="1" dirty="0">
              <a:solidFill>
                <a:srgbClr val="FF0000"/>
              </a:solidFill>
              <a:latin typeface="標楷體 - 28"/>
            </a:endParaRPr>
          </a:p>
        </p:txBody>
      </p:sp>
    </p:spTree>
    <p:extLst>
      <p:ext uri="{BB962C8B-B14F-4D97-AF65-F5344CB8AC3E}">
        <p14:creationId xmlns:p14="http://schemas.microsoft.com/office/powerpoint/2010/main" val="1133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09549" y="2297049"/>
            <a:ext cx="3956685" cy="3962146"/>
            <a:chOff x="709549" y="2297049"/>
            <a:chExt cx="3956685" cy="3962146"/>
          </a:xfrm>
        </p:grpSpPr>
        <p:pic>
          <p:nvPicPr>
            <p:cNvPr id="2" name="圖片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49" y="2297049"/>
              <a:ext cx="3956685" cy="396214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3" name="直線接點 2"/>
            <p:cNvCxnSpPr/>
            <p:nvPr/>
          </p:nvCxnSpPr>
          <p:spPr>
            <a:xfrm flipH="1">
              <a:off x="1892300" y="4254500"/>
              <a:ext cx="787400" cy="482600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/>
            <p:nvPr/>
          </p:nvCxnSpPr>
          <p:spPr>
            <a:xfrm flipV="1">
              <a:off x="2683764" y="2942336"/>
              <a:ext cx="0" cy="1308100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5345049" y="2309749"/>
            <a:ext cx="3956685" cy="3962146"/>
            <a:chOff x="5345049" y="2309749"/>
            <a:chExt cx="3956685" cy="3962146"/>
          </a:xfrm>
        </p:grpSpPr>
        <p:pic>
          <p:nvPicPr>
            <p:cNvPr id="6" name="圖片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049" y="2309749"/>
              <a:ext cx="3956685" cy="396214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7" name="直線接點 6"/>
            <p:cNvCxnSpPr/>
            <p:nvPr/>
          </p:nvCxnSpPr>
          <p:spPr>
            <a:xfrm flipH="1" flipV="1">
              <a:off x="6616700" y="3873500"/>
              <a:ext cx="698500" cy="368300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7319264" y="2955036"/>
              <a:ext cx="0" cy="1308100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2425700" y="811699"/>
            <a:ext cx="5715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b="1" dirty="0" smtClean="0">
                <a:solidFill>
                  <a:srgbClr val="0000FF"/>
                </a:solidFill>
                <a:latin typeface="標楷體 - 48"/>
              </a:rPr>
              <a:t>找出</a:t>
            </a:r>
            <a:r>
              <a:rPr lang="zh-HK" altLang="en-US" sz="3600" b="1" dirty="0" smtClean="0">
                <a:solidFill>
                  <a:srgbClr val="FF0000"/>
                </a:solidFill>
                <a:latin typeface="標楷體 - 48"/>
              </a:rPr>
              <a:t>相同</a:t>
            </a:r>
            <a:r>
              <a:rPr lang="zh-HK" altLang="en-US" sz="3600" b="1" dirty="0" smtClean="0">
                <a:solidFill>
                  <a:srgbClr val="0000FF"/>
                </a:solidFill>
                <a:latin typeface="標楷體 - 48"/>
              </a:rPr>
              <a:t>的地方</a:t>
            </a:r>
            <a:endParaRPr lang="zh-HK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25700" y="1411863"/>
            <a:ext cx="5715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HK" altLang="en-US" sz="3600" b="1" dirty="0" smtClean="0">
                <a:solidFill>
                  <a:srgbClr val="0000FF"/>
                </a:solidFill>
                <a:latin typeface="標楷體 - 48"/>
              </a:rPr>
              <a:t>找出</a:t>
            </a:r>
            <a:r>
              <a:rPr lang="zh-HK" altLang="en-US" sz="3600" b="1" dirty="0" smtClean="0">
                <a:solidFill>
                  <a:srgbClr val="32CD32"/>
                </a:solidFill>
                <a:latin typeface="標楷體 - 48"/>
              </a:rPr>
              <a:t>不相同</a:t>
            </a:r>
            <a:r>
              <a:rPr lang="zh-HK" altLang="en-US" sz="3600" b="1" dirty="0" smtClean="0">
                <a:solidFill>
                  <a:srgbClr val="0000FF"/>
                </a:solidFill>
                <a:latin typeface="標楷體 - 48"/>
              </a:rPr>
              <a:t>的地方</a:t>
            </a:r>
            <a:endParaRPr lang="zh-HK" altLang="en-US" sz="3600" b="1" dirty="0">
              <a:solidFill>
                <a:srgbClr val="0000FF"/>
              </a:solidFill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17914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49" y="2919349"/>
            <a:ext cx="3956685" cy="3962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群組 6"/>
          <p:cNvGrpSpPr/>
          <p:nvPr/>
        </p:nvGrpSpPr>
        <p:grpSpPr>
          <a:xfrm>
            <a:off x="1127756" y="4914958"/>
            <a:ext cx="4172127" cy="2462470"/>
            <a:chOff x="1127756" y="4914958"/>
            <a:chExt cx="4172127" cy="2462470"/>
          </a:xfrm>
        </p:grpSpPr>
        <p:grpSp>
          <p:nvGrpSpPr>
            <p:cNvPr id="5" name="群組 4"/>
            <p:cNvGrpSpPr/>
            <p:nvPr/>
          </p:nvGrpSpPr>
          <p:grpSpPr>
            <a:xfrm rot="1024918">
              <a:off x="1127756" y="4944742"/>
              <a:ext cx="3194305" cy="2432686"/>
              <a:chOff x="1127756" y="4944742"/>
              <a:chExt cx="3194305" cy="2432686"/>
            </a:xfrm>
          </p:grpSpPr>
          <p:sp>
            <p:nvSpPr>
              <p:cNvPr id="3" name="手繪多邊形 2"/>
              <p:cNvSpPr/>
              <p:nvPr/>
            </p:nvSpPr>
            <p:spPr>
              <a:xfrm rot="406800" flipH="1" flipV="1">
                <a:off x="1127756" y="4944742"/>
                <a:ext cx="3194305" cy="2432686"/>
              </a:xfrm>
              <a:custGeom>
                <a:avLst/>
                <a:gdLst/>
                <a:ahLst/>
                <a:cxnLst/>
                <a:rect l="0" t="0" r="0" b="0"/>
                <a:pathLst>
                  <a:path w="3194305" h="2432686">
                    <a:moveTo>
                      <a:pt x="117729" y="468757"/>
                    </a:moveTo>
                    <a:lnTo>
                      <a:pt x="218313" y="370586"/>
                    </a:lnTo>
                    <a:lnTo>
                      <a:pt x="365887" y="277749"/>
                    </a:lnTo>
                    <a:lnTo>
                      <a:pt x="569722" y="182880"/>
                    </a:lnTo>
                    <a:lnTo>
                      <a:pt x="815594" y="108839"/>
                    </a:lnTo>
                    <a:lnTo>
                      <a:pt x="1041400" y="62103"/>
                    </a:lnTo>
                    <a:lnTo>
                      <a:pt x="1316736" y="21844"/>
                    </a:lnTo>
                    <a:lnTo>
                      <a:pt x="1600708" y="1651"/>
                    </a:lnTo>
                    <a:lnTo>
                      <a:pt x="1828165" y="0"/>
                    </a:lnTo>
                    <a:lnTo>
                      <a:pt x="2121027" y="11811"/>
                    </a:lnTo>
                    <a:lnTo>
                      <a:pt x="2334895" y="45466"/>
                    </a:lnTo>
                    <a:lnTo>
                      <a:pt x="2582164" y="106807"/>
                    </a:lnTo>
                    <a:lnTo>
                      <a:pt x="2829052" y="219329"/>
                    </a:lnTo>
                    <a:lnTo>
                      <a:pt x="2944495" y="297815"/>
                    </a:lnTo>
                    <a:lnTo>
                      <a:pt x="3036443" y="379730"/>
                    </a:lnTo>
                    <a:lnTo>
                      <a:pt x="3109341" y="475361"/>
                    </a:lnTo>
                    <a:lnTo>
                      <a:pt x="3164586" y="585089"/>
                    </a:lnTo>
                    <a:lnTo>
                      <a:pt x="3194304" y="737489"/>
                    </a:lnTo>
                    <a:lnTo>
                      <a:pt x="3186557" y="862584"/>
                    </a:lnTo>
                    <a:lnTo>
                      <a:pt x="3143123" y="1012825"/>
                    </a:lnTo>
                    <a:lnTo>
                      <a:pt x="3071876" y="1121791"/>
                    </a:lnTo>
                    <a:lnTo>
                      <a:pt x="2983484" y="1215517"/>
                    </a:lnTo>
                    <a:lnTo>
                      <a:pt x="2884170" y="1290320"/>
                    </a:lnTo>
                    <a:lnTo>
                      <a:pt x="2746756" y="1372870"/>
                    </a:lnTo>
                    <a:lnTo>
                      <a:pt x="2576576" y="1429004"/>
                    </a:lnTo>
                    <a:lnTo>
                      <a:pt x="2400046" y="1462405"/>
                    </a:lnTo>
                    <a:lnTo>
                      <a:pt x="2208022" y="1475105"/>
                    </a:lnTo>
                    <a:lnTo>
                      <a:pt x="2213737" y="1609598"/>
                    </a:lnTo>
                    <a:lnTo>
                      <a:pt x="2175637" y="1746377"/>
                    </a:lnTo>
                    <a:lnTo>
                      <a:pt x="2109470" y="1897126"/>
                    </a:lnTo>
                    <a:lnTo>
                      <a:pt x="2017776" y="2025777"/>
                    </a:lnTo>
                    <a:lnTo>
                      <a:pt x="1876298" y="2182241"/>
                    </a:lnTo>
                    <a:lnTo>
                      <a:pt x="1766951" y="2271776"/>
                    </a:lnTo>
                    <a:lnTo>
                      <a:pt x="1633093" y="2357247"/>
                    </a:lnTo>
                    <a:lnTo>
                      <a:pt x="1476756" y="2432685"/>
                    </a:lnTo>
                    <a:lnTo>
                      <a:pt x="1621790" y="2262886"/>
                    </a:lnTo>
                    <a:lnTo>
                      <a:pt x="1783080" y="2041144"/>
                    </a:lnTo>
                    <a:lnTo>
                      <a:pt x="1843532" y="1916176"/>
                    </a:lnTo>
                    <a:lnTo>
                      <a:pt x="1880362" y="1784223"/>
                    </a:lnTo>
                    <a:lnTo>
                      <a:pt x="1884680" y="1675892"/>
                    </a:lnTo>
                    <a:lnTo>
                      <a:pt x="1861566" y="1580261"/>
                    </a:lnTo>
                    <a:lnTo>
                      <a:pt x="1812036" y="1475613"/>
                    </a:lnTo>
                    <a:lnTo>
                      <a:pt x="1482471" y="1464310"/>
                    </a:lnTo>
                    <a:lnTo>
                      <a:pt x="1225296" y="1442085"/>
                    </a:lnTo>
                    <a:lnTo>
                      <a:pt x="979424" y="1406144"/>
                    </a:lnTo>
                    <a:lnTo>
                      <a:pt x="806450" y="1368044"/>
                    </a:lnTo>
                    <a:lnTo>
                      <a:pt x="616585" y="1310513"/>
                    </a:lnTo>
                    <a:lnTo>
                      <a:pt x="470408" y="1260983"/>
                    </a:lnTo>
                    <a:lnTo>
                      <a:pt x="308991" y="1176655"/>
                    </a:lnTo>
                    <a:lnTo>
                      <a:pt x="141732" y="1048639"/>
                    </a:lnTo>
                    <a:lnTo>
                      <a:pt x="78486" y="988568"/>
                    </a:lnTo>
                    <a:lnTo>
                      <a:pt x="32004" y="921639"/>
                    </a:lnTo>
                    <a:lnTo>
                      <a:pt x="0" y="837438"/>
                    </a:lnTo>
                    <a:lnTo>
                      <a:pt x="3048" y="731393"/>
                    </a:lnTo>
                    <a:lnTo>
                      <a:pt x="10922" y="649986"/>
                    </a:lnTo>
                    <a:lnTo>
                      <a:pt x="56896" y="552323"/>
                    </a:lnTo>
                    <a:close/>
                  </a:path>
                </a:pathLst>
              </a:cu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" name="文字方塊 3"/>
              <p:cNvSpPr txBox="1"/>
              <p:nvPr/>
            </p:nvSpPr>
            <p:spPr>
              <a:xfrm>
                <a:off x="1206497" y="6044451"/>
                <a:ext cx="2870200" cy="107721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zh-HK" altLang="en-US" sz="3200" b="1" dirty="0" smtClean="0">
                    <a:solidFill>
                      <a:srgbClr val="000000"/>
                    </a:solidFill>
                    <a:latin typeface="標楷體 - 36"/>
                  </a:rPr>
                  <a:t> </a:t>
                </a:r>
                <a:r>
                  <a:rPr lang="zh-HK" altLang="en-US" sz="3200" b="1" dirty="0" smtClean="0">
                    <a:solidFill>
                      <a:srgbClr val="0000FF"/>
                    </a:solidFill>
                    <a:latin typeface="標楷體 - 36"/>
                  </a:rPr>
                  <a:t>看看時針</a:t>
                </a:r>
              </a:p>
              <a:p>
                <a:r>
                  <a:rPr lang="zh-HK" altLang="en-US" sz="3200" b="1" dirty="0" smtClean="0">
                    <a:solidFill>
                      <a:srgbClr val="0000FF"/>
                    </a:solidFill>
                    <a:latin typeface="標楷體 - 36"/>
                  </a:rPr>
                  <a:t> </a:t>
                </a:r>
                <a:r>
                  <a:rPr lang="en-US" altLang="zh-HK" sz="3200" b="1" dirty="0" smtClean="0">
                    <a:solidFill>
                      <a:srgbClr val="0000FF"/>
                    </a:solidFill>
                    <a:latin typeface="標楷體 - 36"/>
                  </a:rPr>
                  <a:t>_____</a:t>
                </a:r>
                <a:r>
                  <a:rPr lang="zh-HK" altLang="en-US" sz="3200" b="1" dirty="0" smtClean="0">
                    <a:solidFill>
                      <a:srgbClr val="0000FF"/>
                    </a:solidFill>
                    <a:latin typeface="標楷體 - 36"/>
                  </a:rPr>
                  <a:t>時正</a:t>
                </a:r>
                <a:endParaRPr lang="zh-HK" altLang="en-US" sz="3200" b="1" dirty="0">
                  <a:solidFill>
                    <a:srgbClr val="0000FF"/>
                  </a:solidFill>
                  <a:latin typeface="標楷體 - 36"/>
                </a:endParaRPr>
              </a:p>
            </p:txBody>
          </p:sp>
        </p:grpSp>
        <p:sp>
          <p:nvSpPr>
            <p:cNvPr id="6" name="橢圓 5"/>
            <p:cNvSpPr/>
            <p:nvPr/>
          </p:nvSpPr>
          <p:spPr>
            <a:xfrm rot="14044200">
              <a:off x="3804228" y="4180794"/>
              <a:ext cx="761492" cy="2229819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8" name="直線接點 7"/>
          <p:cNvCxnSpPr/>
          <p:nvPr/>
        </p:nvCxnSpPr>
        <p:spPr>
          <a:xfrm flipH="1">
            <a:off x="4241800" y="4813300"/>
            <a:ext cx="787400" cy="4826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5033264" y="3501136"/>
            <a:ext cx="0" cy="130810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4307967" y="558038"/>
            <a:ext cx="3362833" cy="4369562"/>
            <a:chOff x="4307967" y="558038"/>
            <a:chExt cx="3362833" cy="4369562"/>
          </a:xfrm>
        </p:grpSpPr>
        <p:sp>
          <p:nvSpPr>
            <p:cNvPr id="10" name="橢圓 9"/>
            <p:cNvSpPr/>
            <p:nvPr/>
          </p:nvSpPr>
          <p:spPr>
            <a:xfrm>
              <a:off x="4597400" y="2209800"/>
              <a:ext cx="952500" cy="27178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762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307967" y="558038"/>
              <a:ext cx="3277617" cy="2089659"/>
            </a:xfrm>
            <a:custGeom>
              <a:avLst/>
              <a:gdLst/>
              <a:ahLst/>
              <a:cxnLst/>
              <a:rect l="0" t="0" r="0" b="0"/>
              <a:pathLst>
                <a:path w="3277617" h="2089659">
                  <a:moveTo>
                    <a:pt x="120777" y="402717"/>
                  </a:moveTo>
                  <a:lnTo>
                    <a:pt x="224028" y="318389"/>
                  </a:lnTo>
                  <a:lnTo>
                    <a:pt x="375412" y="238760"/>
                  </a:lnTo>
                  <a:lnTo>
                    <a:pt x="584581" y="157099"/>
                  </a:lnTo>
                  <a:lnTo>
                    <a:pt x="836930" y="93472"/>
                  </a:lnTo>
                  <a:lnTo>
                    <a:pt x="1068578" y="53340"/>
                  </a:lnTo>
                  <a:lnTo>
                    <a:pt x="1351026" y="18796"/>
                  </a:lnTo>
                  <a:lnTo>
                    <a:pt x="1642491" y="1524"/>
                  </a:lnTo>
                  <a:lnTo>
                    <a:pt x="1875917" y="0"/>
                  </a:lnTo>
                  <a:lnTo>
                    <a:pt x="2176272" y="10160"/>
                  </a:lnTo>
                  <a:lnTo>
                    <a:pt x="2395855" y="38989"/>
                  </a:lnTo>
                  <a:lnTo>
                    <a:pt x="2649474" y="91821"/>
                  </a:lnTo>
                  <a:lnTo>
                    <a:pt x="2902712" y="188468"/>
                  </a:lnTo>
                  <a:lnTo>
                    <a:pt x="3021203" y="255778"/>
                  </a:lnTo>
                  <a:lnTo>
                    <a:pt x="3115564" y="326263"/>
                  </a:lnTo>
                  <a:lnTo>
                    <a:pt x="3190494" y="408432"/>
                  </a:lnTo>
                  <a:lnTo>
                    <a:pt x="3247136" y="502666"/>
                  </a:lnTo>
                  <a:lnTo>
                    <a:pt x="3277616" y="633603"/>
                  </a:lnTo>
                  <a:lnTo>
                    <a:pt x="3269615" y="740918"/>
                  </a:lnTo>
                  <a:lnTo>
                    <a:pt x="3225165" y="869950"/>
                  </a:lnTo>
                  <a:lnTo>
                    <a:pt x="3151886" y="963676"/>
                  </a:lnTo>
                  <a:lnTo>
                    <a:pt x="3061208" y="1044194"/>
                  </a:lnTo>
                  <a:lnTo>
                    <a:pt x="2959354" y="1108329"/>
                  </a:lnTo>
                  <a:lnTo>
                    <a:pt x="2818384" y="1179322"/>
                  </a:lnTo>
                  <a:lnTo>
                    <a:pt x="2643632" y="1227582"/>
                  </a:lnTo>
                  <a:lnTo>
                    <a:pt x="2462784" y="1256157"/>
                  </a:lnTo>
                  <a:lnTo>
                    <a:pt x="2265680" y="1267079"/>
                  </a:lnTo>
                  <a:lnTo>
                    <a:pt x="2271522" y="1382649"/>
                  </a:lnTo>
                  <a:lnTo>
                    <a:pt x="2232406" y="1500124"/>
                  </a:lnTo>
                  <a:lnTo>
                    <a:pt x="2164588" y="1629664"/>
                  </a:lnTo>
                  <a:lnTo>
                    <a:pt x="2070354" y="1740154"/>
                  </a:lnTo>
                  <a:lnTo>
                    <a:pt x="1925320" y="1874520"/>
                  </a:lnTo>
                  <a:lnTo>
                    <a:pt x="1813052" y="1951355"/>
                  </a:lnTo>
                  <a:lnTo>
                    <a:pt x="1675638" y="2024888"/>
                  </a:lnTo>
                  <a:lnTo>
                    <a:pt x="1515364" y="2089658"/>
                  </a:lnTo>
                  <a:lnTo>
                    <a:pt x="1663954" y="1943735"/>
                  </a:lnTo>
                  <a:lnTo>
                    <a:pt x="1829689" y="1753362"/>
                  </a:lnTo>
                  <a:lnTo>
                    <a:pt x="1891665" y="1645920"/>
                  </a:lnTo>
                  <a:lnTo>
                    <a:pt x="1929384" y="1532636"/>
                  </a:lnTo>
                  <a:lnTo>
                    <a:pt x="1933829" y="1439545"/>
                  </a:lnTo>
                  <a:lnTo>
                    <a:pt x="1910080" y="1357376"/>
                  </a:lnTo>
                  <a:lnTo>
                    <a:pt x="1859280" y="1267587"/>
                  </a:lnTo>
                  <a:lnTo>
                    <a:pt x="1521206" y="1257808"/>
                  </a:lnTo>
                  <a:lnTo>
                    <a:pt x="1257173" y="1238758"/>
                  </a:lnTo>
                  <a:lnTo>
                    <a:pt x="1004824" y="1207897"/>
                  </a:lnTo>
                  <a:lnTo>
                    <a:pt x="827532" y="1175131"/>
                  </a:lnTo>
                  <a:lnTo>
                    <a:pt x="632714" y="1125728"/>
                  </a:lnTo>
                  <a:lnTo>
                    <a:pt x="482727" y="1083056"/>
                  </a:lnTo>
                  <a:lnTo>
                    <a:pt x="316992" y="1010793"/>
                  </a:lnTo>
                  <a:lnTo>
                    <a:pt x="145542" y="900811"/>
                  </a:lnTo>
                  <a:lnTo>
                    <a:pt x="80391" y="849249"/>
                  </a:lnTo>
                  <a:lnTo>
                    <a:pt x="32766" y="791718"/>
                  </a:lnTo>
                  <a:lnTo>
                    <a:pt x="0" y="719328"/>
                  </a:lnTo>
                  <a:lnTo>
                    <a:pt x="3175" y="628269"/>
                  </a:lnTo>
                  <a:lnTo>
                    <a:pt x="11303" y="558419"/>
                  </a:lnTo>
                  <a:lnTo>
                    <a:pt x="58420" y="474599"/>
                  </a:lnTo>
                  <a:close/>
                </a:path>
              </a:pathLst>
            </a:custGeom>
            <a:solidFill>
              <a:srgbClr val="C0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724400" y="1054100"/>
              <a:ext cx="29464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zh-HK" altLang="en-US" sz="3200" b="1" dirty="0" smtClean="0">
                  <a:solidFill>
                    <a:srgbClr val="FF68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 - 36"/>
                </a:rPr>
                <a:t>分針指著</a:t>
              </a:r>
              <a:r>
                <a:rPr lang="en-US" altLang="zh-HK" sz="3200" b="1" dirty="0" smtClean="0">
                  <a:solidFill>
                    <a:srgbClr val="FF68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 - 36"/>
                </a:rPr>
                <a:t>12</a:t>
              </a:r>
              <a:endParaRPr lang="zh-HK" altLang="en-US" sz="3200" b="1" dirty="0">
                <a:solidFill>
                  <a:srgbClr val="FF68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 rot="1004527">
            <a:off x="1585980" y="6224889"/>
            <a:ext cx="60168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 - 36"/>
              </a:rPr>
              <a:t>8</a:t>
            </a:r>
            <a:endParaRPr lang="zh-HK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MingLiU - 36"/>
            </a:endParaRPr>
          </a:p>
        </p:txBody>
      </p:sp>
    </p:spTree>
    <p:extLst>
      <p:ext uri="{BB962C8B-B14F-4D97-AF65-F5344CB8AC3E}">
        <p14:creationId xmlns:p14="http://schemas.microsoft.com/office/powerpoint/2010/main" val="41969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3492500"/>
            <a:ext cx="2073402" cy="3565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圖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800">
            <a:off x="7023100" y="3175000"/>
            <a:ext cx="2531618" cy="1722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群組 6"/>
          <p:cNvGrpSpPr/>
          <p:nvPr/>
        </p:nvGrpSpPr>
        <p:grpSpPr>
          <a:xfrm>
            <a:off x="994664" y="906754"/>
            <a:ext cx="5320665" cy="5327904"/>
            <a:chOff x="994664" y="232664"/>
            <a:chExt cx="5320665" cy="5327904"/>
          </a:xfrm>
        </p:grpSpPr>
        <p:pic>
          <p:nvPicPr>
            <p:cNvPr id="4" name="圖片 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64" y="232664"/>
              <a:ext cx="5320665" cy="532790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5" name="直線接點 4"/>
            <p:cNvCxnSpPr/>
            <p:nvPr/>
          </p:nvCxnSpPr>
          <p:spPr>
            <a:xfrm>
              <a:off x="3643884" y="2830703"/>
              <a:ext cx="572516" cy="1068197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3649345" y="1100328"/>
              <a:ext cx="0" cy="1759077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手繪多邊形 7"/>
          <p:cNvSpPr/>
          <p:nvPr/>
        </p:nvSpPr>
        <p:spPr>
          <a:xfrm>
            <a:off x="2273300" y="6370785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775744" y="6373935"/>
            <a:ext cx="2286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5</a:t>
            </a:r>
            <a:r>
              <a:rPr lang="zh-HK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HK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25347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245864" y="834746"/>
            <a:ext cx="5320665" cy="5327904"/>
            <a:chOff x="4245864" y="651764"/>
            <a:chExt cx="5320665" cy="5327904"/>
          </a:xfrm>
        </p:grpSpPr>
        <p:pic>
          <p:nvPicPr>
            <p:cNvPr id="2" name="圖片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64" y="651764"/>
              <a:ext cx="5320665" cy="532790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3" name="直線接點 2"/>
            <p:cNvCxnSpPr/>
            <p:nvPr/>
          </p:nvCxnSpPr>
          <p:spPr>
            <a:xfrm flipV="1">
              <a:off x="6895084" y="2679700"/>
              <a:ext cx="1017016" cy="570103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/>
            <p:nvPr/>
          </p:nvCxnSpPr>
          <p:spPr>
            <a:xfrm flipV="1">
              <a:off x="6900545" y="1519428"/>
              <a:ext cx="0" cy="1759077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342900" y="1917700"/>
            <a:ext cx="3728720" cy="4094480"/>
            <a:chOff x="342900" y="1917700"/>
            <a:chExt cx="3728720" cy="4094480"/>
          </a:xfrm>
        </p:grpSpPr>
        <p:pic>
          <p:nvPicPr>
            <p:cNvPr id="6" name="圖片 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917700"/>
              <a:ext cx="3728720" cy="409448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圖片 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6800">
              <a:off x="456946" y="2588133"/>
              <a:ext cx="2319528" cy="155689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9" name="手繪多邊形 8"/>
          <p:cNvSpPr/>
          <p:nvPr/>
        </p:nvSpPr>
        <p:spPr>
          <a:xfrm>
            <a:off x="5524500" y="6248400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944096" y="6234658"/>
            <a:ext cx="2286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2</a:t>
            </a:r>
            <a:r>
              <a:rPr lang="zh-HK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HK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15992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18464" y="850349"/>
            <a:ext cx="5320665" cy="5327904"/>
            <a:chOff x="918464" y="575564"/>
            <a:chExt cx="5320665" cy="5327904"/>
          </a:xfrm>
        </p:grpSpPr>
        <p:pic>
          <p:nvPicPr>
            <p:cNvPr id="2" name="圖片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4" y="575564"/>
              <a:ext cx="5320665" cy="532790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3" name="直線接點 2"/>
            <p:cNvCxnSpPr/>
            <p:nvPr/>
          </p:nvCxnSpPr>
          <p:spPr>
            <a:xfrm>
              <a:off x="3567684" y="3173603"/>
              <a:ext cx="0" cy="1233297"/>
            </a:xfrm>
            <a:prstGeom prst="line">
              <a:avLst/>
            </a:prstGeom>
            <a:ln w="1270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/>
            <p:nvPr/>
          </p:nvCxnSpPr>
          <p:spPr>
            <a:xfrm flipV="1">
              <a:off x="3573145" y="1443228"/>
              <a:ext cx="0" cy="1759077"/>
            </a:xfrm>
            <a:prstGeom prst="line">
              <a:avLst/>
            </a:prstGeom>
            <a:ln w="1270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6832600" y="4000500"/>
            <a:ext cx="2653284" cy="3620515"/>
            <a:chOff x="6832600" y="4000500"/>
            <a:chExt cx="2653284" cy="3620515"/>
          </a:xfrm>
        </p:grpSpPr>
        <p:pic>
          <p:nvPicPr>
            <p:cNvPr id="6" name="圖片 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600" y="4000500"/>
              <a:ext cx="2653284" cy="362051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圖片 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8200">
              <a:off x="7344156" y="4264914"/>
              <a:ext cx="1791970" cy="11822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9" name="手繪多邊形 8"/>
          <p:cNvSpPr/>
          <p:nvPr/>
        </p:nvSpPr>
        <p:spPr>
          <a:xfrm>
            <a:off x="2184400" y="6370785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59720" y="6437435"/>
            <a:ext cx="2286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H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6</a:t>
            </a:r>
            <a:r>
              <a:rPr lang="zh-HK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HK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14459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393</Words>
  <Application>Microsoft Office PowerPoint</Application>
  <PresentationFormat>自訂</PresentationFormat>
  <Paragraphs>80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Arial</vt:lpstr>
      <vt:lpstr>新細明體</vt:lpstr>
      <vt:lpstr>Calibri</vt:lpstr>
      <vt:lpstr>標楷體 - 72</vt:lpstr>
      <vt:lpstr>標楷體 - 36</vt:lpstr>
      <vt:lpstr>Arial - 48</vt:lpstr>
      <vt:lpstr>新細明體-ExtB - 72</vt:lpstr>
      <vt:lpstr>標楷體 - 48</vt:lpstr>
      <vt:lpstr>標楷體 - 28</vt:lpstr>
      <vt:lpstr>PMingLiU - 36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chai</dc:creator>
  <cp:lastModifiedBy>FONG, Chong-sun Martin</cp:lastModifiedBy>
  <cp:revision>19</cp:revision>
  <cp:lastPrinted>2017-07-07T02:09:14Z</cp:lastPrinted>
  <dcterms:created xsi:type="dcterms:W3CDTF">2017-03-06T17:03:12Z</dcterms:created>
  <dcterms:modified xsi:type="dcterms:W3CDTF">2018-10-29T10:24:07Z</dcterms:modified>
</cp:coreProperties>
</file>