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81" r:id="rId3"/>
    <p:sldId id="282" r:id="rId4"/>
    <p:sldId id="331" r:id="rId5"/>
    <p:sldId id="284" r:id="rId6"/>
    <p:sldId id="332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302" r:id="rId24"/>
    <p:sldId id="303" r:id="rId25"/>
    <p:sldId id="305" r:id="rId26"/>
    <p:sldId id="309" r:id="rId27"/>
    <p:sldId id="333" r:id="rId28"/>
    <p:sldId id="308" r:id="rId29"/>
    <p:sldId id="334" r:id="rId30"/>
    <p:sldId id="283" r:id="rId31"/>
    <p:sldId id="335" r:id="rId32"/>
    <p:sldId id="310" r:id="rId33"/>
    <p:sldId id="311" r:id="rId34"/>
    <p:sldId id="336" r:id="rId35"/>
    <p:sldId id="312" r:id="rId36"/>
    <p:sldId id="313" r:id="rId37"/>
    <p:sldId id="337" r:id="rId38"/>
    <p:sldId id="314" r:id="rId39"/>
    <p:sldId id="315" r:id="rId40"/>
    <p:sldId id="338" r:id="rId41"/>
    <p:sldId id="318" r:id="rId42"/>
    <p:sldId id="319" r:id="rId43"/>
    <p:sldId id="339" r:id="rId44"/>
    <p:sldId id="316" r:id="rId45"/>
    <p:sldId id="320" r:id="rId46"/>
    <p:sldId id="340" r:id="rId47"/>
    <p:sldId id="317" r:id="rId48"/>
    <p:sldId id="341" r:id="rId49"/>
    <p:sldId id="263" r:id="rId5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502" autoAdjust="0"/>
    <p:restoredTop sz="94660"/>
  </p:normalViewPr>
  <p:slideViewPr>
    <p:cSldViewPr>
      <p:cViewPr varScale="1">
        <p:scale>
          <a:sx n="80" d="100"/>
          <a:sy n="80" d="100"/>
        </p:scale>
        <p:origin x="-168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1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2EA11-5A36-477D-AA49-A5B56A952F78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B3F67-9222-4D1C-BAF7-41FD89BA5A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72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3D21E51-33EA-4818-9898-1FE8709D6C01}" type="slidenum">
              <a:rPr lang="en-US" altLang="zh-TW">
                <a:latin typeface="Calibri" pitchFamily="34" charset="0"/>
              </a:rPr>
              <a:pPr/>
              <a:t>45</a:t>
            </a:fld>
            <a:endParaRPr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3D21E51-33EA-4818-9898-1FE8709D6C01}" type="slidenum">
              <a:rPr lang="en-US" altLang="zh-TW">
                <a:latin typeface="Calibri" pitchFamily="34" charset="0"/>
              </a:rPr>
              <a:pPr/>
              <a:t>46</a:t>
            </a:fld>
            <a:endParaRPr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3D21E51-33EA-4818-9898-1FE8709D6C01}" type="slidenum">
              <a:rPr lang="en-US" altLang="zh-TW">
                <a:latin typeface="Calibri" pitchFamily="34" charset="0"/>
              </a:rPr>
              <a:pPr/>
              <a:t>47</a:t>
            </a:fld>
            <a:endParaRPr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3D21E51-33EA-4818-9898-1FE8709D6C01}" type="slidenum">
              <a:rPr lang="en-US" altLang="zh-TW">
                <a:latin typeface="Calibri" pitchFamily="34" charset="0"/>
              </a:rPr>
              <a:pPr/>
              <a:t>48</a:t>
            </a:fld>
            <a:endParaRPr lang="en-US" altLang="zh-TW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7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5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10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18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62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61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46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77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22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700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9A1D-F1F2-4CFD-B191-C9D56FBDFC6A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97D2-0A7D-4FD9-AFD8-3CF63B1080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347864" y="1273998"/>
            <a:ext cx="4775200" cy="1938978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報時</a:t>
            </a:r>
            <a:r>
              <a:rPr lang="en-US" altLang="zh-TW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8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節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69" y="3356992"/>
            <a:ext cx="279391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0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990850"/>
            <a:ext cx="33718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  <p:sp>
        <p:nvSpPr>
          <p:cNvPr id="26629" name="Rectangle 5"/>
          <p:cNvSpPr>
            <a:spLocks noRot="1" noChangeArrowheads="1"/>
          </p:cNvSpPr>
          <p:nvPr/>
        </p:nvSpPr>
        <p:spPr bwMode="auto">
          <a:xfrm>
            <a:off x="5003800" y="3429000"/>
            <a:ext cx="3838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500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995613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  <p:sp>
        <p:nvSpPr>
          <p:cNvPr id="27653" name="Rectangle 5"/>
          <p:cNvSpPr>
            <a:spLocks noRot="1" noChangeArrowheads="1"/>
          </p:cNvSpPr>
          <p:nvPr/>
        </p:nvSpPr>
        <p:spPr bwMode="auto">
          <a:xfrm>
            <a:off x="5003800" y="3429000"/>
            <a:ext cx="3838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245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990850"/>
            <a:ext cx="33623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  <p:sp>
        <p:nvSpPr>
          <p:cNvPr id="28677" name="Rectangle 5"/>
          <p:cNvSpPr>
            <a:spLocks noRot="1" noChangeArrowheads="1"/>
          </p:cNvSpPr>
          <p:nvPr/>
        </p:nvSpPr>
        <p:spPr bwMode="auto">
          <a:xfrm>
            <a:off x="5003800" y="3429000"/>
            <a:ext cx="3838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09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Rot="1" noChangeArrowheads="1"/>
          </p:cNvSpPr>
          <p:nvPr/>
        </p:nvSpPr>
        <p:spPr bwMode="auto">
          <a:xfrm>
            <a:off x="5003800" y="3429000"/>
            <a:ext cx="3838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986088"/>
            <a:ext cx="3371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47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2976563"/>
            <a:ext cx="34004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Rot="1" noChangeArrowheads="1"/>
          </p:cNvSpPr>
          <p:nvPr/>
        </p:nvSpPr>
        <p:spPr bwMode="auto">
          <a:xfrm>
            <a:off x="5003800" y="3429000"/>
            <a:ext cx="3838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30725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69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981325"/>
            <a:ext cx="33623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3838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	</a:t>
            </a:r>
          </a:p>
        </p:txBody>
      </p:sp>
      <p:sp>
        <p:nvSpPr>
          <p:cNvPr id="317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31749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0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990850"/>
            <a:ext cx="33718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4140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36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32773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85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998788"/>
            <a:ext cx="3362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4140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36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33797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6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982913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4140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3600" b="1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6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2979738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4140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	</a:t>
            </a:r>
            <a:endParaRPr lang="en-US" altLang="zh-TW" sz="3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8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35845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73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7331" y="404664"/>
            <a:ext cx="2292461" cy="909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重溫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226346" y="1628800"/>
            <a:ext cx="859412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看時鐘時應注意什麼？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201303" y="4135299"/>
            <a:ext cx="859412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「時正」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「時半」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的時針和分針的位置有什麼不同？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899592" y="2348880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辨別時針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和分針</a:t>
            </a:r>
            <a:endParaRPr lang="en-GB" sz="4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899592" y="3073831"/>
            <a:ext cx="77048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時針比較短；分針比較長。</a:t>
            </a:r>
            <a:endParaRPr lang="en-GB" sz="4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24606"/>
            <a:ext cx="1656557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14193"/>
            <a:ext cx="1656556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2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3000375"/>
            <a:ext cx="33813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4140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快到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時半了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sp>
        <p:nvSpPr>
          <p:cNvPr id="368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36869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  <p:sp>
        <p:nvSpPr>
          <p:cNvPr id="36871" name="Rectangle 7"/>
          <p:cNvSpPr>
            <a:spLocks noRot="1" noChangeArrowheads="1"/>
          </p:cNvSpPr>
          <p:nvPr/>
        </p:nvSpPr>
        <p:spPr bwMode="auto">
          <a:xfrm>
            <a:off x="5010150" y="4868863"/>
            <a:ext cx="3838575" cy="75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說成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5" y="5625306"/>
            <a:ext cx="3096345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差一些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039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2981325"/>
            <a:ext cx="33813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4140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時間慢慢地走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還未到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37893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  <p:sp>
        <p:nvSpPr>
          <p:cNvPr id="37894" name="Rectangle 6"/>
          <p:cNvSpPr>
            <a:spLocks noRot="1" noChangeArrowheads="1"/>
          </p:cNvSpPr>
          <p:nvPr/>
        </p:nvSpPr>
        <p:spPr bwMode="auto">
          <a:xfrm>
            <a:off x="5010150" y="4868863"/>
            <a:ext cx="3838575" cy="75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仍然可以說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是</a:t>
            </a: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5" y="5625306"/>
            <a:ext cx="3096345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差一些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684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4140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還差一點點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才到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</a:t>
            </a:r>
          </a:p>
        </p:txBody>
      </p:sp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  <p:sp>
        <p:nvSpPr>
          <p:cNvPr id="39942" name="Rectangle 6"/>
          <p:cNvSpPr>
            <a:spLocks noRot="1" noChangeArrowheads="1"/>
          </p:cNvSpPr>
          <p:nvPr/>
        </p:nvSpPr>
        <p:spPr bwMode="auto">
          <a:xfrm>
            <a:off x="5010150" y="4868863"/>
            <a:ext cx="3838575" cy="75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仍然應說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是</a:t>
            </a: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5" y="5625306"/>
            <a:ext cx="3096345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差一些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60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981325"/>
            <a:ext cx="33623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4140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分針</a:t>
            </a:r>
            <a:r>
              <a:rPr lang="zh-TW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剛好</a:t>
            </a:r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指著</a:t>
            </a:r>
            <a:r>
              <a:rPr lang="en-US" altLang="zh-TW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2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時針</a:t>
            </a:r>
            <a:r>
              <a:rPr lang="zh-TW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指著</a:t>
            </a:r>
            <a:r>
              <a:rPr lang="en-US" altLang="zh-TW" sz="32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32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中間</a:t>
            </a:r>
          </a:p>
        </p:txBody>
      </p:sp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40965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  <p:sp>
        <p:nvSpPr>
          <p:cNvPr id="40966" name="Rectangle 6"/>
          <p:cNvSpPr>
            <a:spLocks noRot="1" noChangeArrowheads="1"/>
          </p:cNvSpPr>
          <p:nvPr/>
        </p:nvSpPr>
        <p:spPr bwMode="auto">
          <a:xfrm>
            <a:off x="5003800" y="4840288"/>
            <a:ext cx="3838575" cy="75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現在的時間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是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5" y="5625306"/>
            <a:ext cx="1872209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59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995613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4140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現在的時間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已經過了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</a:t>
            </a:r>
          </a:p>
        </p:txBody>
      </p:sp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41989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  <p:sp>
        <p:nvSpPr>
          <p:cNvPr id="41990" name="Rectangle 6"/>
          <p:cNvSpPr>
            <a:spLocks noRot="1" noChangeArrowheads="1"/>
          </p:cNvSpPr>
          <p:nvPr/>
        </p:nvSpPr>
        <p:spPr bwMode="auto">
          <a:xfrm>
            <a:off x="5010150" y="4868863"/>
            <a:ext cx="38385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可以說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成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5" y="5625306"/>
            <a:ext cx="288032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些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95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976563"/>
            <a:ext cx="33528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5003800" y="3429000"/>
            <a:ext cx="4140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現在的時間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已經過了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</a:t>
            </a:r>
          </a:p>
        </p:txBody>
      </p:sp>
      <p:sp>
        <p:nvSpPr>
          <p:cNvPr id="440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44037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>
                <a:latin typeface="標楷體"/>
                <a:ea typeface="標楷體" pitchFamily="65" charset="-120"/>
              </a:rPr>
              <a:t>……</a:t>
            </a:r>
            <a:endParaRPr lang="en-US" altLang="zh-TW" sz="2800">
              <a:ea typeface="標楷體" pitchFamily="65" charset="-120"/>
            </a:endParaRPr>
          </a:p>
        </p:txBody>
      </p:sp>
      <p:sp>
        <p:nvSpPr>
          <p:cNvPr id="44038" name="Rectangle 6"/>
          <p:cNvSpPr>
            <a:spLocks noRot="1" noChangeArrowheads="1"/>
          </p:cNvSpPr>
          <p:nvPr/>
        </p:nvSpPr>
        <p:spPr bwMode="auto">
          <a:xfrm>
            <a:off x="5010150" y="4868863"/>
            <a:ext cx="3838575" cy="75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可以說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成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5" y="5625306"/>
            <a:ext cx="288032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時半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些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9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12568" cy="128111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誰比較早起床？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>
            <a:fillRect/>
          </a:stretch>
        </p:blipFill>
        <p:spPr>
          <a:xfrm>
            <a:off x="323528" y="3853336"/>
            <a:ext cx="3995737" cy="2519362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r="35063" b="5885"/>
          <a:stretch>
            <a:fillRect/>
          </a:stretch>
        </p:blipFill>
        <p:spPr bwMode="auto">
          <a:xfrm>
            <a:off x="5897909" y="3062287"/>
            <a:ext cx="224472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326062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小美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4027" y="4685506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子偉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5604"/>
            <a:ext cx="2700299" cy="266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2700299" cy="26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12568" cy="128111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誰比較早起床？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>
            <a:fillRect/>
          </a:stretch>
        </p:blipFill>
        <p:spPr>
          <a:xfrm>
            <a:off x="323528" y="3853336"/>
            <a:ext cx="3995737" cy="2519362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r="35063" b="5885"/>
          <a:stretch>
            <a:fillRect/>
          </a:stretch>
        </p:blipFill>
        <p:spPr bwMode="auto">
          <a:xfrm>
            <a:off x="5897909" y="3062287"/>
            <a:ext cx="224472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326062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小美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4027" y="4685506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子偉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5604"/>
            <a:ext cx="2700299" cy="2663476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2700299" cy="26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6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12568" cy="128111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誰比較早起床？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>
            <a:fillRect/>
          </a:stretch>
        </p:blipFill>
        <p:spPr>
          <a:xfrm>
            <a:off x="323528" y="3853336"/>
            <a:ext cx="3995737" cy="2519362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r="35063" b="5885"/>
          <a:stretch>
            <a:fillRect/>
          </a:stretch>
        </p:blipFill>
        <p:spPr bwMode="auto">
          <a:xfrm>
            <a:off x="5897909" y="3062287"/>
            <a:ext cx="224472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326062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小美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4027" y="4685506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子偉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8319"/>
            <a:ext cx="2362681" cy="232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1" y="1619547"/>
            <a:ext cx="2494742" cy="24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5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12568" cy="128111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誰比較早起床？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>
            <a:fillRect/>
          </a:stretch>
        </p:blipFill>
        <p:spPr>
          <a:xfrm>
            <a:off x="323528" y="3853336"/>
            <a:ext cx="3995737" cy="2519362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r="35063" b="5885"/>
          <a:stretch>
            <a:fillRect/>
          </a:stretch>
        </p:blipFill>
        <p:spPr bwMode="auto">
          <a:xfrm>
            <a:off x="5897909" y="3062287"/>
            <a:ext cx="224472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326062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小美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4027" y="4685506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子偉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8319"/>
            <a:ext cx="2362681" cy="232666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1" y="1619547"/>
            <a:ext cx="2494742" cy="24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076" y="620688"/>
            <a:ext cx="5721076" cy="128111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考考你</a:t>
            </a:r>
            <a:r>
              <a:rPr lang="en-US" altLang="zh-TW" dirty="0" smtClean="0"/>
              <a:t>(1)</a:t>
            </a:r>
            <a:r>
              <a:rPr lang="zh-TW" altLang="en-US" dirty="0" smtClean="0"/>
              <a:t>：</a:t>
            </a:r>
            <a:r>
              <a:rPr lang="en-US" altLang="zh-TW" sz="5400" dirty="0" smtClean="0"/>
              <a:t>8</a:t>
            </a:r>
            <a:r>
              <a:rPr lang="zh-TW" altLang="en-US" sz="5400" dirty="0" smtClean="0"/>
              <a:t>時正</a:t>
            </a:r>
            <a:endParaRPr lang="zh-TW" altLang="en-US" dirty="0" smtClean="0">
              <a:ea typeface="新細明體" charset="-12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191196" y="5438228"/>
            <a:ext cx="830263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 dirty="0">
                <a:solidFill>
                  <a:srgbClr val="FFFFFF"/>
                </a:solidFill>
                <a:ea typeface="新細明體" charset="-12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2367" y="5438229"/>
            <a:ext cx="830263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1100" y="5438229"/>
            <a:ext cx="831850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C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142875"/>
            <a:ext cx="16113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21928"/>
            <a:ext cx="3143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80" y="2021929"/>
            <a:ext cx="3144837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00" y="2021929"/>
            <a:ext cx="3143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0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12568" cy="128111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誰比較早起床？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>
            <a:fillRect/>
          </a:stretch>
        </p:blipFill>
        <p:spPr>
          <a:xfrm>
            <a:off x="323528" y="3853336"/>
            <a:ext cx="3995737" cy="2519362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r="35063" b="5885"/>
          <a:stretch>
            <a:fillRect/>
          </a:stretch>
        </p:blipFill>
        <p:spPr bwMode="auto">
          <a:xfrm>
            <a:off x="5897909" y="3062287"/>
            <a:ext cx="224472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38" y="764704"/>
            <a:ext cx="2592288" cy="25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3346"/>
            <a:ext cx="2679438" cy="26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326062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小美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4027" y="4685506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子偉</a:t>
            </a:r>
          </a:p>
        </p:txBody>
      </p:sp>
    </p:spTree>
    <p:extLst>
      <p:ext uri="{BB962C8B-B14F-4D97-AF65-F5344CB8AC3E}">
        <p14:creationId xmlns:p14="http://schemas.microsoft.com/office/powerpoint/2010/main" val="23719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12568" cy="128111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誰比較早起床？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>
            <a:fillRect/>
          </a:stretch>
        </p:blipFill>
        <p:spPr>
          <a:xfrm>
            <a:off x="323528" y="3853336"/>
            <a:ext cx="3995737" cy="2519362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r="35063" b="5885"/>
          <a:stretch>
            <a:fillRect/>
          </a:stretch>
        </p:blipFill>
        <p:spPr bwMode="auto">
          <a:xfrm>
            <a:off x="5897909" y="3062287"/>
            <a:ext cx="224472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38" y="764704"/>
            <a:ext cx="2592288" cy="25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3346"/>
            <a:ext cx="2679438" cy="263982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326062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小美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4027" y="4685506"/>
            <a:ext cx="180020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子偉</a:t>
            </a:r>
          </a:p>
        </p:txBody>
      </p:sp>
    </p:spTree>
    <p:extLst>
      <p:ext uri="{BB962C8B-B14F-4D97-AF65-F5344CB8AC3E}">
        <p14:creationId xmlns:p14="http://schemas.microsoft.com/office/powerpoint/2010/main" val="13069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00199" y="623888"/>
            <a:ext cx="6684169" cy="1281112"/>
          </a:xfrm>
        </p:spPr>
        <p:txBody>
          <a:bodyPr/>
          <a:lstStyle/>
          <a:p>
            <a:r>
              <a:rPr lang="en-US" altLang="zh-TW" dirty="0" smtClean="0"/>
              <a:t>8</a:t>
            </a:r>
            <a:r>
              <a:rPr lang="zh-TW" altLang="en-US" dirty="0" smtClean="0"/>
              <a:t>時上課，誰人遲到？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253092"/>
            <a:ext cx="3816423" cy="35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4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44291" y="623888"/>
            <a:ext cx="6684169" cy="1281112"/>
          </a:xfrm>
        </p:spPr>
        <p:txBody>
          <a:bodyPr/>
          <a:lstStyle/>
          <a:p>
            <a:r>
              <a:rPr lang="en-US" altLang="zh-TW" dirty="0" smtClean="0"/>
              <a:t>8</a:t>
            </a:r>
            <a:r>
              <a:rPr lang="zh-TW" altLang="en-US" dirty="0" smtClean="0"/>
              <a:t>時上課，誰人遲到？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3" y="260648"/>
            <a:ext cx="187999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53" y="2492896"/>
            <a:ext cx="2639888" cy="26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639888" cy="26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68" y="2492896"/>
            <a:ext cx="2639888" cy="26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6660232" y="5015807"/>
            <a:ext cx="1385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 dirty="0">
                <a:ea typeface="微軟正黑體" pitchFamily="34" charset="-120"/>
              </a:rPr>
              <a:t>毛毛</a:t>
            </a:r>
            <a:endParaRPr kumimoji="0" lang="zh-TW" altLang="en-US" sz="4400" dirty="0"/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1187624" y="5015807"/>
            <a:ext cx="138469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 dirty="0">
                <a:ea typeface="微軟正黑體" pitchFamily="34" charset="-120"/>
              </a:rPr>
              <a:t>琪琪</a:t>
            </a:r>
            <a:endParaRPr kumimoji="0" lang="zh-TW" altLang="en-US" sz="4400" dirty="0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3851920" y="5038032"/>
            <a:ext cx="1385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 dirty="0">
                <a:ea typeface="微軟正黑體" pitchFamily="34" charset="-120"/>
              </a:rPr>
              <a:t>小雲</a:t>
            </a:r>
            <a:endParaRPr kumimoji="0"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709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44291" y="623888"/>
            <a:ext cx="6684169" cy="1281112"/>
          </a:xfrm>
        </p:spPr>
        <p:txBody>
          <a:bodyPr/>
          <a:lstStyle/>
          <a:p>
            <a:r>
              <a:rPr lang="en-US" altLang="zh-TW" dirty="0" smtClean="0"/>
              <a:t>8</a:t>
            </a:r>
            <a:r>
              <a:rPr lang="zh-TW" altLang="en-US" dirty="0" smtClean="0"/>
              <a:t>時上課，誰人遲到？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3" y="260648"/>
            <a:ext cx="187999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53" y="2492896"/>
            <a:ext cx="2639888" cy="26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639888" cy="26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68" y="2492896"/>
            <a:ext cx="2639888" cy="264991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6660232" y="5015807"/>
            <a:ext cx="1385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 dirty="0">
                <a:ea typeface="微軟正黑體" pitchFamily="34" charset="-120"/>
              </a:rPr>
              <a:t>毛毛</a:t>
            </a:r>
            <a:endParaRPr kumimoji="0" lang="zh-TW" altLang="en-US" sz="4400" dirty="0"/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1187624" y="5015807"/>
            <a:ext cx="138469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 dirty="0">
                <a:ea typeface="微軟正黑體" pitchFamily="34" charset="-120"/>
              </a:rPr>
              <a:t>琪琪</a:t>
            </a:r>
            <a:endParaRPr kumimoji="0" lang="zh-TW" altLang="en-US" sz="4400" dirty="0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3851920" y="5038032"/>
            <a:ext cx="1385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 dirty="0">
                <a:ea typeface="微軟正黑體" pitchFamily="34" charset="-120"/>
              </a:rPr>
              <a:t>小雲</a:t>
            </a:r>
            <a:endParaRPr kumimoji="0"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769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684169" cy="1281112"/>
          </a:xfrm>
        </p:spPr>
        <p:txBody>
          <a:bodyPr/>
          <a:lstStyle/>
          <a:p>
            <a:r>
              <a:rPr lang="zh-TW" altLang="en-US" dirty="0" smtClean="0"/>
              <a:t>巴士</a:t>
            </a:r>
            <a:r>
              <a:rPr lang="en-US" altLang="zh-TW" dirty="0" smtClean="0"/>
              <a:t>4</a:t>
            </a:r>
            <a:r>
              <a:rPr lang="zh-TW" altLang="en-US" dirty="0" smtClean="0"/>
              <a:t>時開出，誰人趕不上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5" b="17001"/>
          <a:stretch>
            <a:fillRect/>
          </a:stretch>
        </p:blipFill>
        <p:spPr bwMode="auto">
          <a:xfrm>
            <a:off x="2195736" y="1844824"/>
            <a:ext cx="481012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9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0319" y="623888"/>
            <a:ext cx="6684169" cy="1281112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巴士</a:t>
            </a:r>
            <a:r>
              <a:rPr lang="en-US" altLang="zh-TW" sz="4000" dirty="0" smtClean="0"/>
              <a:t>4</a:t>
            </a:r>
            <a:r>
              <a:rPr lang="zh-TW" altLang="en-US" sz="4000" dirty="0" smtClean="0"/>
              <a:t>時開出，誰人趕不上？</a:t>
            </a:r>
            <a:endParaRPr lang="zh-TW" altLang="en-US" sz="4000" dirty="0" smtClean="0">
              <a:ea typeface="新細明體" charset="-120"/>
            </a:endParaRP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6714504" y="5087815"/>
            <a:ext cx="1385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>
                <a:ea typeface="微軟正黑體" pitchFamily="34" charset="-120"/>
              </a:rPr>
              <a:t>毛毛</a:t>
            </a:r>
            <a:endParaRPr kumimoji="0" lang="zh-TW" altLang="en-US" sz="4400"/>
          </a:p>
        </p:txBody>
      </p: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1243087" y="5087815"/>
            <a:ext cx="138469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>
                <a:ea typeface="微軟正黑體" pitchFamily="34" charset="-120"/>
              </a:rPr>
              <a:t>琪琪</a:t>
            </a:r>
            <a:endParaRPr kumimoji="0" lang="zh-TW" altLang="en-US" sz="4400"/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3925292" y="5110040"/>
            <a:ext cx="1385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>
                <a:ea typeface="微軟正黑體" pitchFamily="34" charset="-120"/>
              </a:rPr>
              <a:t>小雲</a:t>
            </a:r>
            <a:endParaRPr kumimoji="0" lang="zh-TW" altLang="en-US" sz="4400"/>
          </a:p>
        </p:txBody>
      </p:sp>
      <p:pic>
        <p:nvPicPr>
          <p:cNvPr id="3277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5" b="17001"/>
          <a:stretch>
            <a:fillRect/>
          </a:stretch>
        </p:blipFill>
        <p:spPr bwMode="auto">
          <a:xfrm>
            <a:off x="323528" y="404664"/>
            <a:ext cx="2015728" cy="182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94" y="2636912"/>
            <a:ext cx="2621756" cy="26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00" y="2636912"/>
            <a:ext cx="2621756" cy="26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621756" cy="26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1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0319" y="623888"/>
            <a:ext cx="6684169" cy="1281112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巴士</a:t>
            </a:r>
            <a:r>
              <a:rPr lang="en-US" altLang="zh-TW" sz="4000" dirty="0" smtClean="0"/>
              <a:t>4</a:t>
            </a:r>
            <a:r>
              <a:rPr lang="zh-TW" altLang="en-US" sz="4000" dirty="0" smtClean="0"/>
              <a:t>時開出，誰人趕不上？</a:t>
            </a:r>
            <a:endParaRPr lang="zh-TW" altLang="en-US" sz="4000" dirty="0" smtClean="0">
              <a:ea typeface="新細明體" charset="-120"/>
            </a:endParaRP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6714504" y="5087815"/>
            <a:ext cx="1385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>
                <a:ea typeface="微軟正黑體" pitchFamily="34" charset="-120"/>
              </a:rPr>
              <a:t>毛毛</a:t>
            </a:r>
            <a:endParaRPr kumimoji="0" lang="zh-TW" altLang="en-US" sz="4400"/>
          </a:p>
        </p:txBody>
      </p: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1243087" y="5087815"/>
            <a:ext cx="138469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>
                <a:ea typeface="微軟正黑體" pitchFamily="34" charset="-120"/>
              </a:rPr>
              <a:t>琪琪</a:t>
            </a:r>
            <a:endParaRPr kumimoji="0" lang="zh-TW" altLang="en-US" sz="4400"/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3925292" y="5110040"/>
            <a:ext cx="1385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>
                <a:ea typeface="微軟正黑體" pitchFamily="34" charset="-120"/>
              </a:rPr>
              <a:t>小雲</a:t>
            </a:r>
            <a:endParaRPr kumimoji="0" lang="zh-TW" altLang="en-US" sz="4400"/>
          </a:p>
        </p:txBody>
      </p:sp>
      <p:pic>
        <p:nvPicPr>
          <p:cNvPr id="3277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5" b="17001"/>
          <a:stretch>
            <a:fillRect/>
          </a:stretch>
        </p:blipFill>
        <p:spPr bwMode="auto">
          <a:xfrm>
            <a:off x="323528" y="404664"/>
            <a:ext cx="2015728" cy="182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94" y="2636912"/>
            <a:ext cx="2621756" cy="26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00" y="2636912"/>
            <a:ext cx="2621756" cy="26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621756" cy="2654102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9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684169" cy="1281112"/>
          </a:xfrm>
        </p:spPr>
        <p:txBody>
          <a:bodyPr/>
          <a:lstStyle/>
          <a:p>
            <a:r>
              <a:rPr lang="zh-TW" altLang="en-US" dirty="0" smtClean="0"/>
              <a:t>電影</a:t>
            </a:r>
            <a:r>
              <a:rPr lang="en-US" altLang="zh-TW" dirty="0" smtClean="0"/>
              <a:t>12</a:t>
            </a:r>
            <a:r>
              <a:rPr lang="zh-TW" altLang="en-US" dirty="0" smtClean="0"/>
              <a:t>時半開始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379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071938" cy="47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5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531764" y="623888"/>
            <a:ext cx="6288708" cy="128111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電影</a:t>
            </a:r>
            <a:r>
              <a:rPr lang="en-US" altLang="zh-TW" dirty="0" smtClean="0"/>
              <a:t>12</a:t>
            </a:r>
            <a:r>
              <a:rPr lang="zh-TW" altLang="en-US" dirty="0" smtClean="0"/>
              <a:t>時半開始，誰人遲到？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621756" cy="27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05" y="2564904"/>
            <a:ext cx="2622947" cy="27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622947" cy="27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9319" cy="23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6643687" y="5089947"/>
            <a:ext cx="138469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 dirty="0">
                <a:ea typeface="微軟正黑體" pitchFamily="34" charset="-120"/>
              </a:rPr>
              <a:t>毛毛</a:t>
            </a:r>
            <a:endParaRPr kumimoji="0" lang="zh-TW" altLang="en-US" sz="4400" dirty="0"/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1243087" y="5085184"/>
            <a:ext cx="138469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>
                <a:ea typeface="微軟正黑體" pitchFamily="34" charset="-120"/>
              </a:rPr>
              <a:t>琪琪</a:t>
            </a:r>
            <a:endParaRPr kumimoji="0" lang="zh-TW" altLang="en-US" sz="4400"/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3924448" y="5085184"/>
            <a:ext cx="1385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>
                <a:ea typeface="微軟正黑體" pitchFamily="34" charset="-120"/>
              </a:rPr>
              <a:t>小雲</a:t>
            </a:r>
            <a:endParaRPr kumimoji="0" lang="zh-TW" altLang="en-US" sz="4400"/>
          </a:p>
        </p:txBody>
      </p:sp>
    </p:spTree>
    <p:extLst>
      <p:ext uri="{BB962C8B-B14F-4D97-AF65-F5344CB8AC3E}">
        <p14:creationId xmlns:p14="http://schemas.microsoft.com/office/powerpoint/2010/main" val="10314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076" y="620688"/>
            <a:ext cx="5721076" cy="128111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考考你</a:t>
            </a:r>
            <a:r>
              <a:rPr lang="en-US" altLang="zh-TW" dirty="0" smtClean="0"/>
              <a:t>(1)</a:t>
            </a:r>
            <a:r>
              <a:rPr lang="zh-TW" altLang="en-US" dirty="0" smtClean="0"/>
              <a:t>：</a:t>
            </a:r>
            <a:r>
              <a:rPr lang="en-US" altLang="zh-TW" sz="5400" dirty="0" smtClean="0"/>
              <a:t>8</a:t>
            </a:r>
            <a:r>
              <a:rPr lang="zh-TW" altLang="en-US" sz="5400" dirty="0" smtClean="0"/>
              <a:t>時正</a:t>
            </a:r>
            <a:endParaRPr lang="zh-TW" altLang="en-US" dirty="0" smtClean="0">
              <a:ea typeface="新細明體" charset="-12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191196" y="5438228"/>
            <a:ext cx="830263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 dirty="0">
                <a:solidFill>
                  <a:srgbClr val="FFFFFF"/>
                </a:solidFill>
                <a:ea typeface="新細明體" charset="-12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2367" y="5438229"/>
            <a:ext cx="830263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1100" y="5438229"/>
            <a:ext cx="831850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C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142875"/>
            <a:ext cx="16113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21928"/>
            <a:ext cx="3143250" cy="310038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80" y="2021929"/>
            <a:ext cx="3144837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00" y="2021929"/>
            <a:ext cx="3143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531764" y="623888"/>
            <a:ext cx="6288708" cy="128111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電影</a:t>
            </a:r>
            <a:r>
              <a:rPr lang="en-US" altLang="zh-TW" dirty="0" smtClean="0"/>
              <a:t>12</a:t>
            </a:r>
            <a:r>
              <a:rPr lang="zh-TW" altLang="en-US" dirty="0" smtClean="0"/>
              <a:t>時半開始，誰人遲到？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621756" cy="27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05" y="2564904"/>
            <a:ext cx="2622947" cy="27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622947" cy="271035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3482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9319" cy="23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6643687" y="5089947"/>
            <a:ext cx="138469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 dirty="0">
                <a:ea typeface="微軟正黑體" pitchFamily="34" charset="-120"/>
              </a:rPr>
              <a:t>毛毛</a:t>
            </a:r>
            <a:endParaRPr kumimoji="0" lang="zh-TW" altLang="en-US" sz="4400" dirty="0"/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1243087" y="5085184"/>
            <a:ext cx="138469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>
                <a:ea typeface="微軟正黑體" pitchFamily="34" charset="-120"/>
              </a:rPr>
              <a:t>琪琪</a:t>
            </a:r>
            <a:endParaRPr kumimoji="0" lang="zh-TW" altLang="en-US" sz="4400"/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3924448" y="5085184"/>
            <a:ext cx="1385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kumimoji="0" lang="zh-TW" altLang="en-US" sz="4400">
                <a:ea typeface="微軟正黑體" pitchFamily="34" charset="-120"/>
              </a:rPr>
              <a:t>小雲</a:t>
            </a:r>
            <a:endParaRPr kumimoji="0" lang="zh-TW" altLang="en-US" sz="4400"/>
          </a:p>
        </p:txBody>
      </p:sp>
    </p:spTree>
    <p:extLst>
      <p:ext uri="{BB962C8B-B14F-4D97-AF65-F5344CB8AC3E}">
        <p14:creationId xmlns:p14="http://schemas.microsoft.com/office/powerpoint/2010/main" val="22688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499992" y="563712"/>
            <a:ext cx="4523929" cy="128111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tx2">
                    <a:lumMod val="50000"/>
                  </a:schemeClr>
                </a:solidFill>
              </a:rPr>
              <a:t>今天的上課時間表</a:t>
            </a:r>
            <a:endParaRPr lang="zh-TW" altLang="en-US" sz="3600" dirty="0" smtClean="0">
              <a:solidFill>
                <a:schemeClr val="tx2">
                  <a:lumMod val="50000"/>
                </a:schemeClr>
              </a:solidFill>
              <a:ea typeface="新細明體" charset="-120"/>
            </a:endParaRPr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132856"/>
            <a:ext cx="4147351" cy="313017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08181"/>
              </p:ext>
            </p:extLst>
          </p:nvPr>
        </p:nvGraphicFramePr>
        <p:xfrm>
          <a:off x="4932040" y="1628800"/>
          <a:ext cx="3744416" cy="4219577"/>
        </p:xfrm>
        <a:graphic>
          <a:graphicData uri="http://schemas.openxmlformats.org/drawingml/2006/table">
            <a:tbl>
              <a:tblPr/>
              <a:tblGrid>
                <a:gridCol w="2626121"/>
                <a:gridCol w="1118295"/>
              </a:tblGrid>
              <a:tr h="835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時間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科目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8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 --  9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中文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9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英文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11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數學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11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 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12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常識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1519" y="556362"/>
            <a:ext cx="3168353" cy="128111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小明正在上哪一課？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893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4126"/>
            <a:ext cx="3019419" cy="28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78" y="1844824"/>
            <a:ext cx="2108547" cy="21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99992" y="563712"/>
            <a:ext cx="4523929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smtClean="0">
                <a:solidFill>
                  <a:schemeClr val="tx2">
                    <a:lumMod val="50000"/>
                  </a:schemeClr>
                </a:solidFill>
              </a:rPr>
              <a:t>今天的上課時間表</a:t>
            </a:r>
            <a:endParaRPr lang="zh-TW" altLang="en-US" sz="3600" dirty="0" smtClean="0">
              <a:solidFill>
                <a:schemeClr val="tx2">
                  <a:lumMod val="50000"/>
                </a:schemeClr>
              </a:solidFill>
              <a:ea typeface="新細明體" charset="-120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92068"/>
              </p:ext>
            </p:extLst>
          </p:nvPr>
        </p:nvGraphicFramePr>
        <p:xfrm>
          <a:off x="4932040" y="1628800"/>
          <a:ext cx="3744416" cy="4219577"/>
        </p:xfrm>
        <a:graphic>
          <a:graphicData uri="http://schemas.openxmlformats.org/drawingml/2006/table">
            <a:tbl>
              <a:tblPr/>
              <a:tblGrid>
                <a:gridCol w="2626121"/>
                <a:gridCol w="1118295"/>
              </a:tblGrid>
              <a:tr h="835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時間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科目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8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 --  9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中文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9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英文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11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數學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11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 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12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常識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1519" y="556362"/>
            <a:ext cx="3168353" cy="128111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小明正在上哪一課？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893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4126"/>
            <a:ext cx="3019419" cy="28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78" y="1844824"/>
            <a:ext cx="2108547" cy="21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99992" y="563712"/>
            <a:ext cx="4523929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smtClean="0">
                <a:solidFill>
                  <a:schemeClr val="tx2">
                    <a:lumMod val="50000"/>
                  </a:schemeClr>
                </a:solidFill>
              </a:rPr>
              <a:t>今天的上課時間表</a:t>
            </a:r>
            <a:endParaRPr lang="zh-TW" altLang="en-US" sz="3600" dirty="0" smtClean="0">
              <a:solidFill>
                <a:schemeClr val="tx2">
                  <a:lumMod val="50000"/>
                </a:schemeClr>
              </a:solidFill>
              <a:ea typeface="新細明體" charset="-120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90808"/>
              </p:ext>
            </p:extLst>
          </p:nvPr>
        </p:nvGraphicFramePr>
        <p:xfrm>
          <a:off x="4932040" y="1628800"/>
          <a:ext cx="3744416" cy="4219577"/>
        </p:xfrm>
        <a:graphic>
          <a:graphicData uri="http://schemas.openxmlformats.org/drawingml/2006/table">
            <a:tbl>
              <a:tblPr/>
              <a:tblGrid>
                <a:gridCol w="2626121"/>
                <a:gridCol w="1118295"/>
              </a:tblGrid>
              <a:tr h="835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時間</a:t>
                      </a:r>
                      <a:endParaRPr kumimoji="0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科目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8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 --  9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中文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9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 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英文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11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數學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11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 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12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常識</a:t>
                      </a:r>
                      <a:endParaRPr kumimoji="0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看電影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1"/>
          <a:stretch/>
        </p:blipFill>
        <p:spPr>
          <a:xfrm>
            <a:off x="1498920" y="1442156"/>
            <a:ext cx="3361112" cy="292294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61767"/>
              </p:ext>
            </p:extLst>
          </p:nvPr>
        </p:nvGraphicFramePr>
        <p:xfrm>
          <a:off x="4860032" y="1412913"/>
          <a:ext cx="3696891" cy="4865690"/>
        </p:xfrm>
        <a:graphic>
          <a:graphicData uri="http://schemas.openxmlformats.org/drawingml/2006/table">
            <a:tbl>
              <a:tblPr/>
              <a:tblGrid>
                <a:gridCol w="3696891"/>
              </a:tblGrid>
              <a:tr h="973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星期日：場次</a:t>
                      </a:r>
                      <a:endParaRPr kumimoji="0" lang="zh-TW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9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12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2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pic>
        <p:nvPicPr>
          <p:cNvPr id="3585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3" y="3747987"/>
            <a:ext cx="1677591" cy="27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4626" y="244476"/>
            <a:ext cx="4683399" cy="25364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小紅看看手錶，她最快可看哪一場？為什麼？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688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91" y="2996952"/>
            <a:ext cx="2528737" cy="26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626636"/>
              </p:ext>
            </p:extLst>
          </p:nvPr>
        </p:nvGraphicFramePr>
        <p:xfrm>
          <a:off x="4860032" y="1412913"/>
          <a:ext cx="3696891" cy="4865690"/>
        </p:xfrm>
        <a:graphic>
          <a:graphicData uri="http://schemas.openxmlformats.org/drawingml/2006/table">
            <a:tbl>
              <a:tblPr/>
              <a:tblGrid>
                <a:gridCol w="3696891"/>
              </a:tblGrid>
              <a:tr h="973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星期日：場次</a:t>
                      </a:r>
                      <a:endParaRPr kumimoji="0" lang="zh-TW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9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12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2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6" y="3177080"/>
            <a:ext cx="1677591" cy="27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4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4626" y="244476"/>
            <a:ext cx="4683399" cy="25364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小紅看看手錶，她最快可看哪一場？為什麼？</a:t>
            </a:r>
            <a:endParaRPr lang="zh-TW" altLang="en-US" dirty="0" smtClean="0">
              <a:ea typeface="新細明體" charset="-120"/>
            </a:endParaRPr>
          </a:p>
        </p:txBody>
      </p:sp>
      <p:pic>
        <p:nvPicPr>
          <p:cNvPr id="3688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91" y="2996952"/>
            <a:ext cx="2528737" cy="26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741105"/>
              </p:ext>
            </p:extLst>
          </p:nvPr>
        </p:nvGraphicFramePr>
        <p:xfrm>
          <a:off x="4860032" y="1412913"/>
          <a:ext cx="3696891" cy="4865690"/>
        </p:xfrm>
        <a:graphic>
          <a:graphicData uri="http://schemas.openxmlformats.org/drawingml/2006/table">
            <a:tbl>
              <a:tblPr/>
              <a:tblGrid>
                <a:gridCol w="3696891"/>
              </a:tblGrid>
              <a:tr h="973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星期日：場次</a:t>
                      </a:r>
                      <a:endParaRPr kumimoji="0" lang="zh-TW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9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12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2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6" y="3177080"/>
            <a:ext cx="1677591" cy="27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5" y="1772816"/>
            <a:ext cx="3168352" cy="22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6090700" cy="18002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 dirty="0" smtClean="0"/>
              <a:t>電影播放了半個小時，小紅</a:t>
            </a:r>
            <a:r>
              <a:rPr lang="zh-TW" altLang="en-US" sz="4000" dirty="0"/>
              <a:t>便</a:t>
            </a:r>
            <a:r>
              <a:rPr lang="zh-TW" altLang="en-US" sz="4000" dirty="0" smtClean="0"/>
              <a:t>離開</a:t>
            </a:r>
            <a:r>
              <a:rPr lang="zh-TW" altLang="en-US" sz="4000" dirty="0"/>
              <a:t>戲院</a:t>
            </a:r>
            <a:r>
              <a:rPr lang="zh-TW" altLang="en-US" sz="4000" dirty="0" smtClean="0"/>
              <a:t>。她離開</a:t>
            </a:r>
            <a:r>
              <a:rPr lang="zh-TW" altLang="en-US" sz="4000" dirty="0"/>
              <a:t>的</a:t>
            </a:r>
            <a:r>
              <a:rPr lang="zh-TW" altLang="en-US" sz="4000" dirty="0" smtClean="0"/>
              <a:t>時間是</a:t>
            </a:r>
            <a:r>
              <a:rPr lang="en-US" altLang="zh-TW" sz="4000" dirty="0" smtClean="0"/>
              <a:t>…</a:t>
            </a:r>
            <a:endParaRPr lang="zh-TW" altLang="en-US" sz="4000" dirty="0" smtClean="0">
              <a:ea typeface="新細明體" charset="-120"/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21622"/>
              </p:ext>
            </p:extLst>
          </p:nvPr>
        </p:nvGraphicFramePr>
        <p:xfrm>
          <a:off x="6228184" y="332656"/>
          <a:ext cx="2520280" cy="3505200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6624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場次</a:t>
                      </a:r>
                      <a:endParaRPr kumimoji="0" lang="zh-TW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9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12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2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970"/>
            <a:ext cx="1677591" cy="27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9119"/>
            <a:ext cx="1944216" cy="19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13" y="4230387"/>
            <a:ext cx="1958305" cy="196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50" y="4221088"/>
            <a:ext cx="1944434" cy="19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/>
          <p:nvPr/>
        </p:nvSpPr>
        <p:spPr>
          <a:xfrm>
            <a:off x="2248718" y="6192772"/>
            <a:ext cx="667098" cy="548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 dirty="0">
                <a:solidFill>
                  <a:srgbClr val="FFFFFF"/>
                </a:solidFill>
                <a:ea typeface="新細明體" charset="-120"/>
              </a:rPr>
              <a:t>A</a:t>
            </a:r>
          </a:p>
        </p:txBody>
      </p:sp>
      <p:sp>
        <p:nvSpPr>
          <p:cNvPr id="13" name="Rectangle 5"/>
          <p:cNvSpPr/>
          <p:nvPr/>
        </p:nvSpPr>
        <p:spPr>
          <a:xfrm>
            <a:off x="4461818" y="6192773"/>
            <a:ext cx="667098" cy="548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B</a:t>
            </a:r>
          </a:p>
        </p:txBody>
      </p:sp>
      <p:sp>
        <p:nvSpPr>
          <p:cNvPr id="14" name="Rectangle 6"/>
          <p:cNvSpPr/>
          <p:nvPr/>
        </p:nvSpPr>
        <p:spPr>
          <a:xfrm>
            <a:off x="6711939" y="6192773"/>
            <a:ext cx="668373" cy="548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51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5" y="1772816"/>
            <a:ext cx="3168352" cy="22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6090700" cy="18002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 smtClean="0"/>
              <a:t>電影播放了半個小時，   小紅離開戲院的時間是</a:t>
            </a:r>
            <a:r>
              <a:rPr lang="en-US" altLang="zh-TW" sz="4000" dirty="0" smtClean="0"/>
              <a:t>…</a:t>
            </a:r>
            <a:endParaRPr lang="zh-TW" altLang="en-US" sz="4000" dirty="0" smtClean="0">
              <a:ea typeface="新細明體" charset="-120"/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21622"/>
              </p:ext>
            </p:extLst>
          </p:nvPr>
        </p:nvGraphicFramePr>
        <p:xfrm>
          <a:off x="6228184" y="332656"/>
          <a:ext cx="2520280" cy="3505200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6624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場次</a:t>
                      </a:r>
                      <a:endParaRPr kumimoji="0" lang="zh-TW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9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12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2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</a:rPr>
                        <a:t>時正</a:t>
                      </a:r>
                      <a:endParaRPr kumimoji="0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charset="-12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970"/>
            <a:ext cx="1677591" cy="27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9119"/>
            <a:ext cx="1944216" cy="19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13" y="4230387"/>
            <a:ext cx="1958305" cy="196238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50" y="4221088"/>
            <a:ext cx="1944434" cy="19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/>
          <p:nvPr/>
        </p:nvSpPr>
        <p:spPr>
          <a:xfrm>
            <a:off x="2248718" y="6192772"/>
            <a:ext cx="667098" cy="548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 dirty="0">
                <a:solidFill>
                  <a:srgbClr val="FFFFFF"/>
                </a:solidFill>
                <a:ea typeface="新細明體" charset="-120"/>
              </a:rPr>
              <a:t>A</a:t>
            </a:r>
          </a:p>
        </p:txBody>
      </p:sp>
      <p:sp>
        <p:nvSpPr>
          <p:cNvPr id="13" name="Rectangle 5"/>
          <p:cNvSpPr/>
          <p:nvPr/>
        </p:nvSpPr>
        <p:spPr>
          <a:xfrm>
            <a:off x="4461818" y="6192773"/>
            <a:ext cx="667098" cy="548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B</a:t>
            </a:r>
          </a:p>
        </p:txBody>
      </p:sp>
      <p:sp>
        <p:nvSpPr>
          <p:cNvPr id="14" name="Rectangle 6"/>
          <p:cNvSpPr/>
          <p:nvPr/>
        </p:nvSpPr>
        <p:spPr>
          <a:xfrm>
            <a:off x="6711939" y="6192773"/>
            <a:ext cx="668373" cy="548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51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30200"/>
            <a:ext cx="29464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總結</a:t>
            </a:r>
            <a:endParaRPr lang="zh-TW" alt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699" y="1397000"/>
            <a:ext cx="6129901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日常生活中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，我們經常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會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使用「時正」或 「時半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」去表示時間；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75" y="943236"/>
            <a:ext cx="1458804" cy="146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6705377" y="2408157"/>
            <a:ext cx="1436102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時正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17" y="4363593"/>
            <a:ext cx="1472856" cy="148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5698355" y="5867477"/>
            <a:ext cx="1641955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 - 36"/>
              </a:rPr>
              <a:t>多些</a:t>
            </a:r>
            <a:endParaRPr lang="zh-TW" altLang="en-US" sz="2800" b="1" dirty="0">
              <a:solidFill>
                <a:srgbClr val="FF0000"/>
              </a:solidFill>
              <a:latin typeface="標楷體 - 36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63" y="4387935"/>
            <a:ext cx="1529953" cy="152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953816" y="5911399"/>
            <a:ext cx="1866648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3491880" y="5173502"/>
            <a:ext cx="1584176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 - 36"/>
              </a:rPr>
              <a:t>大約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266699" y="3291766"/>
            <a:ext cx="833774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2.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 有時也會用「差一些」、「多些」、 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	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「大約」等去表示時間。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</p:spTree>
    <p:extLst>
      <p:ext uri="{BB962C8B-B14F-4D97-AF65-F5344CB8AC3E}">
        <p14:creationId xmlns:p14="http://schemas.microsoft.com/office/powerpoint/2010/main" val="29650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9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217885" y="5294213"/>
            <a:ext cx="830263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A</a:t>
            </a:r>
          </a:p>
        </p:txBody>
      </p:sp>
      <p:sp>
        <p:nvSpPr>
          <p:cNvPr id="4" name="Rectangle 5"/>
          <p:cNvSpPr/>
          <p:nvPr/>
        </p:nvSpPr>
        <p:spPr>
          <a:xfrm>
            <a:off x="4078734" y="5294213"/>
            <a:ext cx="830263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B</a:t>
            </a:r>
          </a:p>
        </p:txBody>
      </p:sp>
      <p:sp>
        <p:nvSpPr>
          <p:cNvPr id="5" name="Rectangle 6"/>
          <p:cNvSpPr/>
          <p:nvPr/>
        </p:nvSpPr>
        <p:spPr>
          <a:xfrm>
            <a:off x="6953423" y="5294213"/>
            <a:ext cx="830263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C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4275"/>
            <a:ext cx="3144837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47" y="1984275"/>
            <a:ext cx="3144837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" y="1984275"/>
            <a:ext cx="31432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9076" y="620688"/>
            <a:ext cx="5847208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考考你</a:t>
            </a:r>
            <a:r>
              <a:rPr lang="en-US" altLang="zh-TW" dirty="0" smtClean="0"/>
              <a:t>(2)</a:t>
            </a:r>
            <a:r>
              <a:rPr lang="zh-TW" altLang="en-US" dirty="0" smtClean="0"/>
              <a:t>：</a:t>
            </a:r>
            <a:r>
              <a:rPr lang="en-US" altLang="zh-TW" sz="5400" dirty="0" smtClean="0"/>
              <a:t>3</a:t>
            </a:r>
            <a:r>
              <a:rPr lang="zh-TW" altLang="en-US" sz="5400" dirty="0"/>
              <a:t>時半</a:t>
            </a:r>
            <a:endParaRPr lang="zh-TW" altLang="en-US" sz="54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80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217885" y="5294213"/>
            <a:ext cx="830263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A</a:t>
            </a:r>
          </a:p>
        </p:txBody>
      </p:sp>
      <p:sp>
        <p:nvSpPr>
          <p:cNvPr id="4" name="Rectangle 5"/>
          <p:cNvSpPr/>
          <p:nvPr/>
        </p:nvSpPr>
        <p:spPr>
          <a:xfrm>
            <a:off x="4078734" y="5294213"/>
            <a:ext cx="830263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B</a:t>
            </a:r>
          </a:p>
        </p:txBody>
      </p:sp>
      <p:sp>
        <p:nvSpPr>
          <p:cNvPr id="5" name="Rectangle 6"/>
          <p:cNvSpPr/>
          <p:nvPr/>
        </p:nvSpPr>
        <p:spPr>
          <a:xfrm>
            <a:off x="6953423" y="5294213"/>
            <a:ext cx="830263" cy="727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4800">
                <a:solidFill>
                  <a:srgbClr val="FFFFFF"/>
                </a:solidFill>
                <a:ea typeface="新細明體" charset="-120"/>
              </a:rPr>
              <a:t>C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4275"/>
            <a:ext cx="3144837" cy="31003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47" y="1984275"/>
            <a:ext cx="3144837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" y="1984275"/>
            <a:ext cx="31432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9076" y="620688"/>
            <a:ext cx="5847208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考考你</a:t>
            </a:r>
            <a:r>
              <a:rPr lang="en-US" altLang="zh-TW" dirty="0" smtClean="0"/>
              <a:t>(2)</a:t>
            </a:r>
            <a:r>
              <a:rPr lang="zh-TW" altLang="en-US" dirty="0" smtClean="0"/>
              <a:t>：</a:t>
            </a:r>
            <a:r>
              <a:rPr lang="en-US" altLang="zh-TW" sz="5400" dirty="0" smtClean="0"/>
              <a:t>3</a:t>
            </a:r>
            <a:r>
              <a:rPr lang="zh-TW" altLang="en-US" sz="5400" dirty="0"/>
              <a:t>時半</a:t>
            </a:r>
            <a:endParaRPr lang="zh-TW" altLang="en-US" sz="54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77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34385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Rot="1" noChangeArrowheads="1"/>
          </p:cNvSpPr>
          <p:nvPr/>
        </p:nvSpPr>
        <p:spPr bwMode="auto">
          <a:xfrm>
            <a:off x="5003800" y="3429000"/>
            <a:ext cx="3838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現在的時間是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時正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301625" y="1905000"/>
            <a:ext cx="854075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smtClean="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 smtClean="0">
                <a:latin typeface="標楷體"/>
                <a:ea typeface="標楷體" pitchFamily="65" charset="-120"/>
              </a:rPr>
              <a:t>……</a:t>
            </a:r>
            <a:endParaRPr lang="en-US" altLang="zh-TW" sz="28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65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997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24581" name="Rectangle 5"/>
          <p:cNvSpPr>
            <a:spLocks noRot="1" noChangeArrowheads="1"/>
          </p:cNvSpPr>
          <p:nvPr/>
        </p:nvSpPr>
        <p:spPr bwMode="auto">
          <a:xfrm>
            <a:off x="5003800" y="3429000"/>
            <a:ext cx="3838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現在的時間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已經過了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83" name="Rectangle 7"/>
          <p:cNvSpPr>
            <a:spLocks noRot="1" noChangeArrowheads="1"/>
          </p:cNvSpPr>
          <p:nvPr/>
        </p:nvSpPr>
        <p:spPr bwMode="auto">
          <a:xfrm>
            <a:off x="5010150" y="4868863"/>
            <a:ext cx="3838575" cy="75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可以說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成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36096" y="5625306"/>
            <a:ext cx="273630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時多些</a:t>
            </a:r>
            <a:endParaRPr lang="zh-TW" altLang="en-US" sz="4000" dirty="0"/>
          </a:p>
        </p:txBody>
      </p:sp>
      <p:sp>
        <p:nvSpPr>
          <p:cNvPr id="9" name="Rectangle 4"/>
          <p:cNvSpPr txBox="1">
            <a:spLocks noRot="1" noChangeArrowheads="1"/>
          </p:cNvSpPr>
          <p:nvPr/>
        </p:nvSpPr>
        <p:spPr>
          <a:xfrm>
            <a:off x="301625" y="1905000"/>
            <a:ext cx="854075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smtClean="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 smtClean="0">
                <a:latin typeface="標楷體"/>
                <a:ea typeface="標楷體" pitchFamily="65" charset="-120"/>
              </a:rPr>
              <a:t>……</a:t>
            </a:r>
            <a:endParaRPr lang="en-US" altLang="zh-TW" sz="28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39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995613"/>
            <a:ext cx="33623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時間是不停地走的</a:t>
            </a: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latin typeface="標楷體"/>
                <a:ea typeface="標楷體" pitchFamily="65" charset="-120"/>
              </a:rPr>
              <a:t>……</a:t>
            </a:r>
            <a:endParaRPr lang="en-US" altLang="zh-TW" b="1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8540750" cy="876300"/>
          </a:xfrm>
        </p:spPr>
        <p:txBody>
          <a:bodyPr/>
          <a:lstStyle/>
          <a:p>
            <a:r>
              <a:rPr lang="zh-TW" altLang="en-US" sz="2800" dirty="0">
                <a:ea typeface="標楷體" pitchFamily="65" charset="-120"/>
              </a:rPr>
              <a:t>觀察下面時鐘，看看時針和分針的活動情況</a:t>
            </a:r>
            <a:r>
              <a:rPr lang="en-US" altLang="zh-TW" sz="2800" dirty="0">
                <a:latin typeface="標楷體"/>
                <a:ea typeface="標楷體" pitchFamily="65" charset="-120"/>
              </a:rPr>
              <a:t>……</a:t>
            </a:r>
            <a:endParaRPr lang="en-US" altLang="zh-TW" sz="2800" dirty="0">
              <a:ea typeface="標楷體" pitchFamily="65" charset="-120"/>
            </a:endParaRPr>
          </a:p>
        </p:txBody>
      </p:sp>
      <p:sp>
        <p:nvSpPr>
          <p:cNvPr id="25605" name="Rectangle 5"/>
          <p:cNvSpPr>
            <a:spLocks noRot="1" noChangeArrowheads="1"/>
          </p:cNvSpPr>
          <p:nvPr/>
        </p:nvSpPr>
        <p:spPr bwMode="auto">
          <a:xfrm>
            <a:off x="5003800" y="3429000"/>
            <a:ext cx="3838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時間慢慢地走，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仍然是過了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8" name="Rectangle 8"/>
          <p:cNvSpPr>
            <a:spLocks noRot="1" noChangeArrowheads="1"/>
          </p:cNvSpPr>
          <p:nvPr/>
        </p:nvSpPr>
        <p:spPr bwMode="auto">
          <a:xfrm>
            <a:off x="5010150" y="4868863"/>
            <a:ext cx="3838575" cy="75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依然可以說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是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6" y="5625306"/>
            <a:ext cx="273630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時多些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214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1088</Words>
  <Application>Microsoft Office PowerPoint</Application>
  <PresentationFormat>如螢幕大小 (4:3)</PresentationFormat>
  <Paragraphs>244</Paragraphs>
  <Slides>49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佈景主題</vt:lpstr>
      <vt:lpstr>PowerPoint 簡報</vt:lpstr>
      <vt:lpstr>PowerPoint 簡報</vt:lpstr>
      <vt:lpstr>考考你(1)：8時正</vt:lpstr>
      <vt:lpstr>考考你(1)：8時正</vt:lpstr>
      <vt:lpstr>PowerPoint 簡報</vt:lpstr>
      <vt:lpstr>PowerPoint 簡報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時間是不停地走的……</vt:lpstr>
      <vt:lpstr>1. 誰比較早起床？</vt:lpstr>
      <vt:lpstr>1. 誰比較早起床？</vt:lpstr>
      <vt:lpstr>2. 誰比較早起床？</vt:lpstr>
      <vt:lpstr>2. 誰比較早起床？</vt:lpstr>
      <vt:lpstr>3. 誰比較早起床？</vt:lpstr>
      <vt:lpstr>3. 誰比較早起床？</vt:lpstr>
      <vt:lpstr>8時上課，誰人遲到？</vt:lpstr>
      <vt:lpstr>8時上課，誰人遲到？</vt:lpstr>
      <vt:lpstr>8時上課，誰人遲到？</vt:lpstr>
      <vt:lpstr>巴士4時開出，誰人趕不上</vt:lpstr>
      <vt:lpstr>巴士4時開出，誰人趕不上？</vt:lpstr>
      <vt:lpstr>巴士4時開出，誰人趕不上？</vt:lpstr>
      <vt:lpstr>電影12時半開始</vt:lpstr>
      <vt:lpstr>電影12時半開始，誰人遲到？</vt:lpstr>
      <vt:lpstr>電影12時半開始，誰人遲到？</vt:lpstr>
      <vt:lpstr>今天的上課時間表</vt:lpstr>
      <vt:lpstr>小明正在上哪一課？</vt:lpstr>
      <vt:lpstr>小明正在上哪一課？</vt:lpstr>
      <vt:lpstr>看電影</vt:lpstr>
      <vt:lpstr>小紅看看手錶，她最快可看哪一場？為什麼？</vt:lpstr>
      <vt:lpstr>小紅看看手錶，她最快可看哪一場？為什麼？</vt:lpstr>
      <vt:lpstr>電影播放了半個小時，小紅便離開戲院。她離開的時間是…</vt:lpstr>
      <vt:lpstr>電影播放了半個小時，   小紅離開戲院的時間是…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FONG, Chong-sun Martin</cp:lastModifiedBy>
  <cp:revision>35</cp:revision>
  <cp:lastPrinted>2017-04-27T02:09:33Z</cp:lastPrinted>
  <dcterms:created xsi:type="dcterms:W3CDTF">2017-03-08T15:46:22Z</dcterms:created>
  <dcterms:modified xsi:type="dcterms:W3CDTF">2018-10-29T10:27:16Z</dcterms:modified>
</cp:coreProperties>
</file>