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6" r:id="rId10"/>
    <p:sldId id="267" r:id="rId11"/>
    <p:sldId id="269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F4A79-4F46-4FF3-8EF3-4EA034EF4254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65B5-921C-4584-ABB4-46ECD1F2D3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509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57D0-DE5A-4F37-8D4D-7500632F9D45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3DA9-8412-48A6-84C6-E94BA51EF1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607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1535-AE98-44E9-BCFF-762C9F77E71F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3F77D-CAD2-4956-ABED-F6F35E95C1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401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28F6-1BC1-443A-9ADD-715C96DA9546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8C88-9C92-49C0-9B28-CB9B4E0393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312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B2D3-5668-4301-B600-FD5C7DFF30FC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AFE0-17CA-4AC2-86F2-F6723A1FA9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995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E1E1-9082-46B8-8FAB-14984DF96DD3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5BD5A-C40E-42FB-8204-1BF87D47C8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844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BBFEF-271D-4F8A-A2B8-A72876AAAA44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CB86-1BCA-4379-8294-1C05D40937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682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D2F9-E6F1-4BE0-ACEA-9A65E94771AC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7270-967E-45B2-951D-D54CC81BAB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606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2435-B3E6-43F5-8474-772020C510EE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0F473-2F39-40ED-B0E7-DF28A5515E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40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FB873-EF8F-4967-AF85-5DE6611A361D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C9BE-C195-4527-822D-2F87BE54F0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38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C092-7676-4489-9BE3-CD2950E24BBF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9BAEC-3A62-4B77-AFC8-5365595DC0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326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7C965D4-BBFE-4C76-81CB-66FF057E4C7E}" type="datetimeFigureOut">
              <a:rPr lang="en-US" altLang="zh-TW"/>
              <a:pPr>
                <a:defRPr/>
              </a:pPr>
              <a:t>4/19/2018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B9F1A46-F1B4-450C-9820-058D313B2B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5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image" Target="../media/image16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5.jpeg"/><Relationship Id="rId4" Type="http://schemas.openxmlformats.org/officeDocument/2006/relationships/image" Target="../media/image10.jpe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6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5.jpeg"/><Relationship Id="rId4" Type="http://schemas.openxmlformats.org/officeDocument/2006/relationships/image" Target="../media/image10.jpeg"/><Relationship Id="rId9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20.pn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image" Target="../media/image16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5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2"/>
          <p:cNvSpPr>
            <a:spLocks noChangeArrowheads="1"/>
          </p:cNvSpPr>
          <p:nvPr/>
        </p:nvSpPr>
        <p:spPr bwMode="auto">
          <a:xfrm>
            <a:off x="3295650" y="2486025"/>
            <a:ext cx="295592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7200" b="1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買電器</a:t>
            </a:r>
            <a:endParaRPr lang="zh-HK" altLang="en-US" sz="7200" b="1" dirty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pic>
        <p:nvPicPr>
          <p:cNvPr id="512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4881">
            <a:off x="1525588" y="4159250"/>
            <a:ext cx="2089150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434">
            <a:off x="6016625" y="890588"/>
            <a:ext cx="23971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8985">
            <a:off x="754063" y="823913"/>
            <a:ext cx="22002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7568">
            <a:off x="6032500" y="4032250"/>
            <a:ext cx="2225675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443620" y="397661"/>
            <a:ext cx="1249378" cy="72497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  <a:cs typeface="華康香港標楷體" charset="0"/>
              </a:rPr>
              <a:t>例：</a:t>
            </a:r>
            <a:endParaRPr lang="en-US" altLang="zh-TW" sz="3600" dirty="0">
              <a:latin typeface="新細明體" pitchFamily="18" charset="-120"/>
              <a:ea typeface="新細明體" pitchFamily="18" charset="-120"/>
              <a:cs typeface="華康香港標楷體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13" y="217283"/>
            <a:ext cx="2102629" cy="157865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4739080" y="429152"/>
            <a:ext cx="2292350" cy="661987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TW" altLang="en-US" sz="4100" dirty="0" smtClean="0">
                <a:latin typeface="KaiTi" pitchFamily="49" charset="-122"/>
                <a:ea typeface="KaiTi" pitchFamily="49" charset="-122"/>
              </a:rPr>
              <a:t>＄</a:t>
            </a:r>
            <a:r>
              <a:rPr lang="en-US" altLang="zh-TW" sz="4100" dirty="0" smtClean="0">
                <a:latin typeface="KaiTi" pitchFamily="49" charset="-122"/>
                <a:ea typeface="KaiTi" pitchFamily="49" charset="-122"/>
              </a:rPr>
              <a:t>579.00</a:t>
            </a:r>
          </a:p>
        </p:txBody>
      </p:sp>
      <p:pic>
        <p:nvPicPr>
          <p:cNvPr id="8" name="Picture 33" descr="\\server-pc1\STAR Project Team\STAR_Maths\02 Tasks development\WLTS_1617\note and coin\hsbc_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86" y="2866677"/>
            <a:ext cx="1681508" cy="83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3" descr="\\server-pc1\STAR Project Team\STAR_Maths\02 Tasks development\WLTS_1617\note and coin\hsbc_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053" y="2866677"/>
            <a:ext cx="1681508" cy="83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3" descr="\\server-pc1\STAR Project Team\STAR_Maths\02 Tasks development\WLTS_1617\note and coin\hsbc_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63" y="2866677"/>
            <a:ext cx="1681508" cy="83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\\server-pc1\STAR Project Team\STAR_Maths\02 Tasks development\WLTS_1617\note and coin\hsbc_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6" y="3854538"/>
            <a:ext cx="1681508" cy="83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3" descr="\\server-pc1\STAR Project Team\STAR_Maths\02 Tasks development\WLTS_1617\note and coin\hsbc_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113" y="3854538"/>
            <a:ext cx="1681508" cy="83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4" descr="\\server-pc1\STAR Project Team\STAR_Maths\02 Tasks development\WLTS_1617\note and coin\hsbc_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923" y="3886404"/>
            <a:ext cx="1537004" cy="766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9" descr="\\server-pc1\STAR Project Team\STAR_Maths\02 Tasks development\WLTS_1617\note and coin\Coin 10 dollars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487" y="2866677"/>
            <a:ext cx="698160" cy="69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9" descr="\\server-pc1\STAR Project Team\STAR_Maths\02 Tasks development\WLTS_1617\note and coin\Coin 10 dollars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210" y="2866677"/>
            <a:ext cx="698160" cy="69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5" descr="\\server-pc1\STAR Project Team\STAR_Maths\02 Tasks development\WLTS_1617\note and coin\coin 5 dollars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237" y="2822669"/>
            <a:ext cx="786133" cy="78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0" descr="\\server-pc1\STAR Project Team\STAR_Maths\02 Tasks development\WLTS_1617\note and coin\coin 2 dollars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30" y="3907826"/>
            <a:ext cx="723740" cy="72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6" descr="\\server-pc1\STAR Project Team\STAR_Maths\02 Tasks development\WLTS_1617\note and coin\coin 1 dollar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487" y="3907826"/>
            <a:ext cx="718142" cy="7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6" descr="\\server-pc1\STAR Project Team\STAR_Maths\02 Tasks development\WLTS_1617\note and coin\coin 1 dollar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32" y="3907826"/>
            <a:ext cx="718142" cy="7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27"/>
          <p:cNvSpPr txBox="1">
            <a:spLocks noChangeArrowheads="1"/>
          </p:cNvSpPr>
          <p:nvPr/>
        </p:nvSpPr>
        <p:spPr>
          <a:xfrm>
            <a:off x="346122" y="5050323"/>
            <a:ext cx="8447252" cy="78011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zh-TW" altLang="en-US" sz="3600" dirty="0" smtClean="0">
                <a:solidFill>
                  <a:schemeClr val="accent1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  <a:cs typeface="華康香港標楷體" charset="0"/>
              </a:rPr>
              <a:t>貨幣數量雖然減少了，但仍然不夠簡便。</a:t>
            </a:r>
            <a:endParaRPr lang="en-US" altLang="zh-TW" sz="3600" dirty="0">
              <a:solidFill>
                <a:schemeClr val="accent1">
                  <a:lumMod val="75000"/>
                </a:schemeClr>
              </a:solidFill>
              <a:latin typeface="新細明體" pitchFamily="18" charset="-120"/>
              <a:ea typeface="新細明體" pitchFamily="18" charset="-120"/>
              <a:cs typeface="華康香港標楷體" charset="0"/>
            </a:endParaRPr>
          </a:p>
        </p:txBody>
      </p:sp>
      <p:pic>
        <p:nvPicPr>
          <p:cNvPr id="24" name="Picture 32" descr="\\server-pc1\STAR Project Team\STAR_Maths\02 Tasks development\WLTS_1617\note and coin\hsbc_500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92" y="3295982"/>
            <a:ext cx="1851750" cy="91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83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74416E-6 L -0.22326 -0.0652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63" y="-326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7409E-6 L -0.26944 0.0883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2" y="441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97409E-6 L -0.26944 0.0883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2" y="441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24 L -0.26962 0.0883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441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4416E-6 L 0.01997 -0.060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303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23317E-7 L 0.01979 -0.0608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305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23317E-7 L 0.01979 -0.0608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30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443620" y="397661"/>
            <a:ext cx="1249378" cy="72497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  <a:cs typeface="華康香港標楷體" charset="0"/>
              </a:rPr>
              <a:t>例：</a:t>
            </a:r>
            <a:endParaRPr lang="en-US" altLang="zh-TW" sz="3600" dirty="0">
              <a:latin typeface="新細明體" pitchFamily="18" charset="-120"/>
              <a:ea typeface="新細明體" pitchFamily="18" charset="-120"/>
              <a:cs typeface="華康香港標楷體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13" y="217283"/>
            <a:ext cx="2102629" cy="157865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4739080" y="429152"/>
            <a:ext cx="2292350" cy="661987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TW" altLang="en-US" sz="4100" dirty="0" smtClean="0">
                <a:latin typeface="KaiTi" pitchFamily="49" charset="-122"/>
                <a:ea typeface="KaiTi" pitchFamily="49" charset="-122"/>
              </a:rPr>
              <a:t>＄</a:t>
            </a:r>
            <a:r>
              <a:rPr lang="en-US" altLang="zh-TW" sz="4100" dirty="0" smtClean="0">
                <a:latin typeface="KaiTi" pitchFamily="49" charset="-122"/>
                <a:ea typeface="KaiTi" pitchFamily="49" charset="-122"/>
              </a:rPr>
              <a:t>579.00</a:t>
            </a:r>
          </a:p>
        </p:txBody>
      </p:sp>
      <p:sp>
        <p:nvSpPr>
          <p:cNvPr id="22" name="Rectangle 1027"/>
          <p:cNvSpPr txBox="1">
            <a:spLocks noChangeArrowheads="1"/>
          </p:cNvSpPr>
          <p:nvPr/>
        </p:nvSpPr>
        <p:spPr>
          <a:xfrm>
            <a:off x="271604" y="5050322"/>
            <a:ext cx="8766213" cy="1350477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zh-TW" altLang="en-US" sz="3600" dirty="0" smtClean="0">
                <a:solidFill>
                  <a:schemeClr val="accent1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  <a:cs typeface="華康香港標楷體" charset="0"/>
              </a:rPr>
              <a:t>直至所有貨幣都不能被取代，而貨幣數量是最少時，這就是最簡便的付款方法了。</a:t>
            </a:r>
            <a:endParaRPr lang="en-US" altLang="zh-TW" sz="3600" dirty="0">
              <a:solidFill>
                <a:schemeClr val="accent1">
                  <a:lumMod val="75000"/>
                </a:schemeClr>
              </a:solidFill>
              <a:latin typeface="新細明體" pitchFamily="18" charset="-120"/>
              <a:ea typeface="新細明體" pitchFamily="18" charset="-120"/>
              <a:cs typeface="華康香港標楷體" charset="0"/>
            </a:endParaRPr>
          </a:p>
        </p:txBody>
      </p:sp>
      <p:pic>
        <p:nvPicPr>
          <p:cNvPr id="26" name="Picture 32" descr="\\server-pc1\STAR Project Team\STAR_Maths\02 Tasks development\WLTS_1617\note and coin\hsbc_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92" y="3295982"/>
            <a:ext cx="1851750" cy="91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4" descr="\\server-pc1\STAR Project Team\STAR_Maths\02 Tasks development\WLTS_1617\note and coin\hsbc_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48686"/>
            <a:ext cx="1537004" cy="766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2"/>
          <p:cNvGrpSpPr/>
          <p:nvPr/>
        </p:nvGrpSpPr>
        <p:grpSpPr>
          <a:xfrm>
            <a:off x="3908881" y="3517105"/>
            <a:ext cx="1559437" cy="698099"/>
            <a:chOff x="3908881" y="3517105"/>
            <a:chExt cx="1559437" cy="698099"/>
          </a:xfrm>
        </p:grpSpPr>
        <p:pic>
          <p:nvPicPr>
            <p:cNvPr id="28" name="Picture 39" descr="\\server-pc1\STAR Project Team\STAR_Maths\02 Tasks development\WLTS_1617\note and coin\Coin 10 dollars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0158" y="3517105"/>
              <a:ext cx="698160" cy="698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9" descr="\\server-pc1\STAR Project Team\STAR_Maths\02 Tasks development\WLTS_1617\note and coin\Coin 10 dollars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8881" y="3517105"/>
              <a:ext cx="698160" cy="698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" name="Picture 35" descr="\\server-pc1\STAR Project Team\STAR_Maths\02 Tasks development\WLTS_1617\note and coin\coin 5 dollars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08" y="3473097"/>
            <a:ext cx="786133" cy="78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0" descr="\\server-pc1\STAR Project Team\STAR_Maths\02 Tasks development\WLTS_1617\note and coin\coin 2 dollars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073" y="3504315"/>
            <a:ext cx="723740" cy="72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7440930" y="3504315"/>
            <a:ext cx="1596887" cy="718080"/>
            <a:chOff x="7440930" y="3504315"/>
            <a:chExt cx="1596887" cy="718080"/>
          </a:xfrm>
        </p:grpSpPr>
        <p:pic>
          <p:nvPicPr>
            <p:cNvPr id="32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0930" y="3504315"/>
              <a:ext cx="718142" cy="718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9675" y="3504315"/>
              <a:ext cx="718142" cy="718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" name="Picture 38" descr="\\server-pc1\STAR Project Team\STAR_Maths\02 Tasks development\WLTS_1617\note and coin\hsbc_20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075" y="3517105"/>
            <a:ext cx="1429607" cy="7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0" descr="\\server-pc1\STAR Project Team\STAR_Maths\02 Tasks development\WLTS_1617\note and coin\coin 2 dollars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871" y="3501516"/>
            <a:ext cx="723740" cy="72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36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sz="quarter" idx="13"/>
          </p:nvPr>
        </p:nvSpPr>
        <p:spPr>
          <a:xfrm>
            <a:off x="668338" y="357188"/>
            <a:ext cx="7929562" cy="1031875"/>
          </a:xfrm>
          <a:solidFill>
            <a:srgbClr val="CCFFFF"/>
          </a:solidFill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zh-TW" altLang="en-US" sz="4800" dirty="0" smtClean="0">
                <a:solidFill>
                  <a:srgbClr val="3366FF"/>
                </a:solidFill>
                <a:latin typeface="華康香港標楷體"/>
                <a:ea typeface="新細明體" pitchFamily="18" charset="-120"/>
              </a:rPr>
              <a:t>用最簡便付款方法的好處</a:t>
            </a: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778599" y="1940750"/>
            <a:ext cx="7641124" cy="2080643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華康香港標楷體" charset="0"/>
                <a:cs typeface="華康香港標楷體" charset="0"/>
              </a:rPr>
              <a:t>付款時不需使用過多貨幣，容易數算，減少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華康香港標楷體" charset="0"/>
                <a:cs typeface="華康香港標楷體" charset="0"/>
              </a:rPr>
              <a:t>錯誤的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華康香港標楷體" charset="0"/>
                <a:cs typeface="華康香港標楷體" charset="0"/>
              </a:rPr>
              <a:t>機會，而且能節省時間。</a:t>
            </a:r>
            <a:endParaRPr lang="zh-TW" altLang="en-US" sz="4000" dirty="0">
              <a:solidFill>
                <a:schemeClr val="accent1">
                  <a:lumMod val="75000"/>
                </a:schemeClr>
              </a:solidFill>
              <a:latin typeface="華康香港標楷體"/>
              <a:ea typeface="華康香港標楷體" charset="0"/>
              <a:cs typeface="華康香港標楷體" charset="0"/>
            </a:endParaRPr>
          </a:p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endParaRPr lang="en-US" altLang="zh-TW" sz="4800" dirty="0">
              <a:solidFill>
                <a:srgbClr val="FF0000"/>
              </a:solidFill>
              <a:latin typeface="Times New Roman" charset="0"/>
              <a:ea typeface="華康香港標楷體" charset="0"/>
              <a:cs typeface="華康香港標楷體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23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zh-TW" altLang="en-US" dirty="0" smtClean="0">
                <a:solidFill>
                  <a:srgbClr val="3366FF"/>
                </a:solidFill>
                <a:latin typeface="細明體" pitchFamily="49" charset="-120"/>
                <a:ea typeface="細明體" pitchFamily="49" charset="-120"/>
                <a:cs typeface="BiauKai"/>
              </a:rPr>
              <a:t>貨比三家</a:t>
            </a:r>
            <a:endParaRPr lang="en-US" dirty="0">
              <a:solidFill>
                <a:srgbClr val="3366FF"/>
              </a:solidFill>
              <a:latin typeface="細明體" pitchFamily="49" charset="-120"/>
              <a:ea typeface="細明體" pitchFamily="49" charset="-120"/>
              <a:cs typeface="BiauKai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50938"/>
            <a:ext cx="8378825" cy="3630612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活動內容：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zh-TW" sz="2400" dirty="0" smtClean="0">
                <a:latin typeface="華康香港標楷體" pitchFamily="65" charset="-120"/>
                <a:ea typeface="新細明體" pitchFamily="18" charset="-120"/>
              </a:rPr>
              <a:t>1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）</a:t>
            </a:r>
            <a:r>
              <a:rPr lang="en-US" altLang="zh-TW" sz="2400" dirty="0" smtClean="0">
                <a:latin typeface="華康香港標楷體" pitchFamily="65" charset="-120"/>
                <a:ea typeface="新細明體" pitchFamily="18" charset="-120"/>
              </a:rPr>
              <a:t>4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人一組，</a:t>
            </a:r>
            <a:r>
              <a:rPr lang="en-US" altLang="zh-TW" sz="2400" dirty="0" smtClean="0">
                <a:solidFill>
                  <a:srgbClr val="FF0000"/>
                </a:solidFill>
                <a:latin typeface="華康香港標楷體" pitchFamily="65" charset="-120"/>
                <a:ea typeface="新細明體" pitchFamily="18" charset="-120"/>
              </a:rPr>
              <a:t>A,B,C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同學扮演電器鋪</a:t>
            </a:r>
            <a:r>
              <a:rPr lang="zh-TW" altLang="en-US" sz="2400" dirty="0" smtClean="0">
                <a:solidFill>
                  <a:srgbClr val="FF0000"/>
                </a:solidFill>
                <a:latin typeface="華康香港標楷體" pitchFamily="65" charset="-120"/>
                <a:ea typeface="新細明體" pitchFamily="18" charset="-120"/>
              </a:rPr>
              <a:t>老闆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，</a:t>
            </a:r>
            <a:r>
              <a:rPr lang="en-US" altLang="zh-TW" sz="2400" dirty="0" smtClean="0">
                <a:solidFill>
                  <a:srgbClr val="FF0000"/>
                </a:solidFill>
                <a:latin typeface="華康香港標楷體" pitchFamily="65" charset="-120"/>
                <a:ea typeface="新細明體" pitchFamily="18" charset="-120"/>
              </a:rPr>
              <a:t>D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同學扮演</a:t>
            </a:r>
            <a:r>
              <a:rPr lang="zh-TW" altLang="en-US" sz="2400" dirty="0" smtClean="0">
                <a:solidFill>
                  <a:srgbClr val="FF0000"/>
                </a:solidFill>
                <a:latin typeface="華康香港標楷體" pitchFamily="65" charset="-120"/>
                <a:ea typeface="新細明體" pitchFamily="18" charset="-120"/>
              </a:rPr>
              <a:t>顧客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。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zh-TW" sz="2400" dirty="0" smtClean="0">
                <a:latin typeface="華康香港標楷體" pitchFamily="65" charset="-120"/>
                <a:ea typeface="新細明體" pitchFamily="18" charset="-120"/>
              </a:rPr>
              <a:t>2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）每組有三張相同電器，但印有不同價錢的電器圖卡。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zh-TW" sz="2400" dirty="0" smtClean="0">
                <a:latin typeface="華康香港標楷體" pitchFamily="65" charset="-120"/>
                <a:ea typeface="新細明體" pitchFamily="18" charset="-120"/>
              </a:rPr>
              <a:t>3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）</a:t>
            </a:r>
            <a:r>
              <a:rPr lang="en-US" altLang="zh-TW" sz="2400" dirty="0" smtClean="0">
                <a:latin typeface="華康香港標楷體" pitchFamily="65" charset="-120"/>
                <a:ea typeface="新細明體" pitchFamily="18" charset="-120"/>
              </a:rPr>
              <a:t>D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同學先把圖片向下放在桌上，由</a:t>
            </a:r>
            <a:r>
              <a:rPr lang="en-US" altLang="zh-TW" sz="2400" dirty="0" smtClean="0">
                <a:latin typeface="華康香港標楷體" pitchFamily="65" charset="-120"/>
                <a:ea typeface="新細明體" pitchFamily="18" charset="-120"/>
              </a:rPr>
              <a:t>A,B,C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同學任意抽出屬於  自己店鋪的電器價錢牌。</a:t>
            </a:r>
            <a:endParaRPr lang="en-US" altLang="zh-TW" sz="2400" dirty="0" smtClean="0">
              <a:latin typeface="華康香港標楷體" pitchFamily="65" charset="-120"/>
              <a:ea typeface="新細明體" pitchFamily="18" charset="-12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zh-TW" sz="2400" dirty="0" smtClean="0">
                <a:latin typeface="華康香港標楷體" pitchFamily="65" charset="-120"/>
                <a:ea typeface="新細明體" pitchFamily="18" charset="-120"/>
              </a:rPr>
              <a:t>4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）</a:t>
            </a:r>
            <a:r>
              <a:rPr lang="en-US" altLang="zh-TW" sz="2400" dirty="0" smtClean="0">
                <a:latin typeface="華康香港標楷體" pitchFamily="65" charset="-120"/>
                <a:ea typeface="新細明體" pitchFamily="18" charset="-120"/>
              </a:rPr>
              <a:t>A,B,C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同學一起翻開價錢牌，</a:t>
            </a:r>
            <a:r>
              <a:rPr lang="en-US" altLang="zh-TW" sz="2400" dirty="0" smtClean="0">
                <a:latin typeface="華康香港標楷體" pitchFamily="65" charset="-120"/>
                <a:ea typeface="新細明體" pitchFamily="18" charset="-120"/>
              </a:rPr>
              <a:t>D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同學需選取該電器的售價為</a:t>
            </a:r>
            <a:r>
              <a:rPr lang="zh-TW" altLang="en-US" sz="2400" dirty="0" smtClean="0">
                <a:solidFill>
                  <a:srgbClr val="FF0000"/>
                </a:solidFill>
                <a:latin typeface="華康香港標楷體" pitchFamily="65" charset="-120"/>
                <a:ea typeface="新細明體" pitchFamily="18" charset="-120"/>
              </a:rPr>
              <a:t>最便宜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的店鋪，然後利用教具貨幣以</a:t>
            </a:r>
            <a:r>
              <a:rPr lang="zh-TW" altLang="en-US" sz="2400" dirty="0" smtClean="0">
                <a:solidFill>
                  <a:srgbClr val="FF0000"/>
                </a:solidFill>
                <a:latin typeface="華康香港標楷體" pitchFamily="65" charset="-120"/>
                <a:ea typeface="新細明體" pitchFamily="18" charset="-120"/>
              </a:rPr>
              <a:t>最簡便</a:t>
            </a:r>
            <a:r>
              <a:rPr lang="zh-TW" altLang="en-US" sz="2400" dirty="0" smtClean="0">
                <a:latin typeface="華康香港標楷體" pitchFamily="65" charset="-120"/>
                <a:ea typeface="新細明體" pitchFamily="18" charset="-120"/>
              </a:rPr>
              <a:t>的方法付款，完成後匯報。</a:t>
            </a:r>
            <a:endParaRPr lang="zh-TW" altLang="en-US" sz="2400" dirty="0" smtClean="0">
              <a:latin typeface="華康香港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997234" y="5686697"/>
            <a:ext cx="1428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zh-TW" altLang="en-US" sz="4000" dirty="0" smtClean="0">
                <a:solidFill>
                  <a:schemeClr val="bg2">
                    <a:lumMod val="50000"/>
                  </a:schemeClr>
                </a:solidFill>
              </a:rPr>
              <a:t>完</a:t>
            </a:r>
            <a:r>
              <a:rPr lang="en-US" altLang="zh-HK" sz="4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endParaRPr lang="zh-HK" alt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08625" y="3036888"/>
            <a:ext cx="2292350" cy="661987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TW" altLang="en-US" sz="4100" dirty="0" smtClean="0">
                <a:latin typeface="KaiTi" pitchFamily="49" charset="-122"/>
                <a:ea typeface="KaiTi" pitchFamily="49" charset="-122"/>
              </a:rPr>
              <a:t>＄</a:t>
            </a:r>
            <a:r>
              <a:rPr lang="en-US" altLang="zh-TW" sz="4100" dirty="0" smtClean="0">
                <a:latin typeface="KaiTi" pitchFamily="49" charset="-122"/>
                <a:ea typeface="KaiTi" pitchFamily="49" charset="-122"/>
              </a:rPr>
              <a:t>665.50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1666875" y="3178175"/>
            <a:ext cx="1811338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zh-TW" sz="3600" dirty="0"/>
              <a:t>A</a:t>
            </a:r>
            <a:r>
              <a:rPr lang="zh-TW" altLang="en-US" sz="3600" dirty="0">
                <a:ea typeface="新細明體" pitchFamily="18" charset="-120"/>
              </a:rPr>
              <a:t>店</a:t>
            </a:r>
            <a:endParaRPr lang="zh-TW" altLang="en-US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6763" y="4386263"/>
            <a:ext cx="5132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zh-TW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新細明體" pitchFamily="18" charset="-120"/>
                <a:ea typeface="新細明體" pitchFamily="18" charset="-120"/>
              </a:rPr>
              <a:t>這是貴？還是便宜呢？</a:t>
            </a:r>
          </a:p>
        </p:txBody>
      </p:sp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14313"/>
            <a:ext cx="2312988" cy="263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841375"/>
            <a:ext cx="3989388" cy="208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3871913"/>
            <a:ext cx="1119188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596900" y="2014538"/>
            <a:ext cx="1624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zh-TW" sz="2800" dirty="0"/>
              <a:t>A</a:t>
            </a:r>
            <a:r>
              <a:rPr lang="zh-TW" altLang="en-US" sz="2800" dirty="0">
                <a:ea typeface="新細明體" pitchFamily="18" charset="-120"/>
              </a:rPr>
              <a:t>店</a:t>
            </a:r>
            <a:endParaRPr lang="zh-TW" altLang="en-US" sz="2800" dirty="0"/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6916738" y="1998663"/>
            <a:ext cx="16256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zh-TW" sz="2800">
                <a:ea typeface="新細明體" pitchFamily="18" charset="-120"/>
              </a:rPr>
              <a:t>C</a:t>
            </a:r>
            <a:r>
              <a:rPr lang="zh-TW" altLang="en-US" sz="2800">
                <a:ea typeface="新細明體" pitchFamily="18" charset="-120"/>
              </a:rPr>
              <a:t>店</a:t>
            </a:r>
            <a:endParaRPr lang="zh-TW" altLang="en-US" sz="2800"/>
          </a:p>
        </p:txBody>
      </p:sp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3813175" y="1998663"/>
            <a:ext cx="1624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zh-TW" sz="2800">
                <a:ea typeface="新細明體" pitchFamily="18" charset="-120"/>
              </a:rPr>
              <a:t>B</a:t>
            </a:r>
            <a:r>
              <a:rPr lang="zh-TW" altLang="en-US" sz="2800">
                <a:ea typeface="新細明體" pitchFamily="18" charset="-120"/>
              </a:rPr>
              <a:t>店</a:t>
            </a:r>
            <a:endParaRPr lang="zh-TW" altLang="en-US" sz="2800"/>
          </a:p>
        </p:txBody>
      </p: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2706688"/>
            <a:ext cx="1458913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25" y="2706688"/>
            <a:ext cx="1458913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2706688"/>
            <a:ext cx="1458912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61938" y="4386263"/>
            <a:ext cx="2292350" cy="661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itchFamily="34" charset="0"/>
              <a:buNone/>
            </a:pPr>
            <a:r>
              <a:rPr lang="zh-TW" altLang="en-US" sz="4100" dirty="0">
                <a:solidFill>
                  <a:srgbClr val="404040"/>
                </a:solidFill>
                <a:latin typeface="KaiTi" pitchFamily="49" charset="-122"/>
                <a:ea typeface="KaiTi" pitchFamily="49" charset="-122"/>
              </a:rPr>
              <a:t>＄</a:t>
            </a:r>
            <a:r>
              <a:rPr lang="en-US" altLang="zh-TW" sz="4100" dirty="0">
                <a:solidFill>
                  <a:srgbClr val="404040"/>
                </a:solidFill>
                <a:latin typeface="KaiTi" pitchFamily="49" charset="-122"/>
                <a:ea typeface="KaiTi" pitchFamily="49" charset="-122"/>
              </a:rPr>
              <a:t>665.50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395663" y="4386263"/>
            <a:ext cx="2292350" cy="661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itchFamily="34" charset="0"/>
              <a:buNone/>
            </a:pPr>
            <a:r>
              <a:rPr lang="zh-TW" altLang="en-US" sz="4100">
                <a:solidFill>
                  <a:srgbClr val="404040"/>
                </a:solidFill>
                <a:latin typeface="KaiTi" pitchFamily="49" charset="-122"/>
                <a:ea typeface="KaiTi" pitchFamily="49" charset="-122"/>
              </a:rPr>
              <a:t>＄</a:t>
            </a:r>
            <a:r>
              <a:rPr lang="en-US" altLang="zh-TW" sz="4100">
                <a:solidFill>
                  <a:srgbClr val="404040"/>
                </a:solidFill>
                <a:latin typeface="KaiTi" pitchFamily="49" charset="-122"/>
                <a:ea typeface="KaiTi" pitchFamily="49" charset="-122"/>
              </a:rPr>
              <a:t>679.90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583363" y="4386263"/>
            <a:ext cx="2292350" cy="661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Arial" pitchFamily="34" charset="0"/>
              <a:buNone/>
            </a:pPr>
            <a:r>
              <a:rPr lang="zh-TW" altLang="en-US" sz="4100">
                <a:solidFill>
                  <a:srgbClr val="404040"/>
                </a:solidFill>
                <a:latin typeface="KaiTi" pitchFamily="49" charset="-122"/>
                <a:ea typeface="KaiTi" pitchFamily="49" charset="-122"/>
              </a:rPr>
              <a:t>＄</a:t>
            </a:r>
            <a:r>
              <a:rPr lang="en-US" altLang="zh-TW" sz="4100">
                <a:solidFill>
                  <a:srgbClr val="404040"/>
                </a:solidFill>
                <a:latin typeface="KaiTi" pitchFamily="49" charset="-122"/>
                <a:ea typeface="KaiTi" pitchFamily="49" charset="-122"/>
              </a:rPr>
              <a:t>656.50</a:t>
            </a:r>
          </a:p>
        </p:txBody>
      </p:sp>
      <p:pic>
        <p:nvPicPr>
          <p:cNvPr id="71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519113"/>
            <a:ext cx="24225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519113"/>
            <a:ext cx="24225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519113"/>
            <a:ext cx="24225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303213" y="5399088"/>
            <a:ext cx="6697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zh-TW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新細明體" pitchFamily="18" charset="-120"/>
                <a:ea typeface="新細明體" pitchFamily="18" charset="-120"/>
              </a:rPr>
              <a:t>哪間店鋪的吸塵機最便宜呢？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7042150" y="5461000"/>
            <a:ext cx="887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zh-TW" sz="3200" dirty="0" smtClean="0">
                <a:solidFill>
                  <a:schemeClr val="accent6"/>
                </a:solidFill>
                <a:latin typeface="新細明體" pitchFamily="18" charset="-120"/>
                <a:ea typeface="新細明體" pitchFamily="18" charset="-120"/>
              </a:rPr>
              <a:t>C</a:t>
            </a:r>
            <a:r>
              <a:rPr lang="zh-TW" altLang="en-US" sz="3200" dirty="0" smtClean="0">
                <a:solidFill>
                  <a:schemeClr val="accent6"/>
                </a:solidFill>
                <a:latin typeface="新細明體" pitchFamily="18" charset="-120"/>
                <a:ea typeface="新細明體" pitchFamily="18" charset="-120"/>
              </a:rPr>
              <a:t>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3" grpId="0" build="p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148345" y="147637"/>
            <a:ext cx="1624012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zh-TW" sz="2800" dirty="0">
                <a:ea typeface="新細明體" pitchFamily="18" charset="-120"/>
              </a:rPr>
              <a:t>C</a:t>
            </a:r>
            <a:r>
              <a:rPr lang="zh-TW" altLang="en-US" sz="2800" dirty="0">
                <a:ea typeface="新細明體" pitchFamily="18" charset="-120"/>
              </a:rPr>
              <a:t>店</a:t>
            </a:r>
            <a:endParaRPr lang="zh-TW" altLang="en-US" sz="28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55928" y="2708274"/>
            <a:ext cx="1624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zh-TW" altLang="en-US" sz="2800" u="sng" dirty="0">
                <a:ea typeface="新細明體" pitchFamily="18" charset="-120"/>
              </a:rPr>
              <a:t>小智</a:t>
            </a:r>
            <a:endParaRPr lang="zh-TW" altLang="en-US" sz="2800" u="sng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0563" y="2708274"/>
            <a:ext cx="1624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zh-TW" altLang="en-US" sz="2800" u="sng" dirty="0">
                <a:ea typeface="新細明體" pitchFamily="18" charset="-120"/>
              </a:rPr>
              <a:t>小敏</a:t>
            </a:r>
            <a:endParaRPr lang="zh-TW" altLang="en-US" sz="2800" u="sng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57700" y="2222500"/>
            <a:ext cx="12700" cy="4181475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754603" y="2708274"/>
            <a:ext cx="1624013" cy="522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zh-TW" sz="2800"/>
              <a:t>656</a:t>
            </a:r>
            <a:r>
              <a:rPr lang="zh-TW" altLang="en-US" sz="2800">
                <a:ea typeface="新細明體" pitchFamily="18" charset="-120"/>
              </a:rPr>
              <a:t>元</a:t>
            </a:r>
            <a:r>
              <a:rPr lang="en-US" altLang="zh-TW" sz="2800">
                <a:ea typeface="新細明體" pitchFamily="18" charset="-120"/>
              </a:rPr>
              <a:t>5</a:t>
            </a:r>
            <a:r>
              <a:rPr lang="zh-TW" altLang="en-US" sz="2800">
                <a:ea typeface="新細明體" pitchFamily="18" charset="-120"/>
              </a:rPr>
              <a:t>角</a:t>
            </a:r>
            <a:endParaRPr lang="zh-TW" altLang="en-US" sz="280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414501" y="2686049"/>
            <a:ext cx="1624012" cy="522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zh-TW" sz="2800" dirty="0"/>
              <a:t>656</a:t>
            </a:r>
            <a:r>
              <a:rPr lang="zh-TW" altLang="en-US" sz="2800" dirty="0">
                <a:ea typeface="新細明體" pitchFamily="18" charset="-120"/>
              </a:rPr>
              <a:t>元</a:t>
            </a:r>
            <a:r>
              <a:rPr lang="en-US" altLang="zh-TW" sz="2800" dirty="0">
                <a:ea typeface="新細明體" pitchFamily="18" charset="-120"/>
              </a:rPr>
              <a:t>5</a:t>
            </a:r>
            <a:r>
              <a:rPr lang="zh-TW" altLang="en-US" sz="2800" dirty="0">
                <a:ea typeface="新細明體" pitchFamily="18" charset="-120"/>
              </a:rPr>
              <a:t>角</a:t>
            </a:r>
            <a:endParaRPr lang="zh-TW" altLang="en-US" sz="2800" dirty="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99" y="84263"/>
            <a:ext cx="1617662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Content Placeholder 2"/>
          <p:cNvSpPr>
            <a:spLocks noGrp="1"/>
          </p:cNvSpPr>
          <p:nvPr>
            <p:ph sz="quarter" idx="13"/>
          </p:nvPr>
        </p:nvSpPr>
        <p:spPr>
          <a:xfrm>
            <a:off x="3175584" y="646702"/>
            <a:ext cx="2292350" cy="661988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TW" altLang="en-US" sz="4100" dirty="0" smtClean="0">
                <a:latin typeface="KaiTi" pitchFamily="49" charset="-122"/>
                <a:ea typeface="KaiTi" pitchFamily="49" charset="-122"/>
              </a:rPr>
              <a:t>＄</a:t>
            </a:r>
            <a:r>
              <a:rPr lang="en-US" altLang="zh-TW" sz="4100" dirty="0" smtClean="0">
                <a:latin typeface="KaiTi" pitchFamily="49" charset="-122"/>
                <a:ea typeface="KaiTi" pitchFamily="49" charset="-122"/>
              </a:rPr>
              <a:t>656.50</a:t>
            </a:r>
          </a:p>
        </p:txBody>
      </p:sp>
      <p:grpSp>
        <p:nvGrpSpPr>
          <p:cNvPr id="4" name="群組 3"/>
          <p:cNvGrpSpPr>
            <a:grpSpLocks/>
          </p:cNvGrpSpPr>
          <p:nvPr/>
        </p:nvGrpSpPr>
        <p:grpSpPr bwMode="auto">
          <a:xfrm>
            <a:off x="4795628" y="3762374"/>
            <a:ext cx="4017963" cy="2003425"/>
            <a:chOff x="277566" y="3764579"/>
            <a:chExt cx="4017761" cy="2003375"/>
          </a:xfrm>
        </p:grpSpPr>
        <p:pic>
          <p:nvPicPr>
            <p:cNvPr id="8222" name="Picture 32" descr="\\server-pc1\STAR Project Team\STAR_Maths\02 Tasks development\WLTS_1617\note and coin\hsbc_5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59" y="3764579"/>
              <a:ext cx="1851657" cy="919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3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7532" y="3853636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4" name="Picture 34" descr="\\server-pc1\STAR Project Team\STAR_Maths\02 Tasks development\WLTS_1617\note and coin\hsbc_50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66" y="4986365"/>
              <a:ext cx="1536927" cy="76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5" name="Picture 35" descr="\\server-pc1\STAR Project Team\STAR_Maths\02 Tasks development\WLTS_1617\note and coin\coin 5 dollars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4485" y="4981860"/>
              <a:ext cx="786093" cy="786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6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9636" y="5043930"/>
              <a:ext cx="717985" cy="7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7" name="Picture 37" descr="\\server-pc1\STAR Project Team\STAR_Maths\02 Tasks development\WLTS_1617\note and coin\coin 50 cents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4594" y="5168729"/>
              <a:ext cx="560733" cy="560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群組 4"/>
          <p:cNvGrpSpPr>
            <a:grpSpLocks/>
          </p:cNvGrpSpPr>
          <p:nvPr/>
        </p:nvGrpSpPr>
        <p:grpSpPr bwMode="auto">
          <a:xfrm>
            <a:off x="44363" y="3325811"/>
            <a:ext cx="4325938" cy="3411538"/>
            <a:chOff x="4693429" y="3349508"/>
            <a:chExt cx="4324993" cy="3411087"/>
          </a:xfrm>
        </p:grpSpPr>
        <p:pic>
          <p:nvPicPr>
            <p:cNvPr id="8206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043" y="3349508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360" y="3646577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8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511" y="3927499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9" name="Picture 38" descr="\\server-pc1\STAR Project Team\STAR_Maths\02 Tasks development\WLTS_1617\note and coin\hsbc_20.jp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0750" y="4899279"/>
              <a:ext cx="1429295" cy="70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0" name="Picture 38" descr="\\server-pc1\STAR Project Team\STAR_Maths\02 Tasks development\WLTS_1617\note and coin\hsbc_20.jp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976" y="4899279"/>
              <a:ext cx="1429295" cy="70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1" name="Picture 39" descr="\\server-pc1\STAR Project Team\STAR_Maths\02 Tasks development\WLTS_1617\note and coin\Coin 10 dollars.jpg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7538" y="4819725"/>
              <a:ext cx="698007" cy="698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2" name="Picture 40" descr="\\server-pc1\STAR Project Team\STAR_Maths\02 Tasks development\WLTS_1617\note and coin\coin 2 dollars.jpg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3429" y="5761916"/>
              <a:ext cx="723582" cy="723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3" name="Picture 40" descr="\\server-pc1\STAR Project Team\STAR_Maths\02 Tasks development\WLTS_1617\note and coin\coin 2 dollars.jpg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7011" y="5774192"/>
              <a:ext cx="723582" cy="723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4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578" y="5770967"/>
              <a:ext cx="717985" cy="7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5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0593" y="5767954"/>
              <a:ext cx="717985" cy="7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6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2021" y="3349508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7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7338" y="3646577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8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6489" y="3927499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9" name="Picture 41" descr="\\server-pc1\STAR Project Team\STAR_Maths\02 Tasks development\WLTS_1617\note and coin\Coin 20 cents.jpg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5808" y="5648674"/>
              <a:ext cx="543460" cy="56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0" name="Picture 41" descr="\\server-pc1\STAR Project Team\STAR_Maths\02 Tasks development\WLTS_1617\note and coin\Coin 20 cents.jpg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4962" y="5651978"/>
              <a:ext cx="543460" cy="56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1" name="Picture 42" descr="\\server-pc1\STAR Project Team\STAR_Maths\02 Tasks development\WLTS_1617\note and coin\Coin 10 cents.jpg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9365" y="6229400"/>
              <a:ext cx="544375" cy="531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235" name="Picture 43" descr="\\server-pc1\STAR Project Team\00Artwork\5-boy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741" y="1390649"/>
            <a:ext cx="1109662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6" name="Picture 44" descr="\\server-pc1\STAR Project Team\00Artwork\7-girl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13" y="1314449"/>
            <a:ext cx="11080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5874622" y="313431"/>
            <a:ext cx="3086416" cy="107721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zh-TW" alt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新細明體" pitchFamily="18" charset="-120"/>
                <a:ea typeface="新細明體" pitchFamily="18" charset="-120"/>
              </a:rPr>
              <a:t>他們的付款方法正確嗎？</a:t>
            </a:r>
            <a:endParaRPr lang="zh-HK" altLang="en-US" sz="3200" dirty="0">
              <a:solidFill>
                <a:schemeClr val="tx2">
                  <a:lumMod val="60000"/>
                  <a:lumOff val="40000"/>
                </a:schemeClr>
              </a:solidFill>
              <a:latin typeface="新細明體" pitchFamily="18" charset="-12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7" grpId="0" animBg="1"/>
      <p:bldP spid="38" grpId="0" animBg="1"/>
      <p:bldP spid="35" grpId="0" uiExpand="1" build="p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761493" y="408344"/>
            <a:ext cx="381150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zh-TW" altLang="en-US" sz="4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新細明體" pitchFamily="18" charset="-120"/>
                <a:ea typeface="新細明體" pitchFamily="18" charset="-120"/>
              </a:rPr>
              <a:t>小敏</a:t>
            </a:r>
            <a:r>
              <a:rPr lang="zh-TW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新細明體" pitchFamily="18" charset="-120"/>
                <a:ea typeface="新細明體" pitchFamily="18" charset="-120"/>
              </a:rPr>
              <a:t>的付款方法</a:t>
            </a:r>
          </a:p>
        </p:txBody>
      </p:sp>
      <p:grpSp>
        <p:nvGrpSpPr>
          <p:cNvPr id="5" name="群組 4"/>
          <p:cNvGrpSpPr>
            <a:grpSpLocks/>
          </p:cNvGrpSpPr>
          <p:nvPr/>
        </p:nvGrpSpPr>
        <p:grpSpPr bwMode="auto">
          <a:xfrm>
            <a:off x="2498322" y="1471414"/>
            <a:ext cx="4325938" cy="3411538"/>
            <a:chOff x="4693429" y="3349508"/>
            <a:chExt cx="4324993" cy="3411087"/>
          </a:xfrm>
        </p:grpSpPr>
        <p:pic>
          <p:nvPicPr>
            <p:cNvPr id="6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043" y="3349508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360" y="3646577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511" y="3927499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8" descr="\\server-pc1\STAR Project Team\STAR_Maths\02 Tasks development\WLTS_1617\note and coin\hsbc_2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0750" y="4899279"/>
              <a:ext cx="1429295" cy="70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8" descr="\\server-pc1\STAR Project Team\STAR_Maths\02 Tasks development\WLTS_1617\note and coin\hsbc_2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976" y="4899279"/>
              <a:ext cx="1429295" cy="70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9" descr="\\server-pc1\STAR Project Team\STAR_Maths\02 Tasks development\WLTS_1617\note and coin\Coin 10 dollars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7538" y="4819725"/>
              <a:ext cx="698007" cy="698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0" descr="\\server-pc1\STAR Project Team\STAR_Maths\02 Tasks development\WLTS_1617\note and coin\coin 2 dollars.jp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3429" y="5761916"/>
              <a:ext cx="723582" cy="723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0" descr="\\server-pc1\STAR Project Team\STAR_Maths\02 Tasks development\WLTS_1617\note and coin\coin 2 dollars.jp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7011" y="5774192"/>
              <a:ext cx="723582" cy="723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578" y="5770967"/>
              <a:ext cx="717985" cy="7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0593" y="5767954"/>
              <a:ext cx="717985" cy="7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2021" y="3349508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7338" y="3646577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6489" y="3927499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1" descr="\\server-pc1\STAR Project Team\STAR_Maths\02 Tasks development\WLTS_1617\note and coin\Coin 20 cents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5808" y="5648674"/>
              <a:ext cx="543460" cy="56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1" descr="\\server-pc1\STAR Project Team\STAR_Maths\02 Tasks development\WLTS_1617\note and coin\Coin 20 cents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4962" y="5651978"/>
              <a:ext cx="543460" cy="56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2" descr="\\server-pc1\STAR Project Team\STAR_Maths\02 Tasks development\WLTS_1617\note and coin\Coin 10 cents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9365" y="6229400"/>
              <a:ext cx="544375" cy="531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圓角矩形圖說文字 23"/>
          <p:cNvSpPr/>
          <p:nvPr/>
        </p:nvSpPr>
        <p:spPr>
          <a:xfrm>
            <a:off x="2498322" y="5024494"/>
            <a:ext cx="5884753" cy="1246516"/>
          </a:xfrm>
          <a:prstGeom prst="wedgeRoundRectCallout">
            <a:avLst>
              <a:gd name="adj1" fmla="val -63295"/>
              <a:gd name="adj2" fmla="val 7461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 smtClean="0">
                <a:solidFill>
                  <a:schemeClr val="accent2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</a:rPr>
              <a:t>為了正確地付款，我用了很多時間數貨幣。幸好最後結果也正確。</a:t>
            </a:r>
            <a:endParaRPr lang="zh-HK" altLang="en-US" sz="2800" dirty="0">
              <a:solidFill>
                <a:schemeClr val="accent2">
                  <a:lumMod val="50000"/>
                </a:schemeClr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229205" y="5940032"/>
            <a:ext cx="1624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zh-TW" altLang="en-US" sz="2800" u="sng">
                <a:ea typeface="新細明體" pitchFamily="18" charset="-120"/>
              </a:rPr>
              <a:t>小敏</a:t>
            </a:r>
            <a:endParaRPr lang="zh-TW" altLang="en-US" sz="2800" u="sng"/>
          </a:p>
        </p:txBody>
      </p:sp>
      <p:pic>
        <p:nvPicPr>
          <p:cNvPr id="26" name="Picture 44" descr="\\server-pc1\STAR Project Team\00Artwork\7-girl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55" y="4546207"/>
            <a:ext cx="11080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01373" y="5847672"/>
            <a:ext cx="1624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zh-TW" altLang="en-US" sz="2800" u="sng" dirty="0">
                <a:ea typeface="新細明體" pitchFamily="18" charset="-120"/>
              </a:rPr>
              <a:t>小智</a:t>
            </a:r>
            <a:endParaRPr lang="zh-TW" altLang="en-US" sz="2800" u="sng" dirty="0"/>
          </a:p>
        </p:txBody>
      </p:sp>
      <p:pic>
        <p:nvPicPr>
          <p:cNvPr id="7" name="Picture 43" descr="\\server-pc1\STAR Project Team\00Artwork\5-bo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86" y="4530047"/>
            <a:ext cx="1109662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群組 7"/>
          <p:cNvGrpSpPr>
            <a:grpSpLocks/>
          </p:cNvGrpSpPr>
          <p:nvPr/>
        </p:nvGrpSpPr>
        <p:grpSpPr bwMode="auto">
          <a:xfrm>
            <a:off x="2745999" y="1708668"/>
            <a:ext cx="4017963" cy="2003425"/>
            <a:chOff x="277566" y="3764579"/>
            <a:chExt cx="4017761" cy="2003375"/>
          </a:xfrm>
        </p:grpSpPr>
        <p:pic>
          <p:nvPicPr>
            <p:cNvPr id="9" name="Picture 32" descr="\\server-pc1\STAR Project Team\STAR_Maths\02 Tasks development\WLTS_1617\note and coin\hsbc_5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59" y="3764579"/>
              <a:ext cx="1851657" cy="919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7532" y="3853636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4" descr="\\server-pc1\STAR Project Team\STAR_Maths\02 Tasks development\WLTS_1617\note and coin\hsbc_50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66" y="4986365"/>
              <a:ext cx="1536927" cy="76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5" descr="\\server-pc1\STAR Project Team\STAR_Maths\02 Tasks development\WLTS_1617\note and coin\coin 5 dollars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4485" y="4981860"/>
              <a:ext cx="786093" cy="786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9636" y="5043930"/>
              <a:ext cx="717985" cy="7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7" descr="\\server-pc1\STAR Project Team\STAR_Maths\02 Tasks development\WLTS_1617\note and coin\coin 50 cents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4594" y="5168729"/>
              <a:ext cx="560733" cy="560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圓角矩形圖說文字 2"/>
          <p:cNvSpPr/>
          <p:nvPr/>
        </p:nvSpPr>
        <p:spPr>
          <a:xfrm>
            <a:off x="2453489" y="4644428"/>
            <a:ext cx="5884753" cy="1465182"/>
          </a:xfrm>
          <a:prstGeom prst="wedgeRoundRectCallout">
            <a:avLst>
              <a:gd name="adj1" fmla="val -63295"/>
              <a:gd name="adj2" fmla="val 7461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 smtClean="0">
                <a:solidFill>
                  <a:schemeClr val="accent2">
                    <a:lumMod val="50000"/>
                  </a:schemeClr>
                </a:solidFill>
                <a:latin typeface="新細明體" pitchFamily="18" charset="-120"/>
                <a:ea typeface="新細明體" pitchFamily="18" charset="-120"/>
              </a:rPr>
              <a:t>我使用幣值較大的紙幣和硬幣付款，付款時因為貨幣數量較少，所以能又快又準確地數出要用的貨幣。</a:t>
            </a:r>
            <a:endParaRPr lang="zh-HK" altLang="en-US" sz="2800" dirty="0">
              <a:solidFill>
                <a:schemeClr val="accent2">
                  <a:lumMod val="50000"/>
                </a:schemeClr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761493" y="408344"/>
            <a:ext cx="381150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zh-TW" altLang="en-US" sz="4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新細明體" pitchFamily="18" charset="-120"/>
                <a:ea typeface="新細明體" pitchFamily="18" charset="-120"/>
              </a:rPr>
              <a:t>小智</a:t>
            </a:r>
            <a:r>
              <a:rPr lang="zh-TW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新細明體" pitchFamily="18" charset="-120"/>
                <a:ea typeface="新細明體" pitchFamily="18" charset="-120"/>
              </a:rPr>
              <a:t>的付款方法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55928" y="2708274"/>
            <a:ext cx="1624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zh-TW" altLang="en-US" sz="2800" u="sng" dirty="0">
                <a:ea typeface="新細明體" pitchFamily="18" charset="-120"/>
              </a:rPr>
              <a:t>小智</a:t>
            </a:r>
            <a:endParaRPr lang="zh-TW" altLang="en-US" sz="2800" u="sng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0563" y="2708274"/>
            <a:ext cx="1624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zh-TW" altLang="en-US" sz="2800" u="sng">
                <a:ea typeface="新細明體" pitchFamily="18" charset="-120"/>
              </a:rPr>
              <a:t>小敏</a:t>
            </a:r>
            <a:endParaRPr lang="zh-TW" altLang="en-US" sz="2800" u="sng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57700" y="2222500"/>
            <a:ext cx="12700" cy="4181475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754603" y="2708274"/>
            <a:ext cx="1624013" cy="522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zh-TW" sz="2800"/>
              <a:t>656</a:t>
            </a:r>
            <a:r>
              <a:rPr lang="zh-TW" altLang="en-US" sz="2800">
                <a:ea typeface="新細明體" pitchFamily="18" charset="-120"/>
              </a:rPr>
              <a:t>元</a:t>
            </a:r>
            <a:r>
              <a:rPr lang="en-US" altLang="zh-TW" sz="2800">
                <a:ea typeface="新細明體" pitchFamily="18" charset="-120"/>
              </a:rPr>
              <a:t>5</a:t>
            </a:r>
            <a:r>
              <a:rPr lang="zh-TW" altLang="en-US" sz="2800">
                <a:ea typeface="新細明體" pitchFamily="18" charset="-120"/>
              </a:rPr>
              <a:t>角</a:t>
            </a:r>
            <a:endParaRPr lang="zh-TW" altLang="en-US" sz="280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414501" y="2686049"/>
            <a:ext cx="1624012" cy="522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zh-TW" sz="2800"/>
              <a:t>656</a:t>
            </a:r>
            <a:r>
              <a:rPr lang="zh-TW" altLang="en-US" sz="2800">
                <a:ea typeface="新細明體" pitchFamily="18" charset="-120"/>
              </a:rPr>
              <a:t>元</a:t>
            </a:r>
            <a:r>
              <a:rPr lang="en-US" altLang="zh-TW" sz="2800">
                <a:ea typeface="新細明體" pitchFamily="18" charset="-120"/>
              </a:rPr>
              <a:t>5</a:t>
            </a:r>
            <a:r>
              <a:rPr lang="zh-TW" altLang="en-US" sz="2800">
                <a:ea typeface="新細明體" pitchFamily="18" charset="-120"/>
              </a:rPr>
              <a:t>角</a:t>
            </a:r>
            <a:endParaRPr lang="zh-TW" altLang="en-US" sz="2800"/>
          </a:p>
        </p:txBody>
      </p:sp>
      <p:grpSp>
        <p:nvGrpSpPr>
          <p:cNvPr id="4" name="群組 3"/>
          <p:cNvGrpSpPr>
            <a:grpSpLocks/>
          </p:cNvGrpSpPr>
          <p:nvPr/>
        </p:nvGrpSpPr>
        <p:grpSpPr bwMode="auto">
          <a:xfrm>
            <a:off x="4795628" y="3762374"/>
            <a:ext cx="4017963" cy="2003425"/>
            <a:chOff x="277566" y="3764579"/>
            <a:chExt cx="4017761" cy="2003375"/>
          </a:xfrm>
        </p:grpSpPr>
        <p:pic>
          <p:nvPicPr>
            <p:cNvPr id="8222" name="Picture 32" descr="\\server-pc1\STAR Project Team\STAR_Maths\02 Tasks development\WLTS_1617\note and coin\hsbc_5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59" y="3764579"/>
              <a:ext cx="1851657" cy="919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3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7532" y="3853636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4" name="Picture 34" descr="\\server-pc1\STAR Project Team\STAR_Maths\02 Tasks development\WLTS_1617\note and coin\hsbc_5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66" y="4986365"/>
              <a:ext cx="1536927" cy="76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5" name="Picture 35" descr="\\server-pc1\STAR Project Team\STAR_Maths\02 Tasks development\WLTS_1617\note and coin\coin 5 dollars.jp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4485" y="4981860"/>
              <a:ext cx="786093" cy="786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6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9636" y="5043930"/>
              <a:ext cx="717985" cy="7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7" name="Picture 37" descr="\\server-pc1\STAR Project Team\STAR_Maths\02 Tasks development\WLTS_1617\note and coin\coin 50 cents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4594" y="5168729"/>
              <a:ext cx="560733" cy="560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群組 4"/>
          <p:cNvGrpSpPr>
            <a:grpSpLocks/>
          </p:cNvGrpSpPr>
          <p:nvPr/>
        </p:nvGrpSpPr>
        <p:grpSpPr bwMode="auto">
          <a:xfrm>
            <a:off x="44363" y="3325811"/>
            <a:ext cx="4325938" cy="3411538"/>
            <a:chOff x="4693429" y="3349508"/>
            <a:chExt cx="4324993" cy="3411087"/>
          </a:xfrm>
        </p:grpSpPr>
        <p:pic>
          <p:nvPicPr>
            <p:cNvPr id="8206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043" y="3349508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360" y="3646577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8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3511" y="3927499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9" name="Picture 38" descr="\\server-pc1\STAR Project Team\STAR_Maths\02 Tasks development\WLTS_1617\note and coin\hsbc_20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0750" y="4899279"/>
              <a:ext cx="1429295" cy="70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0" name="Picture 38" descr="\\server-pc1\STAR Project Team\STAR_Maths\02 Tasks development\WLTS_1617\note and coin\hsbc_20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976" y="4899279"/>
              <a:ext cx="1429295" cy="70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1" name="Picture 39" descr="\\server-pc1\STAR Project Team\STAR_Maths\02 Tasks development\WLTS_1617\note and coin\Coin 10 dollars.jpg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7538" y="4819725"/>
              <a:ext cx="698007" cy="698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2" name="Picture 40" descr="\\server-pc1\STAR Project Team\STAR_Maths\02 Tasks development\WLTS_1617\note and coin\coin 2 dollars.jpg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3429" y="5761916"/>
              <a:ext cx="723582" cy="723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3" name="Picture 40" descr="\\server-pc1\STAR Project Team\STAR_Maths\02 Tasks development\WLTS_1617\note and coin\coin 2 dollars.jpg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7011" y="5774192"/>
              <a:ext cx="723582" cy="723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4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578" y="5761915"/>
              <a:ext cx="717985" cy="7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5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0593" y="5767954"/>
              <a:ext cx="717985" cy="7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6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2021" y="3349508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7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7338" y="3646577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8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6489" y="3927499"/>
              <a:ext cx="1681141" cy="830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9" name="Picture 41" descr="\\server-pc1\STAR Project Team\STAR_Maths\02 Tasks development\WLTS_1617\note and coin\Coin 20 cents.jpg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5808" y="5648674"/>
              <a:ext cx="543460" cy="56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0" name="Picture 41" descr="\\server-pc1\STAR Project Team\STAR_Maths\02 Tasks development\WLTS_1617\note and coin\Coin 20 cents.jpg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4962" y="5651978"/>
              <a:ext cx="543460" cy="56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1" name="Picture 42" descr="\\server-pc1\STAR Project Team\STAR_Maths\02 Tasks development\WLTS_1617\note and coin\Coin 10 cents.jpg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9365" y="6229400"/>
              <a:ext cx="544375" cy="531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235" name="Picture 43" descr="\\server-pc1\STAR Project Team\00Artwork\5-boy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741" y="1390649"/>
            <a:ext cx="1109662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6" name="Picture 44" descr="\\server-pc1\STAR Project Team\00Artwork\7-girl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13" y="1314449"/>
            <a:ext cx="11080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6"/>
          <p:cNvSpPr txBox="1">
            <a:spLocks noChangeArrowheads="1"/>
          </p:cNvSpPr>
          <p:nvPr/>
        </p:nvSpPr>
        <p:spPr bwMode="auto">
          <a:xfrm>
            <a:off x="915195" y="444557"/>
            <a:ext cx="7033748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zh-TW" alt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新細明體" pitchFamily="18" charset="-120"/>
                <a:ea typeface="新細明體" pitchFamily="18" charset="-120"/>
              </a:rPr>
              <a:t>你認為誰的付款方法較好呢？為甚麼？</a:t>
            </a:r>
          </a:p>
        </p:txBody>
      </p:sp>
    </p:spTree>
    <p:extLst>
      <p:ext uri="{BB962C8B-B14F-4D97-AF65-F5344CB8AC3E}">
        <p14:creationId xmlns:p14="http://schemas.microsoft.com/office/powerpoint/2010/main" val="33649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sz="quarter" idx="13"/>
          </p:nvPr>
        </p:nvSpPr>
        <p:spPr>
          <a:xfrm>
            <a:off x="668338" y="357188"/>
            <a:ext cx="7929562" cy="910297"/>
          </a:xfrm>
          <a:solidFill>
            <a:srgbClr val="CCFFFF"/>
          </a:solidFill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zh-TW" altLang="en-US" sz="4800" dirty="0" smtClean="0">
                <a:solidFill>
                  <a:srgbClr val="3366FF"/>
                </a:solidFill>
                <a:latin typeface="華康香港標楷體"/>
                <a:ea typeface="新細明體" pitchFamily="18" charset="-120"/>
              </a:rPr>
              <a:t>最簡便的付款方法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68337" y="1670224"/>
            <a:ext cx="5132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zh-TW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華康香港標楷體"/>
                <a:ea typeface="新細明體" pitchFamily="18" charset="-120"/>
              </a:rPr>
              <a:t>怎樣才算是最簡便呢？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814813" y="2737094"/>
            <a:ext cx="6298100" cy="1578651"/>
            <a:chOff x="814813" y="2737094"/>
            <a:chExt cx="6298100" cy="1578651"/>
          </a:xfrm>
        </p:grpSpPr>
        <p:sp>
          <p:nvSpPr>
            <p:cNvPr id="7" name="Rectangle 1027"/>
            <p:cNvSpPr txBox="1">
              <a:spLocks noChangeArrowheads="1"/>
            </p:cNvSpPr>
            <p:nvPr/>
          </p:nvSpPr>
          <p:spPr>
            <a:xfrm>
              <a:off x="814813" y="2917473"/>
              <a:ext cx="1249378" cy="724970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spcAft>
                  <a:spcPts val="0"/>
                </a:spcAft>
                <a:buFont typeface="Arial"/>
                <a:buNone/>
                <a:defRPr/>
              </a:pPr>
              <a:r>
                <a:rPr lang="zh-TW" altLang="en-US" sz="3600" dirty="0" smtClean="0">
                  <a:latin typeface="華康香港標楷體"/>
                  <a:ea typeface="新細明體" pitchFamily="18" charset="-120"/>
                  <a:cs typeface="華康香港標楷體" charset="0"/>
                </a:rPr>
                <a:t>例：</a:t>
              </a:r>
              <a:endParaRPr lang="en-US" altLang="zh-TW" sz="3600" dirty="0">
                <a:latin typeface="華康香港標楷體"/>
                <a:ea typeface="新細明體" pitchFamily="18" charset="-120"/>
                <a:cs typeface="華康香港標楷體" charset="0"/>
              </a:endParaRPr>
            </a:p>
          </p:txBody>
        </p:sp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7596" y="2737094"/>
              <a:ext cx="2102629" cy="1578651"/>
            </a:xfrm>
            <a:prstGeom prst="rect">
              <a:avLst/>
            </a:prstGeom>
          </p:spPr>
        </p:pic>
        <p:sp>
          <p:nvSpPr>
            <p:cNvPr id="9" name="Content Placeholder 2"/>
            <p:cNvSpPr txBox="1">
              <a:spLocks/>
            </p:cNvSpPr>
            <p:nvPr/>
          </p:nvSpPr>
          <p:spPr bwMode="auto">
            <a:xfrm>
              <a:off x="4820563" y="2948963"/>
              <a:ext cx="2292350" cy="6619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182563" algn="l" rtl="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 kern="1200">
                  <a:solidFill>
                    <a:srgbClr val="404040"/>
                  </a:solidFill>
                  <a:latin typeface="+mn-lt"/>
                  <a:ea typeface="+mn-ea"/>
                  <a:cs typeface="+mn-cs"/>
                </a:defRPr>
              </a:lvl1pPr>
              <a:lvl2pPr marL="547688" indent="-182563" algn="l" rtl="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 kern="1200">
                  <a:solidFill>
                    <a:srgbClr val="404040"/>
                  </a:solidFill>
                  <a:latin typeface="+mn-lt"/>
                  <a:ea typeface="+mn-ea"/>
                  <a:cs typeface="+mn-cs"/>
                </a:defRPr>
              </a:lvl2pPr>
              <a:lvl3pPr marL="822325" indent="-182563" algn="l" rtl="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kern="1200">
                  <a:solidFill>
                    <a:srgbClr val="404040"/>
                  </a:solidFill>
                  <a:latin typeface="+mn-lt"/>
                  <a:ea typeface="+mn-ea"/>
                  <a:cs typeface="+mn-cs"/>
                </a:defRPr>
              </a:lvl3pPr>
              <a:lvl4pPr marL="1096963" indent="-182563" algn="l" rtl="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 kern="1200">
                  <a:solidFill>
                    <a:srgbClr val="404040"/>
                  </a:solidFill>
                  <a:latin typeface="+mn-lt"/>
                  <a:ea typeface="+mn-ea"/>
                  <a:cs typeface="+mn-cs"/>
                </a:defRPr>
              </a:lvl4pPr>
              <a:lvl5pPr marL="1389063" indent="-182563" algn="l" rtl="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rgbClr val="404040"/>
                  </a:solidFill>
                  <a:latin typeface="+mn-lt"/>
                  <a:ea typeface="+mn-ea"/>
                  <a:cs typeface="+mn-cs"/>
                </a:defRPr>
              </a:lvl5pPr>
              <a:lvl6pPr marL="166420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965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587752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eaLnBrk="1" hangingPunct="1">
                <a:lnSpc>
                  <a:spcPct val="90000"/>
                </a:lnSpc>
                <a:buFont typeface="Arial" pitchFamily="34" charset="0"/>
                <a:buNone/>
              </a:pPr>
              <a:r>
                <a:rPr lang="zh-TW" altLang="en-US" sz="4100" dirty="0" smtClean="0">
                  <a:latin typeface="KaiTi" pitchFamily="49" charset="-122"/>
                  <a:ea typeface="KaiTi" pitchFamily="49" charset="-122"/>
                </a:rPr>
                <a:t>＄</a:t>
              </a:r>
              <a:r>
                <a:rPr lang="en-US" altLang="zh-TW" sz="4100" dirty="0" smtClean="0">
                  <a:latin typeface="KaiTi" pitchFamily="49" charset="-122"/>
                  <a:ea typeface="KaiTi" pitchFamily="49" charset="-122"/>
                </a:rPr>
                <a:t>579.00</a:t>
              </a:r>
            </a:p>
          </p:txBody>
        </p:sp>
      </p:grpSp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668338" y="4644426"/>
            <a:ext cx="7795034" cy="1919336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zh-TW" altLang="en-US" sz="36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如果要購買這雙鞋子，需付</a:t>
            </a:r>
            <a:r>
              <a:rPr lang="en-US" altLang="zh-TW" sz="36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579</a:t>
            </a:r>
            <a:r>
              <a:rPr lang="zh-TW" altLang="en-US" sz="36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元。</a:t>
            </a:r>
            <a:r>
              <a:rPr lang="en-US" altLang="zh-TW" sz="36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/>
            </a:r>
            <a:br>
              <a:rPr lang="en-US" altLang="zh-TW" sz="36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</a:br>
            <a:r>
              <a:rPr lang="zh-TW" altLang="en-US" sz="36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最簡便地付款即是</a:t>
            </a:r>
            <a:r>
              <a:rPr lang="zh-TW" altLang="en-US" sz="3600" dirty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以</a:t>
            </a:r>
            <a:r>
              <a:rPr lang="zh-TW" altLang="en-US" sz="3600" dirty="0">
                <a:solidFill>
                  <a:srgbClr val="FF0000"/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最少</a:t>
            </a:r>
            <a:r>
              <a:rPr lang="zh-TW" altLang="en-US" sz="3600" dirty="0" smtClean="0">
                <a:solidFill>
                  <a:srgbClr val="FF0000"/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數量</a:t>
            </a:r>
            <a:r>
              <a:rPr lang="zh-TW" altLang="en-US" sz="36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的貨幣組合出</a:t>
            </a:r>
            <a:r>
              <a:rPr lang="en-US" altLang="zh-TW" sz="36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579</a:t>
            </a:r>
            <a:r>
              <a:rPr lang="zh-TW" altLang="en-US" sz="3600" dirty="0" smtClean="0">
                <a:solidFill>
                  <a:schemeClr val="accent1">
                    <a:lumMod val="75000"/>
                  </a:schemeClr>
                </a:solidFill>
                <a:latin typeface="華康香港標楷體"/>
                <a:ea typeface="新細明體" pitchFamily="18" charset="-120"/>
                <a:cs typeface="華康香港標楷體" charset="0"/>
              </a:rPr>
              <a:t>元來付款。</a:t>
            </a:r>
            <a:endParaRPr lang="en-US" altLang="zh-TW" sz="3600" dirty="0">
              <a:solidFill>
                <a:schemeClr val="accent1">
                  <a:lumMod val="75000"/>
                </a:schemeClr>
              </a:solidFill>
              <a:latin typeface="華康香港標楷體"/>
              <a:ea typeface="新細明體" pitchFamily="18" charset="-120"/>
              <a:cs typeface="華康香港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6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7"/>
          <p:cNvSpPr txBox="1">
            <a:spLocks noChangeArrowheads="1"/>
          </p:cNvSpPr>
          <p:nvPr/>
        </p:nvSpPr>
        <p:spPr>
          <a:xfrm>
            <a:off x="346122" y="5078236"/>
            <a:ext cx="6165410" cy="651851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zh-TW" altLang="en-US" sz="3600" dirty="0" smtClean="0">
                <a:solidFill>
                  <a:schemeClr val="accent1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  <a:cs typeface="華康香港標楷體" charset="0"/>
              </a:rPr>
              <a:t>這樣是最簡便的付款方法嗎？</a:t>
            </a:r>
            <a:endParaRPr lang="en-US" altLang="zh-TW" sz="3600" dirty="0">
              <a:solidFill>
                <a:schemeClr val="accent1">
                  <a:lumMod val="75000"/>
                </a:schemeClr>
              </a:solidFill>
              <a:latin typeface="新細明體" pitchFamily="18" charset="-120"/>
              <a:ea typeface="新細明體" pitchFamily="18" charset="-120"/>
              <a:cs typeface="華康香港標楷體" charset="0"/>
            </a:endParaRPr>
          </a:p>
        </p:txBody>
      </p:sp>
      <p:sp>
        <p:nvSpPr>
          <p:cNvPr id="22" name="Rectangle 1027"/>
          <p:cNvSpPr txBox="1">
            <a:spLocks noChangeArrowheads="1"/>
          </p:cNvSpPr>
          <p:nvPr/>
        </p:nvSpPr>
        <p:spPr>
          <a:xfrm>
            <a:off x="346122" y="5050322"/>
            <a:ext cx="8447251" cy="1341425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zh-TW" altLang="en-US" sz="3600" dirty="0" smtClean="0">
                <a:solidFill>
                  <a:schemeClr val="accent1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  <a:cs typeface="華康香港標楷體" charset="0"/>
              </a:rPr>
              <a:t>這個方法不夠簡便，因為還可用幣值較大的貨幣取代某些貨幣。</a:t>
            </a:r>
            <a:endParaRPr lang="en-US" altLang="zh-TW" sz="3600" dirty="0">
              <a:solidFill>
                <a:schemeClr val="accent1">
                  <a:lumMod val="75000"/>
                </a:schemeClr>
              </a:solidFill>
              <a:latin typeface="新細明體" pitchFamily="18" charset="-120"/>
              <a:ea typeface="新細明體" pitchFamily="18" charset="-120"/>
              <a:cs typeface="華康香港標楷體" charset="0"/>
            </a:endParaRP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443620" y="397661"/>
            <a:ext cx="1249378" cy="72497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lang="zh-TW" altLang="en-US" sz="3600" dirty="0" smtClean="0">
                <a:latin typeface="新細明體" pitchFamily="18" charset="-120"/>
                <a:ea typeface="新細明體" pitchFamily="18" charset="-120"/>
                <a:cs typeface="華康香港標楷體" charset="0"/>
              </a:rPr>
              <a:t>例：</a:t>
            </a:r>
            <a:endParaRPr lang="en-US" altLang="zh-TW" sz="3600" dirty="0">
              <a:latin typeface="新細明體" pitchFamily="18" charset="-120"/>
              <a:ea typeface="新細明體" pitchFamily="18" charset="-120"/>
              <a:cs typeface="華康香港標楷體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13" y="217283"/>
            <a:ext cx="2102629" cy="157865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4739080" y="429152"/>
            <a:ext cx="2292350" cy="661987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TW" altLang="en-US" sz="4100" dirty="0" smtClean="0">
                <a:latin typeface="KaiTi" pitchFamily="49" charset="-122"/>
                <a:ea typeface="KaiTi" pitchFamily="49" charset="-122"/>
              </a:rPr>
              <a:t>＄</a:t>
            </a:r>
            <a:r>
              <a:rPr lang="en-US" altLang="zh-TW" sz="4100" dirty="0" smtClean="0">
                <a:latin typeface="KaiTi" pitchFamily="49" charset="-122"/>
                <a:ea typeface="KaiTi" pitchFamily="49" charset="-122"/>
              </a:rPr>
              <a:t>579.00</a:t>
            </a:r>
          </a:p>
        </p:txBody>
      </p:sp>
      <p:grpSp>
        <p:nvGrpSpPr>
          <p:cNvPr id="23" name="群組 22"/>
          <p:cNvGrpSpPr/>
          <p:nvPr/>
        </p:nvGrpSpPr>
        <p:grpSpPr>
          <a:xfrm>
            <a:off x="380246" y="2822669"/>
            <a:ext cx="8447124" cy="1862121"/>
            <a:chOff x="380246" y="2822669"/>
            <a:chExt cx="8447124" cy="1862121"/>
          </a:xfrm>
        </p:grpSpPr>
        <p:pic>
          <p:nvPicPr>
            <p:cNvPr id="8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186" y="2866677"/>
              <a:ext cx="1681508" cy="830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8053" y="2866677"/>
              <a:ext cx="1681508" cy="830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6863" y="2866677"/>
              <a:ext cx="1681508" cy="830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246" y="3854538"/>
              <a:ext cx="1681508" cy="830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3" descr="\\server-pc1\STAR Project Team\STAR_Maths\02 Tasks development\WLTS_1617\note and coin\hsbc_10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6113" y="3854538"/>
              <a:ext cx="1681508" cy="830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4" descr="\\server-pc1\STAR Project Team\STAR_Maths\02 Tasks development\WLTS_1617\note and coin\hsbc_5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4923" y="3886404"/>
              <a:ext cx="1537004" cy="766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9" descr="\\server-pc1\STAR Project Team\STAR_Maths\02 Tasks development\WLTS_1617\note and coin\Coin 10 dollars.jp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6487" y="2866677"/>
              <a:ext cx="698160" cy="698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9" descr="\\server-pc1\STAR Project Team\STAR_Maths\02 Tasks development\WLTS_1617\note and coin\Coin 10 dollars.jp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5210" y="2866677"/>
              <a:ext cx="698160" cy="698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5" descr="\\server-pc1\STAR Project Team\STAR_Maths\02 Tasks development\WLTS_1617\note and coin\coin 5 dollars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1237" y="2822669"/>
              <a:ext cx="786133" cy="786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0" descr="\\server-pc1\STAR Project Team\STAR_Maths\02 Tasks development\WLTS_1617\note and coin\coin 2 dollars.jp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9630" y="3907826"/>
              <a:ext cx="723740" cy="723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6487" y="3907826"/>
              <a:ext cx="718142" cy="718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36" descr="\\server-pc1\STAR Project Team\STAR_Maths\02 Tasks development\WLTS_1617\note and coin\coin 1 dollar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5232" y="3907826"/>
              <a:ext cx="718142" cy="718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649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2" grpId="0" animBg="1"/>
    </p:bld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828</TotalTime>
  <Words>396</Words>
  <Application>Microsoft Office PowerPoint</Application>
  <PresentationFormat>如螢幕大小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6" baseType="lpstr">
      <vt:lpstr>BiauKai</vt:lpstr>
      <vt:lpstr>KaiTi</vt:lpstr>
      <vt:lpstr>MS PGothic</vt:lpstr>
      <vt:lpstr>細明體</vt:lpstr>
      <vt:lpstr>華康香港標楷體</vt:lpstr>
      <vt:lpstr>微軟正黑體</vt:lpstr>
      <vt:lpstr>新細明體</vt:lpstr>
      <vt:lpstr>Arial</vt:lpstr>
      <vt:lpstr>Calibri</vt:lpstr>
      <vt:lpstr>Georgia</vt:lpstr>
      <vt:lpstr>Times New Roman</vt:lpstr>
      <vt:lpstr>Trebuchet MS</vt:lpstr>
      <vt:lpstr>氣流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貨比三家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買電器</dc:title>
  <dc:creator>Chung Yuen Ying Christina</dc:creator>
  <cp:lastModifiedBy>CHUNG, Yuen-ying Christina</cp:lastModifiedBy>
  <cp:revision>68</cp:revision>
  <dcterms:created xsi:type="dcterms:W3CDTF">2014-03-31T16:02:03Z</dcterms:created>
  <dcterms:modified xsi:type="dcterms:W3CDTF">2018-04-19T02:16:08Z</dcterms:modified>
</cp:coreProperties>
</file>