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81" r:id="rId3"/>
    <p:sldId id="284" r:id="rId4"/>
    <p:sldId id="285" r:id="rId5"/>
    <p:sldId id="288" r:id="rId6"/>
    <p:sldId id="292" r:id="rId7"/>
    <p:sldId id="289" r:id="rId8"/>
    <p:sldId id="290" r:id="rId9"/>
    <p:sldId id="287" r:id="rId10"/>
    <p:sldId id="282" r:id="rId11"/>
    <p:sldId id="293" r:id="rId12"/>
    <p:sldId id="291" r:id="rId13"/>
    <p:sldId id="283" r:id="rId14"/>
    <p:sldId id="294" r:id="rId15"/>
    <p:sldId id="295" r:id="rId16"/>
    <p:sldId id="29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22" autoAdjust="0"/>
    <p:restoredTop sz="93704"/>
  </p:normalViewPr>
  <p:slideViewPr>
    <p:cSldViewPr snapToGrid="0" snapToObjects="1">
      <p:cViewPr>
        <p:scale>
          <a:sx n="81" d="100"/>
          <a:sy n="81" d="100"/>
        </p:scale>
        <p:origin x="-768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EF649-7EDF-9248-9D57-E6A540CE5BE4}" type="datetimeFigureOut">
              <a:rPr lang="en-US" smtClean="0"/>
              <a:t>10/31/2018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54E47-D6E0-8B49-9AA3-3D63C3442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37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54E47-D6E0-8B49-9AA3-3D63C34428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01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  <a:latin typeface="Arial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Arial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複名數</a:t>
            </a:r>
            <a:r>
              <a:rPr lang="zh-TW" altLang="en-US" dirty="0"/>
              <a:t>單名數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99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單名數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227" y="1270000"/>
            <a:ext cx="4122308" cy="533958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016" y="609600"/>
            <a:ext cx="2465871" cy="2350414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77334" y="1710266"/>
            <a:ext cx="5329766" cy="4453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 smtClean="0">
                <a:latin typeface="Arial" pitchFamily="34" charset="0"/>
              </a:rPr>
              <a:t>是否</a:t>
            </a:r>
            <a:r>
              <a:rPr lang="en-US" altLang="zh-TW" sz="3200" dirty="0" smtClean="0">
                <a:latin typeface="Arial" pitchFamily="34" charset="0"/>
              </a:rPr>
              <a:t>400</a:t>
            </a:r>
            <a:r>
              <a:rPr lang="zh-TW" altLang="en-US" sz="3200" dirty="0" smtClean="0">
                <a:latin typeface="Arial" pitchFamily="34" charset="0"/>
              </a:rPr>
              <a:t>克</a:t>
            </a:r>
            <a:r>
              <a:rPr lang="en-US" altLang="zh-TW" sz="3200" dirty="0" smtClean="0">
                <a:latin typeface="Arial" pitchFamily="34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7334" y="3323989"/>
            <a:ext cx="415690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1000</a:t>
            </a:r>
            <a:r>
              <a:rPr lang="zh-TW" altLang="en-US" sz="4400" dirty="0" smtClean="0">
                <a:solidFill>
                  <a:schemeClr val="accent1"/>
                </a:solidFill>
                <a:latin typeface="Arial" pitchFamily="34" charset="0"/>
              </a:rPr>
              <a:t>克 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+ 400</a:t>
            </a:r>
            <a:r>
              <a:rPr lang="zh-TW" altLang="en-US" sz="4400" dirty="0" smtClean="0">
                <a:solidFill>
                  <a:schemeClr val="accent1"/>
                </a:solidFill>
                <a:latin typeface="Arial" pitchFamily="34" charset="0"/>
              </a:rPr>
              <a:t>克</a:t>
            </a:r>
            <a:endParaRPr lang="en-US" altLang="zh-TW" sz="4400" dirty="0" smtClean="0">
              <a:solidFill>
                <a:schemeClr val="accent1"/>
              </a:solidFill>
              <a:latin typeface="Arial" pitchFamily="34" charset="0"/>
            </a:endParaRPr>
          </a:p>
          <a:p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= 1400</a:t>
            </a:r>
            <a:r>
              <a:rPr lang="zh-TW" altLang="en-US" sz="4400" dirty="0" smtClean="0">
                <a:solidFill>
                  <a:schemeClr val="accent1"/>
                </a:solidFill>
                <a:latin typeface="Arial" pitchFamily="34" charset="0"/>
              </a:rPr>
              <a:t>克</a:t>
            </a:r>
            <a:endParaRPr lang="en-US" altLang="zh-TW" sz="4400" dirty="0">
              <a:solidFill>
                <a:schemeClr val="accent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9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考考你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11296" y="1681373"/>
            <a:ext cx="4156907" cy="2123658"/>
          </a:xfrm>
          <a:prstGeom prst="rect">
            <a:avLst/>
          </a:prstGeom>
          <a:ln w="38100">
            <a:solidFill>
              <a:schemeClr val="accent1"/>
            </a:solidFill>
            <a:prstDash val="sysDot"/>
          </a:ln>
        </p:spPr>
        <p:txBody>
          <a:bodyPr wrap="none">
            <a:spAutoFit/>
          </a:bodyPr>
          <a:lstStyle/>
          <a:p>
            <a:r>
              <a:rPr lang="zh-TW" altLang="en-US" sz="4400" dirty="0" smtClean="0">
                <a:solidFill>
                  <a:schemeClr val="accent1"/>
                </a:solidFill>
                <a:latin typeface="Arial" pitchFamily="34" charset="0"/>
              </a:rPr>
              <a:t>如果</a:t>
            </a:r>
            <a:endParaRPr lang="en-US" altLang="zh-TW" sz="4400" dirty="0" smtClean="0">
              <a:solidFill>
                <a:schemeClr val="accent1"/>
              </a:solidFill>
              <a:latin typeface="Arial" pitchFamily="34" charset="0"/>
            </a:endParaRPr>
          </a:p>
          <a:p>
            <a:r>
              <a:rPr lang="en-US" altLang="zh-TW" sz="4400" dirty="0">
                <a:solidFill>
                  <a:schemeClr val="accent1"/>
                </a:solidFill>
                <a:latin typeface="Arial" pitchFamily="34" charset="0"/>
              </a:rPr>
              <a:t>1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000</a:t>
            </a:r>
            <a:r>
              <a:rPr lang="zh-TW" altLang="en-US" sz="4400" dirty="0" smtClean="0">
                <a:solidFill>
                  <a:schemeClr val="accent1"/>
                </a:solidFill>
                <a:latin typeface="Arial" pitchFamily="34" charset="0"/>
              </a:rPr>
              <a:t>克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 + </a:t>
            </a:r>
            <a:r>
              <a:rPr lang="en-US" altLang="zh-TW" sz="4400" dirty="0">
                <a:solidFill>
                  <a:srgbClr val="FF0000"/>
                </a:solidFill>
                <a:latin typeface="Arial" pitchFamily="34" charset="0"/>
              </a:rPr>
              <a:t>4</a:t>
            </a:r>
            <a:r>
              <a:rPr lang="en-US" altLang="zh-TW" sz="4400" dirty="0" smtClean="0">
                <a:solidFill>
                  <a:srgbClr val="FF0000"/>
                </a:solidFill>
                <a:latin typeface="Arial" pitchFamily="34" charset="0"/>
              </a:rPr>
              <a:t>00</a:t>
            </a:r>
            <a:r>
              <a:rPr lang="zh-TW" altLang="en-US" sz="4400" dirty="0" smtClean="0">
                <a:solidFill>
                  <a:schemeClr val="accent1"/>
                </a:solidFill>
                <a:latin typeface="Arial" pitchFamily="34" charset="0"/>
              </a:rPr>
              <a:t>克</a:t>
            </a:r>
            <a:endParaRPr lang="en-US" altLang="zh-TW" sz="4400" dirty="0" smtClean="0">
              <a:solidFill>
                <a:schemeClr val="accent1"/>
              </a:solidFill>
              <a:latin typeface="Arial" pitchFamily="34" charset="0"/>
            </a:endParaRPr>
          </a:p>
          <a:p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= 1</a:t>
            </a:r>
            <a:r>
              <a:rPr lang="en-US" altLang="zh-TW" sz="4400" dirty="0" smtClean="0">
                <a:solidFill>
                  <a:srgbClr val="FF0000"/>
                </a:solidFill>
                <a:latin typeface="Arial" pitchFamily="34" charset="0"/>
              </a:rPr>
              <a:t>400</a:t>
            </a:r>
            <a:r>
              <a:rPr lang="zh-TW" altLang="en-US" sz="4400" dirty="0" smtClean="0">
                <a:solidFill>
                  <a:schemeClr val="accent1"/>
                </a:solidFill>
                <a:latin typeface="Arial" pitchFamily="34" charset="0"/>
              </a:rPr>
              <a:t>克</a:t>
            </a:r>
            <a:endParaRPr lang="en-US" altLang="zh-TW" sz="44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45096" y="3330896"/>
            <a:ext cx="3842719" cy="2123658"/>
          </a:xfrm>
          <a:prstGeom prst="rect">
            <a:avLst/>
          </a:prstGeom>
          <a:ln w="38100">
            <a:solidFill>
              <a:schemeClr val="accent1"/>
            </a:solidFill>
            <a:prstDash val="sysDot"/>
          </a:ln>
        </p:spPr>
        <p:txBody>
          <a:bodyPr wrap="none">
            <a:spAutoFit/>
          </a:bodyPr>
          <a:lstStyle/>
          <a:p>
            <a:r>
              <a:rPr lang="zh-TW" altLang="en-US" sz="4400" dirty="0" smtClean="0">
                <a:solidFill>
                  <a:schemeClr val="accent1"/>
                </a:solidFill>
                <a:latin typeface="Arial" pitchFamily="34" charset="0"/>
              </a:rPr>
              <a:t>那麼</a:t>
            </a:r>
            <a:endParaRPr lang="en-US" altLang="zh-TW" sz="4400" dirty="0" smtClean="0">
              <a:solidFill>
                <a:schemeClr val="accent1"/>
              </a:solidFill>
              <a:latin typeface="Arial" pitchFamily="34" charset="0"/>
            </a:endParaRPr>
          </a:p>
          <a:p>
            <a:r>
              <a:rPr lang="en-US" altLang="zh-TW" sz="4400" dirty="0">
                <a:solidFill>
                  <a:schemeClr val="accent1"/>
                </a:solidFill>
                <a:latin typeface="Arial" pitchFamily="34" charset="0"/>
              </a:rPr>
              <a:t>1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000</a:t>
            </a:r>
            <a:r>
              <a:rPr lang="zh-TW" altLang="en-US" sz="4400" dirty="0" smtClean="0">
                <a:solidFill>
                  <a:schemeClr val="accent1"/>
                </a:solidFill>
                <a:latin typeface="Arial" pitchFamily="34" charset="0"/>
              </a:rPr>
              <a:t>克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 + </a:t>
            </a:r>
            <a:r>
              <a:rPr lang="en-US" altLang="zh-TW" sz="4400" dirty="0">
                <a:solidFill>
                  <a:srgbClr val="FF0000"/>
                </a:solidFill>
                <a:latin typeface="Arial" pitchFamily="34" charset="0"/>
              </a:rPr>
              <a:t>4</a:t>
            </a:r>
            <a:r>
              <a:rPr lang="en-US" altLang="zh-TW" sz="4400" dirty="0" smtClean="0">
                <a:solidFill>
                  <a:srgbClr val="FF0000"/>
                </a:solidFill>
                <a:latin typeface="Arial" pitchFamily="34" charset="0"/>
              </a:rPr>
              <a:t>0</a:t>
            </a:r>
            <a:r>
              <a:rPr lang="zh-TW" altLang="en-US" sz="4400" dirty="0" smtClean="0">
                <a:solidFill>
                  <a:schemeClr val="accent1"/>
                </a:solidFill>
                <a:latin typeface="Arial" pitchFamily="34" charset="0"/>
              </a:rPr>
              <a:t>克</a:t>
            </a:r>
            <a:endParaRPr lang="en-US" altLang="zh-TW" sz="4400" dirty="0" smtClean="0">
              <a:solidFill>
                <a:schemeClr val="accent1"/>
              </a:solidFill>
              <a:latin typeface="Arial" pitchFamily="34" charset="0"/>
            </a:endParaRPr>
          </a:p>
          <a:p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= ????</a:t>
            </a:r>
          </a:p>
        </p:txBody>
      </p:sp>
      <p:sp>
        <p:nvSpPr>
          <p:cNvPr id="9" name="Rectangle 8"/>
          <p:cNvSpPr/>
          <p:nvPr/>
        </p:nvSpPr>
        <p:spPr>
          <a:xfrm>
            <a:off x="1111296" y="4876804"/>
            <a:ext cx="3159839" cy="1200329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7200" dirty="0">
                <a:solidFill>
                  <a:schemeClr val="accent1"/>
                </a:solidFill>
                <a:latin typeface="Arial" pitchFamily="34" charset="0"/>
              </a:rPr>
              <a:t>1</a:t>
            </a:r>
            <a:r>
              <a:rPr lang="en-US" altLang="zh-TW" sz="7200" dirty="0" smtClean="0">
                <a:solidFill>
                  <a:schemeClr val="accent1"/>
                </a:solidFill>
                <a:latin typeface="Arial" pitchFamily="34" charset="0"/>
              </a:rPr>
              <a:t>0</a:t>
            </a:r>
            <a:r>
              <a:rPr lang="en-US" altLang="zh-TW" sz="7200" dirty="0" smtClean="0">
                <a:solidFill>
                  <a:srgbClr val="FF0000"/>
                </a:solidFill>
                <a:latin typeface="Arial" pitchFamily="34" charset="0"/>
              </a:rPr>
              <a:t>40</a:t>
            </a:r>
            <a:r>
              <a:rPr lang="zh-TW" altLang="en-US" sz="7200" dirty="0" smtClean="0">
                <a:solidFill>
                  <a:schemeClr val="accent1"/>
                </a:solidFill>
                <a:latin typeface="Arial" pitchFamily="34" charset="0"/>
              </a:rPr>
              <a:t>克</a:t>
            </a:r>
            <a:endParaRPr lang="en-US" altLang="zh-TW" sz="7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97096" y="455010"/>
            <a:ext cx="1224000" cy="1800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1000g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21096" y="1535010"/>
            <a:ext cx="1224000" cy="720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00g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30172" y="1535010"/>
            <a:ext cx="1224000" cy="1800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1000g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54172" y="3194476"/>
            <a:ext cx="1224000" cy="14053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itchFamily="34" charset="0"/>
              </a:rPr>
              <a:t>40g</a:t>
            </a:r>
            <a:endParaRPr lang="en-US" sz="105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29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考考你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11296" y="1410439"/>
            <a:ext cx="4156907" cy="2123658"/>
          </a:xfrm>
          <a:prstGeom prst="rect">
            <a:avLst/>
          </a:prstGeom>
          <a:ln w="38100">
            <a:solidFill>
              <a:schemeClr val="accent1"/>
            </a:solidFill>
            <a:prstDash val="sysDot"/>
          </a:ln>
        </p:spPr>
        <p:txBody>
          <a:bodyPr wrap="none">
            <a:spAutoFit/>
          </a:bodyPr>
          <a:lstStyle/>
          <a:p>
            <a:r>
              <a:rPr lang="zh-TW" altLang="en-US" sz="4400" dirty="0" smtClean="0">
                <a:solidFill>
                  <a:schemeClr val="accent1"/>
                </a:solidFill>
                <a:latin typeface="Arial" pitchFamily="34" charset="0"/>
              </a:rPr>
              <a:t>如果</a:t>
            </a:r>
            <a:endParaRPr lang="en-US" altLang="zh-TW" sz="4400" dirty="0" smtClean="0">
              <a:solidFill>
                <a:schemeClr val="accent1"/>
              </a:solidFill>
              <a:latin typeface="Arial" pitchFamily="34" charset="0"/>
            </a:endParaRPr>
          </a:p>
          <a:p>
            <a:r>
              <a:rPr lang="en-US" altLang="zh-TW" sz="4400" dirty="0">
                <a:solidFill>
                  <a:schemeClr val="accent1"/>
                </a:solidFill>
                <a:latin typeface="Arial" pitchFamily="34" charset="0"/>
              </a:rPr>
              <a:t>1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000</a:t>
            </a:r>
            <a:r>
              <a:rPr lang="zh-TW" altLang="en-US" sz="4400" dirty="0" smtClean="0">
                <a:solidFill>
                  <a:schemeClr val="accent1"/>
                </a:solidFill>
                <a:latin typeface="Arial" pitchFamily="34" charset="0"/>
              </a:rPr>
              <a:t>克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 + </a:t>
            </a:r>
            <a:r>
              <a:rPr lang="en-US" altLang="zh-TW" sz="4400" dirty="0">
                <a:solidFill>
                  <a:srgbClr val="FF0000"/>
                </a:solidFill>
                <a:latin typeface="Arial" pitchFamily="34" charset="0"/>
              </a:rPr>
              <a:t>4</a:t>
            </a:r>
            <a:r>
              <a:rPr lang="en-US" altLang="zh-TW" sz="4400" dirty="0" smtClean="0">
                <a:solidFill>
                  <a:srgbClr val="FF0000"/>
                </a:solidFill>
                <a:latin typeface="Arial" pitchFamily="34" charset="0"/>
              </a:rPr>
              <a:t>00</a:t>
            </a:r>
            <a:r>
              <a:rPr lang="zh-TW" altLang="en-US" sz="4400" dirty="0" smtClean="0">
                <a:solidFill>
                  <a:schemeClr val="accent1"/>
                </a:solidFill>
                <a:latin typeface="Arial" pitchFamily="34" charset="0"/>
              </a:rPr>
              <a:t>克</a:t>
            </a:r>
            <a:endParaRPr lang="en-US" altLang="zh-TW" sz="4400" dirty="0" smtClean="0">
              <a:solidFill>
                <a:schemeClr val="accent1"/>
              </a:solidFill>
              <a:latin typeface="Arial" pitchFamily="34" charset="0"/>
            </a:endParaRPr>
          </a:p>
          <a:p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= 1</a:t>
            </a:r>
            <a:r>
              <a:rPr lang="en-US" altLang="zh-TW" sz="4400" dirty="0">
                <a:solidFill>
                  <a:srgbClr val="FF0000"/>
                </a:solidFill>
                <a:latin typeface="Arial" pitchFamily="34" charset="0"/>
              </a:rPr>
              <a:t>4</a:t>
            </a:r>
            <a:r>
              <a:rPr lang="en-US" altLang="zh-TW" sz="4400" dirty="0" smtClean="0">
                <a:solidFill>
                  <a:srgbClr val="FF0000"/>
                </a:solidFill>
                <a:latin typeface="Arial" pitchFamily="34" charset="0"/>
              </a:rPr>
              <a:t>00</a:t>
            </a:r>
            <a:r>
              <a:rPr lang="zh-TW" altLang="en-US" sz="4400" dirty="0" smtClean="0">
                <a:solidFill>
                  <a:schemeClr val="accent1"/>
                </a:solidFill>
                <a:latin typeface="Arial" pitchFamily="34" charset="0"/>
              </a:rPr>
              <a:t>克</a:t>
            </a:r>
            <a:endParaRPr lang="en-US" altLang="zh-TW" sz="44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70719" y="1410439"/>
            <a:ext cx="3842719" cy="2123658"/>
          </a:xfrm>
          <a:prstGeom prst="rect">
            <a:avLst/>
          </a:prstGeom>
          <a:ln w="38100">
            <a:solidFill>
              <a:schemeClr val="accent1"/>
            </a:solidFill>
            <a:prstDash val="sysDot"/>
          </a:ln>
        </p:spPr>
        <p:txBody>
          <a:bodyPr wrap="none">
            <a:spAutoFit/>
          </a:bodyPr>
          <a:lstStyle/>
          <a:p>
            <a:r>
              <a:rPr lang="zh-TW" altLang="en-US" sz="4400" dirty="0" smtClean="0">
                <a:solidFill>
                  <a:schemeClr val="accent1"/>
                </a:solidFill>
                <a:latin typeface="Arial" pitchFamily="34" charset="0"/>
              </a:rPr>
              <a:t>而</a:t>
            </a:r>
            <a:endParaRPr lang="en-US" altLang="zh-TW" sz="4400" dirty="0" smtClean="0">
              <a:solidFill>
                <a:schemeClr val="accent1"/>
              </a:solidFill>
              <a:latin typeface="Arial" pitchFamily="34" charset="0"/>
            </a:endParaRPr>
          </a:p>
          <a:p>
            <a:r>
              <a:rPr lang="en-US" altLang="zh-TW" sz="4400" dirty="0">
                <a:solidFill>
                  <a:schemeClr val="accent1"/>
                </a:solidFill>
                <a:latin typeface="Arial" pitchFamily="34" charset="0"/>
              </a:rPr>
              <a:t>1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000</a:t>
            </a:r>
            <a:r>
              <a:rPr lang="zh-TW" altLang="en-US" sz="4400" dirty="0" smtClean="0">
                <a:solidFill>
                  <a:schemeClr val="accent1"/>
                </a:solidFill>
                <a:latin typeface="Arial" pitchFamily="34" charset="0"/>
              </a:rPr>
              <a:t>克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 + </a:t>
            </a:r>
            <a:r>
              <a:rPr lang="en-US" altLang="zh-TW" sz="4400" dirty="0">
                <a:solidFill>
                  <a:srgbClr val="FF0000"/>
                </a:solidFill>
                <a:latin typeface="Arial" pitchFamily="34" charset="0"/>
              </a:rPr>
              <a:t>4</a:t>
            </a:r>
            <a:r>
              <a:rPr lang="en-US" altLang="zh-TW" sz="4400" dirty="0" smtClean="0">
                <a:solidFill>
                  <a:srgbClr val="FF0000"/>
                </a:solidFill>
                <a:latin typeface="Arial" pitchFamily="34" charset="0"/>
              </a:rPr>
              <a:t>0</a:t>
            </a:r>
            <a:r>
              <a:rPr lang="zh-TW" altLang="en-US" sz="4400" dirty="0" smtClean="0">
                <a:solidFill>
                  <a:schemeClr val="accent1"/>
                </a:solidFill>
                <a:latin typeface="Arial" pitchFamily="34" charset="0"/>
              </a:rPr>
              <a:t>克</a:t>
            </a:r>
            <a:endParaRPr lang="en-US" altLang="zh-TW" sz="4400" dirty="0" smtClean="0">
              <a:solidFill>
                <a:schemeClr val="accent1"/>
              </a:solidFill>
              <a:latin typeface="Arial" pitchFamily="34" charset="0"/>
            </a:endParaRPr>
          </a:p>
          <a:p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= 10</a:t>
            </a:r>
            <a:r>
              <a:rPr lang="en-US" altLang="zh-TW" sz="4400" dirty="0">
                <a:solidFill>
                  <a:srgbClr val="FF0000"/>
                </a:solidFill>
                <a:latin typeface="Arial" pitchFamily="34" charset="0"/>
              </a:rPr>
              <a:t>4</a:t>
            </a:r>
            <a:r>
              <a:rPr lang="en-US" altLang="zh-TW" sz="4400" dirty="0" smtClean="0">
                <a:solidFill>
                  <a:srgbClr val="FF0000"/>
                </a:solidFill>
                <a:latin typeface="Arial" pitchFamily="34" charset="0"/>
              </a:rPr>
              <a:t>0</a:t>
            </a:r>
            <a:r>
              <a:rPr lang="zh-TW" altLang="en-US" sz="4400" dirty="0" smtClean="0">
                <a:solidFill>
                  <a:schemeClr val="accent1"/>
                </a:solidFill>
                <a:latin typeface="Arial" pitchFamily="34" charset="0"/>
              </a:rPr>
              <a:t>克</a:t>
            </a:r>
            <a:endParaRPr lang="en-US" altLang="zh-TW" sz="44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10971" y="3686497"/>
            <a:ext cx="3502882" cy="2923877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zh-TW" altLang="en-US" sz="4400" dirty="0" smtClean="0">
                <a:solidFill>
                  <a:schemeClr val="accent1"/>
                </a:solidFill>
                <a:latin typeface="Arial" pitchFamily="34" charset="0"/>
              </a:rPr>
              <a:t>那麼</a:t>
            </a:r>
            <a:endParaRPr lang="en-US" altLang="zh-TW" sz="4400" dirty="0" smtClean="0">
              <a:solidFill>
                <a:schemeClr val="accent1"/>
              </a:solidFill>
              <a:latin typeface="Arial" pitchFamily="34" charset="0"/>
            </a:endParaRPr>
          </a:p>
          <a:p>
            <a:r>
              <a:rPr lang="en-US" altLang="zh-TW" sz="4400" dirty="0">
                <a:solidFill>
                  <a:schemeClr val="accent1"/>
                </a:solidFill>
                <a:latin typeface="Arial" pitchFamily="34" charset="0"/>
              </a:rPr>
              <a:t>1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000</a:t>
            </a:r>
            <a:r>
              <a:rPr lang="zh-TW" altLang="en-US" sz="4400" dirty="0" smtClean="0">
                <a:solidFill>
                  <a:schemeClr val="accent1"/>
                </a:solidFill>
                <a:latin typeface="Arial" pitchFamily="34" charset="0"/>
              </a:rPr>
              <a:t>克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 + </a:t>
            </a:r>
            <a:r>
              <a:rPr lang="en-US" altLang="zh-TW" sz="4400" dirty="0">
                <a:solidFill>
                  <a:srgbClr val="FF0000"/>
                </a:solidFill>
                <a:latin typeface="Arial" pitchFamily="34" charset="0"/>
              </a:rPr>
              <a:t>4</a:t>
            </a:r>
            <a:r>
              <a:rPr lang="zh-TW" altLang="en-US" sz="4400" dirty="0" smtClean="0">
                <a:solidFill>
                  <a:schemeClr val="accent1"/>
                </a:solidFill>
                <a:latin typeface="Arial" pitchFamily="34" charset="0"/>
              </a:rPr>
              <a:t>克</a:t>
            </a:r>
            <a:endParaRPr lang="en-US" altLang="zh-TW" sz="4400" dirty="0" smtClean="0">
              <a:solidFill>
                <a:schemeClr val="accent1"/>
              </a:solidFill>
              <a:latin typeface="Arial" pitchFamily="34" charset="0"/>
            </a:endParaRPr>
          </a:p>
          <a:p>
            <a:r>
              <a:rPr lang="en-US" altLang="zh-TW" sz="9600" dirty="0" smtClean="0">
                <a:solidFill>
                  <a:schemeClr val="accent1"/>
                </a:solidFill>
                <a:latin typeface="Arial" pitchFamily="34" charset="0"/>
              </a:rPr>
              <a:t>=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85752" y="5331055"/>
            <a:ext cx="2642070" cy="1015663"/>
          </a:xfrm>
          <a:prstGeom prst="rect">
            <a:avLst/>
          </a:prstGeom>
          <a:ln w="38100">
            <a:noFill/>
          </a:ln>
        </p:spPr>
        <p:txBody>
          <a:bodyPr wrap="none">
            <a:spAutoFit/>
          </a:bodyPr>
          <a:lstStyle/>
          <a:p>
            <a:r>
              <a:rPr lang="en-US" altLang="zh-TW" sz="6000" dirty="0" smtClean="0">
                <a:solidFill>
                  <a:schemeClr val="accent1"/>
                </a:solidFill>
                <a:latin typeface="Arial" pitchFamily="34" charset="0"/>
              </a:rPr>
              <a:t>100</a:t>
            </a:r>
            <a:r>
              <a:rPr lang="en-US" altLang="zh-TW" sz="6000" dirty="0">
                <a:solidFill>
                  <a:srgbClr val="FF0000"/>
                </a:solidFill>
                <a:latin typeface="Arial" pitchFamily="34" charset="0"/>
              </a:rPr>
              <a:t>4</a:t>
            </a:r>
            <a:r>
              <a:rPr lang="zh-TW" altLang="en-US" sz="6000" dirty="0" smtClean="0">
                <a:solidFill>
                  <a:schemeClr val="accent1"/>
                </a:solidFill>
                <a:latin typeface="Arial" pitchFamily="34" charset="0"/>
              </a:rPr>
              <a:t>克</a:t>
            </a:r>
            <a:endParaRPr lang="en-US" altLang="zh-TW" sz="60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01569" y="108449"/>
            <a:ext cx="1224000" cy="1800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1000g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25569" y="1188449"/>
            <a:ext cx="1224000" cy="720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00g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30983" y="108449"/>
            <a:ext cx="1224000" cy="1800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1000g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54983" y="1767915"/>
            <a:ext cx="1224000" cy="14053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40g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11296" y="4334936"/>
            <a:ext cx="1224000" cy="1800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1000g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35296" y="6098936"/>
            <a:ext cx="1224000" cy="36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 dirty="0" smtClean="0">
                <a:latin typeface="Arial" pitchFamily="34" charset="0"/>
              </a:rPr>
              <a:t>4g</a:t>
            </a:r>
            <a:endParaRPr lang="en-US" sz="1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14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複名數</a:t>
            </a:r>
            <a:r>
              <a:rPr lang="en-US" altLang="zh-TW" dirty="0" smtClean="0"/>
              <a:t> -&gt; </a:t>
            </a:r>
            <a:r>
              <a:rPr lang="zh-TW" altLang="en-US" dirty="0" smtClean="0"/>
              <a:t>單名數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4989" y="1662386"/>
            <a:ext cx="4608954" cy="2123658"/>
          </a:xfrm>
          <a:prstGeom prst="rect">
            <a:avLst/>
          </a:prstGeom>
          <a:ln w="38100">
            <a:solidFill>
              <a:schemeClr val="accent1"/>
            </a:solidFill>
            <a:prstDash val="sysDot"/>
          </a:ln>
        </p:spPr>
        <p:txBody>
          <a:bodyPr wrap="none">
            <a:spAutoFit/>
          </a:bodyPr>
          <a:lstStyle/>
          <a:p>
            <a:r>
              <a:rPr lang="en-US" altLang="zh-TW" sz="4400" dirty="0">
                <a:solidFill>
                  <a:srgbClr val="FFFFFF"/>
                </a:solidFill>
                <a:latin typeface="Arial" pitchFamily="34" charset="0"/>
              </a:rPr>
              <a:t>= </a:t>
            </a:r>
            <a:r>
              <a:rPr lang="en-US" altLang="zh-TW" sz="4400" dirty="0" smtClean="0">
                <a:solidFill>
                  <a:srgbClr val="00B0F0"/>
                </a:solidFill>
                <a:latin typeface="Arial" pitchFamily="34" charset="0"/>
              </a:rPr>
              <a:t>1</a:t>
            </a:r>
            <a:r>
              <a:rPr lang="zh-TW" altLang="en-US" sz="4400" dirty="0" smtClean="0">
                <a:solidFill>
                  <a:schemeClr val="accent1"/>
                </a:solidFill>
                <a:latin typeface="Arial" pitchFamily="34" charset="0"/>
              </a:rPr>
              <a:t>公斤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   + </a:t>
            </a:r>
            <a:r>
              <a:rPr lang="en-US" altLang="zh-TW" sz="4400" dirty="0">
                <a:solidFill>
                  <a:srgbClr val="FF0000"/>
                </a:solidFill>
                <a:latin typeface="Arial" pitchFamily="34" charset="0"/>
              </a:rPr>
              <a:t>400</a:t>
            </a:r>
            <a:r>
              <a:rPr lang="zh-TW" altLang="en-US" sz="4400" dirty="0" smtClean="0">
                <a:solidFill>
                  <a:schemeClr val="accent1"/>
                </a:solidFill>
                <a:latin typeface="Arial" pitchFamily="34" charset="0"/>
              </a:rPr>
              <a:t>克</a:t>
            </a:r>
            <a:endParaRPr lang="en-US" altLang="zh-TW" sz="4400" dirty="0" smtClean="0">
              <a:solidFill>
                <a:schemeClr val="accent1"/>
              </a:solidFill>
              <a:latin typeface="Arial" pitchFamily="34" charset="0"/>
            </a:endParaRPr>
          </a:p>
          <a:p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= </a:t>
            </a:r>
            <a:r>
              <a:rPr lang="en-US" altLang="zh-TW" sz="4400" dirty="0" smtClean="0">
                <a:solidFill>
                  <a:srgbClr val="00B0F0"/>
                </a:solidFill>
                <a:latin typeface="Arial" pitchFamily="34" charset="0"/>
              </a:rPr>
              <a:t>1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000</a:t>
            </a:r>
            <a:r>
              <a:rPr lang="zh-TW" altLang="en-US" sz="4400" dirty="0" smtClean="0">
                <a:solidFill>
                  <a:schemeClr val="accent1"/>
                </a:solidFill>
                <a:latin typeface="Arial" pitchFamily="34" charset="0"/>
              </a:rPr>
              <a:t>克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 + </a:t>
            </a:r>
            <a:r>
              <a:rPr lang="en-US" altLang="zh-TW" sz="4400" dirty="0">
                <a:solidFill>
                  <a:srgbClr val="FF0000"/>
                </a:solidFill>
                <a:latin typeface="Arial" pitchFamily="34" charset="0"/>
              </a:rPr>
              <a:t>4</a:t>
            </a:r>
            <a:r>
              <a:rPr lang="en-US" altLang="zh-TW" sz="4400" dirty="0" smtClean="0">
                <a:solidFill>
                  <a:srgbClr val="FF0000"/>
                </a:solidFill>
                <a:latin typeface="Arial" pitchFamily="34" charset="0"/>
              </a:rPr>
              <a:t>00</a:t>
            </a:r>
            <a:r>
              <a:rPr lang="zh-TW" altLang="en-US" sz="4400" dirty="0" smtClean="0">
                <a:solidFill>
                  <a:schemeClr val="accent1"/>
                </a:solidFill>
                <a:latin typeface="Arial" pitchFamily="34" charset="0"/>
              </a:rPr>
              <a:t>克</a:t>
            </a:r>
            <a:endParaRPr lang="en-US" altLang="zh-TW" sz="4400" dirty="0" smtClean="0">
              <a:solidFill>
                <a:schemeClr val="accent1"/>
              </a:solidFill>
              <a:latin typeface="Arial" pitchFamily="34" charset="0"/>
            </a:endParaRPr>
          </a:p>
          <a:p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= </a:t>
            </a:r>
            <a:r>
              <a:rPr lang="en-US" altLang="zh-TW" sz="4400" dirty="0" smtClean="0">
                <a:solidFill>
                  <a:srgbClr val="00B0F0"/>
                </a:solidFill>
                <a:latin typeface="Arial" pitchFamily="34" charset="0"/>
              </a:rPr>
              <a:t>1</a:t>
            </a:r>
            <a:r>
              <a:rPr lang="en-US" altLang="zh-TW" sz="4400" dirty="0">
                <a:solidFill>
                  <a:srgbClr val="FF0000"/>
                </a:solidFill>
                <a:latin typeface="Arial" pitchFamily="34" charset="0"/>
              </a:rPr>
              <a:t>4</a:t>
            </a:r>
            <a:r>
              <a:rPr lang="en-US" altLang="zh-TW" sz="4400" dirty="0" smtClean="0">
                <a:solidFill>
                  <a:srgbClr val="FF0000"/>
                </a:solidFill>
                <a:latin typeface="Arial" pitchFamily="34" charset="0"/>
              </a:rPr>
              <a:t>00</a:t>
            </a:r>
            <a:r>
              <a:rPr lang="zh-TW" altLang="en-US" sz="4400" dirty="0" smtClean="0">
                <a:solidFill>
                  <a:schemeClr val="accent1"/>
                </a:solidFill>
                <a:latin typeface="Arial" pitchFamily="34" charset="0"/>
              </a:rPr>
              <a:t>克</a:t>
            </a:r>
            <a:endParaRPr lang="en-US" altLang="zh-TW" sz="44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4989" y="4074510"/>
            <a:ext cx="4330032" cy="2123658"/>
          </a:xfrm>
          <a:prstGeom prst="rect">
            <a:avLst/>
          </a:prstGeom>
          <a:ln w="38100">
            <a:solidFill>
              <a:schemeClr val="accent1"/>
            </a:solidFill>
            <a:prstDash val="sysDot"/>
          </a:ln>
        </p:spPr>
        <p:txBody>
          <a:bodyPr wrap="none">
            <a:spAutoFit/>
          </a:bodyPr>
          <a:lstStyle/>
          <a:p>
            <a:r>
              <a:rPr lang="en-US" altLang="zh-TW" sz="4400" dirty="0">
                <a:solidFill>
                  <a:srgbClr val="FFFFFF"/>
                </a:solidFill>
                <a:latin typeface="Arial" pitchFamily="34" charset="0"/>
              </a:rPr>
              <a:t>= </a:t>
            </a:r>
            <a:r>
              <a:rPr lang="en-US" altLang="zh-TW" sz="4400" dirty="0" smtClean="0">
                <a:solidFill>
                  <a:srgbClr val="00B0F0"/>
                </a:solidFill>
                <a:latin typeface="Arial" pitchFamily="34" charset="0"/>
              </a:rPr>
              <a:t>1</a:t>
            </a:r>
            <a:r>
              <a:rPr lang="zh-TW" altLang="en-US" sz="4400" dirty="0" smtClean="0">
                <a:solidFill>
                  <a:schemeClr val="accent1"/>
                </a:solidFill>
                <a:latin typeface="Arial" pitchFamily="34" charset="0"/>
              </a:rPr>
              <a:t>公斤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   + </a:t>
            </a:r>
            <a:r>
              <a:rPr lang="en-US" altLang="zh-TW" sz="4400" dirty="0" smtClean="0">
                <a:solidFill>
                  <a:srgbClr val="FF0000"/>
                </a:solidFill>
                <a:latin typeface="Arial" pitchFamily="34" charset="0"/>
              </a:rPr>
              <a:t>40</a:t>
            </a:r>
            <a:r>
              <a:rPr lang="zh-TW" altLang="en-US" sz="4400" dirty="0" smtClean="0">
                <a:solidFill>
                  <a:schemeClr val="accent1"/>
                </a:solidFill>
                <a:latin typeface="Arial" pitchFamily="34" charset="0"/>
              </a:rPr>
              <a:t>克</a:t>
            </a:r>
            <a:endParaRPr lang="en-US" altLang="zh-TW" sz="4400" dirty="0" smtClean="0">
              <a:solidFill>
                <a:schemeClr val="accent1"/>
              </a:solidFill>
              <a:latin typeface="Arial" pitchFamily="34" charset="0"/>
            </a:endParaRPr>
          </a:p>
          <a:p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= </a:t>
            </a:r>
            <a:r>
              <a:rPr lang="en-US" altLang="zh-TW" sz="4400" dirty="0" smtClean="0">
                <a:solidFill>
                  <a:srgbClr val="00B0F0"/>
                </a:solidFill>
                <a:latin typeface="Arial" pitchFamily="34" charset="0"/>
              </a:rPr>
              <a:t>1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000</a:t>
            </a:r>
            <a:r>
              <a:rPr lang="zh-TW" altLang="en-US" sz="4400" dirty="0" smtClean="0">
                <a:solidFill>
                  <a:schemeClr val="accent1"/>
                </a:solidFill>
                <a:latin typeface="Arial" pitchFamily="34" charset="0"/>
              </a:rPr>
              <a:t>克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 + </a:t>
            </a:r>
            <a:r>
              <a:rPr lang="en-US" altLang="zh-TW" sz="4400" dirty="0" smtClean="0">
                <a:solidFill>
                  <a:srgbClr val="FF0000"/>
                </a:solidFill>
                <a:latin typeface="Arial" pitchFamily="34" charset="0"/>
              </a:rPr>
              <a:t>40</a:t>
            </a:r>
            <a:r>
              <a:rPr lang="zh-TW" altLang="en-US" sz="4400" dirty="0" smtClean="0">
                <a:solidFill>
                  <a:schemeClr val="accent1"/>
                </a:solidFill>
                <a:latin typeface="Arial" pitchFamily="34" charset="0"/>
              </a:rPr>
              <a:t>克</a:t>
            </a:r>
            <a:endParaRPr lang="en-US" altLang="zh-TW" sz="4400" dirty="0" smtClean="0">
              <a:solidFill>
                <a:schemeClr val="accent1"/>
              </a:solidFill>
              <a:latin typeface="Arial" pitchFamily="34" charset="0"/>
            </a:endParaRPr>
          </a:p>
          <a:p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= </a:t>
            </a:r>
            <a:r>
              <a:rPr lang="en-US" altLang="zh-TW" sz="4400" dirty="0" smtClean="0">
                <a:solidFill>
                  <a:srgbClr val="00B0F0"/>
                </a:solidFill>
                <a:latin typeface="Arial" pitchFamily="34" charset="0"/>
              </a:rPr>
              <a:t>1</a:t>
            </a:r>
            <a:r>
              <a:rPr lang="en-US" altLang="zh-TW" sz="4400" dirty="0">
                <a:solidFill>
                  <a:schemeClr val="accent1"/>
                </a:solidFill>
                <a:latin typeface="Arial" pitchFamily="34" charset="0"/>
              </a:rPr>
              <a:t>0</a:t>
            </a:r>
            <a:r>
              <a:rPr lang="en-US" altLang="zh-TW" sz="4400" dirty="0" smtClean="0">
                <a:solidFill>
                  <a:srgbClr val="FF0000"/>
                </a:solidFill>
                <a:latin typeface="Arial" pitchFamily="34" charset="0"/>
              </a:rPr>
              <a:t>40</a:t>
            </a:r>
            <a:r>
              <a:rPr lang="zh-TW" altLang="en-US" sz="4400" dirty="0" smtClean="0">
                <a:solidFill>
                  <a:schemeClr val="accent1"/>
                </a:solidFill>
                <a:latin typeface="Arial" pitchFamily="34" charset="0"/>
              </a:rPr>
              <a:t>克</a:t>
            </a:r>
            <a:endParaRPr lang="en-US" altLang="zh-TW" sz="44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071195" y="1344953"/>
            <a:ext cx="2812242" cy="1657501"/>
            <a:chOff x="6055429" y="1662386"/>
            <a:chExt cx="2812242" cy="1657501"/>
          </a:xfrm>
        </p:grpSpPr>
        <p:sp>
          <p:nvSpPr>
            <p:cNvPr id="6" name="Rectangle 5"/>
            <p:cNvSpPr/>
            <p:nvPr/>
          </p:nvSpPr>
          <p:spPr>
            <a:xfrm>
              <a:off x="6816299" y="1662386"/>
              <a:ext cx="172354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5400" dirty="0">
                  <a:latin typeface="Arial" pitchFamily="34" charset="0"/>
                </a:rPr>
                <a:t>1000</a:t>
              </a:r>
              <a:endParaRPr lang="en-US" sz="5400" dirty="0">
                <a:latin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180181" y="2396557"/>
              <a:ext cx="1338828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5400" dirty="0">
                  <a:latin typeface="Arial" pitchFamily="34" charset="0"/>
                </a:rPr>
                <a:t>4</a:t>
              </a:r>
              <a:r>
                <a:rPr lang="en-US" altLang="zh-TW" sz="5400" dirty="0" smtClean="0">
                  <a:latin typeface="Arial" pitchFamily="34" charset="0"/>
                </a:rPr>
                <a:t>00</a:t>
              </a:r>
              <a:endParaRPr lang="en-US" sz="5400" dirty="0">
                <a:latin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175418" y="2396557"/>
              <a:ext cx="58862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5400" dirty="0" smtClean="0">
                  <a:latin typeface="Arial" pitchFamily="34" charset="0"/>
                </a:rPr>
                <a:t>+</a:t>
              </a:r>
              <a:endParaRPr lang="en-US" sz="5400" dirty="0">
                <a:latin typeface="Arial" pitchFamily="34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6055429" y="3193760"/>
              <a:ext cx="281224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832065" y="2862714"/>
            <a:ext cx="17235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5400" dirty="0" smtClean="0">
                <a:latin typeface="Arial" pitchFamily="34" charset="0"/>
              </a:rPr>
              <a:t>1400</a:t>
            </a:r>
            <a:endParaRPr lang="en-US" sz="5400" dirty="0">
              <a:latin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333611" y="3937500"/>
            <a:ext cx="2812242" cy="1657501"/>
            <a:chOff x="6055429" y="1662386"/>
            <a:chExt cx="2812242" cy="1657501"/>
          </a:xfrm>
        </p:grpSpPr>
        <p:sp>
          <p:nvSpPr>
            <p:cNvPr id="14" name="Rectangle 13"/>
            <p:cNvSpPr/>
            <p:nvPr/>
          </p:nvSpPr>
          <p:spPr>
            <a:xfrm>
              <a:off x="6816299" y="1662386"/>
              <a:ext cx="172354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5400" dirty="0">
                  <a:latin typeface="Arial" pitchFamily="34" charset="0"/>
                </a:rPr>
                <a:t>1000</a:t>
              </a:r>
              <a:endParaRPr lang="en-US" sz="5400" dirty="0">
                <a:latin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544063" y="2396557"/>
              <a:ext cx="95410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5400" dirty="0">
                  <a:latin typeface="Arial" pitchFamily="34" charset="0"/>
                </a:rPr>
                <a:t>4</a:t>
              </a:r>
              <a:r>
                <a:rPr lang="en-US" altLang="zh-TW" sz="5400" dirty="0" smtClean="0">
                  <a:latin typeface="Arial" pitchFamily="34" charset="0"/>
                </a:rPr>
                <a:t>0</a:t>
              </a:r>
              <a:endParaRPr lang="en-US" sz="5400" dirty="0">
                <a:latin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75418" y="2396557"/>
              <a:ext cx="588623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5400" dirty="0" smtClean="0">
                  <a:latin typeface="Arial" pitchFamily="34" charset="0"/>
                </a:rPr>
                <a:t>+</a:t>
              </a:r>
              <a:endParaRPr lang="en-US" sz="5400" dirty="0">
                <a:latin typeface="Arial" pitchFamily="34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H="1">
              <a:off x="6055429" y="3193760"/>
              <a:ext cx="281224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6094481" y="5455261"/>
            <a:ext cx="17235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5400" dirty="0" smtClean="0">
                <a:latin typeface="Arial" pitchFamily="34" charset="0"/>
              </a:rPr>
              <a:t>1040</a:t>
            </a:r>
            <a:endParaRPr lang="en-US" sz="5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45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227" y="1270001"/>
            <a:ext cx="4122307" cy="53395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複名數</a:t>
            </a:r>
            <a:r>
              <a:rPr lang="en-US" altLang="zh-TW" dirty="0"/>
              <a:t> -&gt; </a:t>
            </a:r>
            <a:r>
              <a:rPr lang="zh-TW" altLang="en-US" dirty="0"/>
              <a:t>單名數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77334" y="1710266"/>
            <a:ext cx="5329766" cy="4453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dirty="0" smtClean="0">
                <a:latin typeface="Arial" pitchFamily="34" charset="0"/>
              </a:rPr>
              <a:t>2</a:t>
            </a:r>
            <a:r>
              <a:rPr lang="zh-TW" altLang="en-US" sz="4800" dirty="0" smtClean="0">
                <a:latin typeface="Arial" pitchFamily="34" charset="0"/>
              </a:rPr>
              <a:t>公斤</a:t>
            </a:r>
            <a:r>
              <a:rPr lang="en-US" altLang="zh-TW" sz="4800" dirty="0" smtClean="0">
                <a:latin typeface="Arial" pitchFamily="34" charset="0"/>
              </a:rPr>
              <a:t> + ? </a:t>
            </a:r>
            <a:r>
              <a:rPr lang="zh-TW" altLang="en-US" sz="4800" dirty="0" smtClean="0">
                <a:latin typeface="Arial" pitchFamily="34" charset="0"/>
              </a:rPr>
              <a:t>克</a:t>
            </a:r>
            <a:endParaRPr lang="en-US" altLang="zh-TW" sz="4800" dirty="0" smtClean="0">
              <a:latin typeface="Arial" pitchFamily="34" charset="0"/>
            </a:endParaRPr>
          </a:p>
          <a:p>
            <a:r>
              <a:rPr lang="en-US" altLang="zh-TW" sz="4800" dirty="0">
                <a:latin typeface="Arial" pitchFamily="34" charset="0"/>
              </a:rPr>
              <a:t>2</a:t>
            </a:r>
            <a:r>
              <a:rPr lang="zh-TW" altLang="en-US" sz="4800" dirty="0">
                <a:latin typeface="Arial" pitchFamily="34" charset="0"/>
              </a:rPr>
              <a:t>公斤</a:t>
            </a:r>
            <a:r>
              <a:rPr lang="en-US" altLang="zh-TW" sz="4800" dirty="0">
                <a:latin typeface="Arial" pitchFamily="34" charset="0"/>
              </a:rPr>
              <a:t> + </a:t>
            </a:r>
            <a:r>
              <a:rPr lang="en-US" altLang="zh-TW" sz="4800" dirty="0" smtClean="0">
                <a:latin typeface="Arial" pitchFamily="34" charset="0"/>
              </a:rPr>
              <a:t>800 </a:t>
            </a:r>
            <a:r>
              <a:rPr lang="zh-TW" altLang="en-US" sz="4800" dirty="0">
                <a:latin typeface="Arial" pitchFamily="34" charset="0"/>
              </a:rPr>
              <a:t>克</a:t>
            </a:r>
            <a:endParaRPr lang="en-US" altLang="zh-TW" sz="4800" dirty="0">
              <a:latin typeface="Arial" pitchFamily="34" charset="0"/>
            </a:endParaRPr>
          </a:p>
          <a:p>
            <a:r>
              <a:rPr lang="en-US" altLang="zh-TW" sz="4800" dirty="0" smtClean="0">
                <a:latin typeface="Arial" pitchFamily="34" charset="0"/>
              </a:rPr>
              <a:t>2000</a:t>
            </a:r>
            <a:r>
              <a:rPr lang="zh-TW" altLang="en-US" sz="4800" dirty="0" smtClean="0">
                <a:latin typeface="Arial" pitchFamily="34" charset="0"/>
              </a:rPr>
              <a:t>克</a:t>
            </a:r>
            <a:r>
              <a:rPr lang="en-US" altLang="zh-TW" sz="4800" dirty="0" smtClean="0">
                <a:latin typeface="Arial" pitchFamily="34" charset="0"/>
              </a:rPr>
              <a:t> </a:t>
            </a:r>
            <a:r>
              <a:rPr lang="en-US" altLang="zh-TW" sz="4800" dirty="0">
                <a:latin typeface="Arial" pitchFamily="34" charset="0"/>
              </a:rPr>
              <a:t>+ 800 </a:t>
            </a:r>
            <a:r>
              <a:rPr lang="zh-TW" altLang="en-US" sz="4800" dirty="0">
                <a:latin typeface="Arial" pitchFamily="34" charset="0"/>
              </a:rPr>
              <a:t>克</a:t>
            </a:r>
            <a:endParaRPr lang="en-US" altLang="zh-TW" sz="4800" dirty="0">
              <a:latin typeface="Arial" pitchFamily="34" charset="0"/>
            </a:endParaRPr>
          </a:p>
          <a:p>
            <a:r>
              <a:rPr lang="en-US" altLang="zh-TW" sz="4800" dirty="0" smtClean="0">
                <a:latin typeface="Arial" pitchFamily="34" charset="0"/>
              </a:rPr>
              <a:t>2800</a:t>
            </a:r>
            <a:r>
              <a:rPr lang="zh-TW" altLang="en-US" sz="4800" dirty="0" smtClean="0">
                <a:latin typeface="Arial" pitchFamily="34" charset="0"/>
              </a:rPr>
              <a:t>克</a:t>
            </a:r>
            <a:endParaRPr lang="en-US" altLang="zh-TW" sz="4800" dirty="0" smtClean="0"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3490" y="3515710"/>
            <a:ext cx="1608082" cy="662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90320" y="923055"/>
            <a:ext cx="1224000" cy="1800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1kg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84975" y="1285768"/>
            <a:ext cx="1224000" cy="143505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800g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66320" y="923055"/>
            <a:ext cx="1224000" cy="1800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1kg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2273" y="5378451"/>
            <a:ext cx="4724370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</a:rPr>
              <a:t>2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kg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</a:rPr>
              <a:t> 800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</a:rPr>
              <a:t> =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 2800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5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複名數</a:t>
            </a:r>
            <a:r>
              <a:rPr lang="en-US" altLang="zh-TW" dirty="0"/>
              <a:t> -&gt; </a:t>
            </a:r>
            <a:r>
              <a:rPr lang="zh-TW" altLang="en-US" dirty="0"/>
              <a:t>單名數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77334" y="1710266"/>
            <a:ext cx="5329766" cy="4453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dirty="0">
                <a:latin typeface="Arial" pitchFamily="34" charset="0"/>
              </a:rPr>
              <a:t>2</a:t>
            </a:r>
            <a:r>
              <a:rPr lang="zh-TW" altLang="en-US" sz="4800" dirty="0" smtClean="0">
                <a:latin typeface="Arial" pitchFamily="34" charset="0"/>
              </a:rPr>
              <a:t>公斤</a:t>
            </a:r>
            <a:r>
              <a:rPr lang="en-US" altLang="zh-TW" sz="4800" dirty="0" smtClean="0">
                <a:latin typeface="Arial" pitchFamily="34" charset="0"/>
              </a:rPr>
              <a:t> </a:t>
            </a:r>
            <a:r>
              <a:rPr lang="en-US" altLang="zh-TW" sz="4800" dirty="0">
                <a:latin typeface="Arial" pitchFamily="34" charset="0"/>
              </a:rPr>
              <a:t>+ </a:t>
            </a:r>
            <a:r>
              <a:rPr lang="en-US" altLang="zh-TW" sz="4800" dirty="0" smtClean="0">
                <a:latin typeface="Arial" pitchFamily="34" charset="0"/>
              </a:rPr>
              <a:t>80 </a:t>
            </a:r>
            <a:r>
              <a:rPr lang="zh-TW" altLang="en-US" sz="4800" dirty="0">
                <a:latin typeface="Arial" pitchFamily="34" charset="0"/>
              </a:rPr>
              <a:t>克</a:t>
            </a:r>
            <a:endParaRPr lang="en-US" altLang="zh-TW" sz="4800" dirty="0">
              <a:latin typeface="Arial" pitchFamily="34" charset="0"/>
            </a:endParaRPr>
          </a:p>
          <a:p>
            <a:r>
              <a:rPr lang="en-US" altLang="zh-TW" sz="4800" dirty="0" smtClean="0">
                <a:latin typeface="Arial" pitchFamily="34" charset="0"/>
              </a:rPr>
              <a:t>2000</a:t>
            </a:r>
            <a:r>
              <a:rPr lang="zh-TW" altLang="en-US" sz="4800" dirty="0" smtClean="0">
                <a:latin typeface="Arial" pitchFamily="34" charset="0"/>
              </a:rPr>
              <a:t>克</a:t>
            </a:r>
            <a:r>
              <a:rPr lang="en-US" altLang="zh-TW" sz="4800" dirty="0" smtClean="0">
                <a:latin typeface="Arial" pitchFamily="34" charset="0"/>
              </a:rPr>
              <a:t> </a:t>
            </a:r>
            <a:r>
              <a:rPr lang="en-US" altLang="zh-TW" sz="4800" dirty="0">
                <a:latin typeface="Arial" pitchFamily="34" charset="0"/>
              </a:rPr>
              <a:t>+ </a:t>
            </a:r>
            <a:r>
              <a:rPr lang="en-US" altLang="zh-TW" sz="4800" dirty="0" smtClean="0">
                <a:latin typeface="Arial" pitchFamily="34" charset="0"/>
              </a:rPr>
              <a:t>80 </a:t>
            </a:r>
            <a:r>
              <a:rPr lang="zh-TW" altLang="en-US" sz="4800" dirty="0">
                <a:latin typeface="Arial" pitchFamily="34" charset="0"/>
              </a:rPr>
              <a:t>克</a:t>
            </a:r>
            <a:endParaRPr lang="en-US" altLang="zh-TW" sz="4800" dirty="0">
              <a:latin typeface="Arial" pitchFamily="34" charset="0"/>
            </a:endParaRPr>
          </a:p>
          <a:p>
            <a:r>
              <a:rPr lang="en-US" altLang="zh-TW" sz="4800" dirty="0" smtClean="0">
                <a:latin typeface="Arial" pitchFamily="34" charset="0"/>
              </a:rPr>
              <a:t>2080</a:t>
            </a:r>
            <a:r>
              <a:rPr lang="zh-TW" altLang="en-US" sz="4800" dirty="0" smtClean="0">
                <a:latin typeface="Arial" pitchFamily="34" charset="0"/>
              </a:rPr>
              <a:t>克</a:t>
            </a:r>
            <a:endParaRPr lang="en-US" altLang="zh-TW" sz="4800" dirty="0" smtClean="0"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9255" y="2648607"/>
            <a:ext cx="1608082" cy="662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55347" y="2410759"/>
            <a:ext cx="1224000" cy="1800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1kg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77020" y="4030759"/>
            <a:ext cx="1224000" cy="180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80g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31347" y="2410759"/>
            <a:ext cx="1224000" cy="1800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1kg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42217" y="4802723"/>
            <a:ext cx="4410182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</a:rPr>
              <a:t>2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kg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</a:rPr>
              <a:t> 80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</a:rPr>
              <a:t> =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 2080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03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複名數</a:t>
            </a:r>
            <a:r>
              <a:rPr lang="en-US" altLang="zh-TW" dirty="0"/>
              <a:t> -&gt; </a:t>
            </a:r>
            <a:r>
              <a:rPr lang="zh-TW" altLang="en-US" dirty="0"/>
              <a:t>單名數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77334" y="1710266"/>
            <a:ext cx="5329766" cy="4453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800" dirty="0" smtClean="0">
                <a:latin typeface="Arial" pitchFamily="34" charset="0"/>
              </a:rPr>
              <a:t>2</a:t>
            </a:r>
            <a:r>
              <a:rPr lang="zh-TW" altLang="en-US" sz="4800" dirty="0" smtClean="0">
                <a:latin typeface="Arial" pitchFamily="34" charset="0"/>
              </a:rPr>
              <a:t>公斤</a:t>
            </a:r>
            <a:r>
              <a:rPr lang="en-US" altLang="zh-TW" sz="4800" dirty="0" smtClean="0">
                <a:latin typeface="Arial" pitchFamily="34" charset="0"/>
              </a:rPr>
              <a:t> </a:t>
            </a:r>
            <a:r>
              <a:rPr lang="en-US" altLang="zh-TW" sz="4800" dirty="0">
                <a:latin typeface="Arial" pitchFamily="34" charset="0"/>
              </a:rPr>
              <a:t>+ </a:t>
            </a:r>
            <a:r>
              <a:rPr lang="en-US" altLang="zh-TW" sz="4800" dirty="0" smtClean="0">
                <a:latin typeface="Arial" pitchFamily="34" charset="0"/>
              </a:rPr>
              <a:t>8 </a:t>
            </a:r>
            <a:r>
              <a:rPr lang="zh-TW" altLang="en-US" sz="4800" dirty="0">
                <a:latin typeface="Arial" pitchFamily="34" charset="0"/>
              </a:rPr>
              <a:t>克</a:t>
            </a:r>
            <a:endParaRPr lang="en-US" altLang="zh-TW" sz="4800" dirty="0">
              <a:latin typeface="Arial" pitchFamily="34" charset="0"/>
            </a:endParaRPr>
          </a:p>
          <a:p>
            <a:r>
              <a:rPr lang="en-US" altLang="zh-TW" sz="4800" dirty="0" smtClean="0">
                <a:latin typeface="Arial" pitchFamily="34" charset="0"/>
              </a:rPr>
              <a:t>2000</a:t>
            </a:r>
            <a:r>
              <a:rPr lang="zh-TW" altLang="en-US" sz="4800" dirty="0" smtClean="0">
                <a:latin typeface="Arial" pitchFamily="34" charset="0"/>
              </a:rPr>
              <a:t>克</a:t>
            </a:r>
            <a:r>
              <a:rPr lang="en-US" altLang="zh-TW" sz="4800" dirty="0" smtClean="0">
                <a:latin typeface="Arial" pitchFamily="34" charset="0"/>
              </a:rPr>
              <a:t> </a:t>
            </a:r>
            <a:r>
              <a:rPr lang="en-US" altLang="zh-TW" sz="4800" dirty="0">
                <a:latin typeface="Arial" pitchFamily="34" charset="0"/>
              </a:rPr>
              <a:t>+ </a:t>
            </a:r>
            <a:r>
              <a:rPr lang="en-US" altLang="zh-TW" sz="4800" dirty="0" smtClean="0">
                <a:latin typeface="Arial" pitchFamily="34" charset="0"/>
              </a:rPr>
              <a:t>8 </a:t>
            </a:r>
            <a:r>
              <a:rPr lang="zh-TW" altLang="en-US" sz="4800" dirty="0">
                <a:latin typeface="Arial" pitchFamily="34" charset="0"/>
              </a:rPr>
              <a:t>克</a:t>
            </a:r>
            <a:endParaRPr lang="en-US" altLang="zh-TW" sz="4800" dirty="0">
              <a:latin typeface="Arial" pitchFamily="34" charset="0"/>
            </a:endParaRPr>
          </a:p>
          <a:p>
            <a:r>
              <a:rPr lang="en-US" altLang="zh-TW" sz="4800" dirty="0">
                <a:latin typeface="Arial" pitchFamily="34" charset="0"/>
              </a:rPr>
              <a:t>2</a:t>
            </a:r>
            <a:r>
              <a:rPr lang="en-US" altLang="zh-TW" sz="4800" dirty="0" smtClean="0">
                <a:latin typeface="Arial" pitchFamily="34" charset="0"/>
              </a:rPr>
              <a:t>008</a:t>
            </a:r>
            <a:r>
              <a:rPr lang="zh-TW" altLang="en-US" sz="4800" dirty="0" smtClean="0">
                <a:latin typeface="Arial" pitchFamily="34" charset="0"/>
              </a:rPr>
              <a:t>克</a:t>
            </a:r>
            <a:endParaRPr lang="en-US" altLang="zh-TW" sz="4800" dirty="0" smtClean="0"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9255" y="2648607"/>
            <a:ext cx="1608082" cy="662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55347" y="2410759"/>
            <a:ext cx="1224000" cy="1800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1kg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31347" y="2410759"/>
            <a:ext cx="1224000" cy="1800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1kg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77020" y="4130565"/>
            <a:ext cx="1224000" cy="8019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Arial" pitchFamily="34" charset="0"/>
                <a:cs typeface="Arial" pitchFamily="34" charset="0"/>
              </a:rPr>
              <a:t>8g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68341" y="4802723"/>
            <a:ext cx="4095993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</a:rPr>
              <a:t>2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kg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</a:rPr>
              <a:t> 8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</a:rPr>
              <a:t> =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 2008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82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重溫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10266"/>
            <a:ext cx="5329766" cy="4453862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如何讀磅？</a:t>
            </a:r>
            <a:endParaRPr lang="en-US" altLang="zh-TW" sz="3200" dirty="0" smtClean="0"/>
          </a:p>
          <a:p>
            <a:r>
              <a:rPr lang="en-US" altLang="zh-TW" sz="3200" dirty="0" smtClean="0"/>
              <a:t>1.</a:t>
            </a:r>
            <a:r>
              <a:rPr lang="zh-TW" altLang="en-US" sz="3200" dirty="0" smtClean="0"/>
              <a:t> 先看磅的量度單位</a:t>
            </a:r>
            <a:endParaRPr lang="en-US" altLang="zh-TW" sz="3200" dirty="0" smtClean="0"/>
          </a:p>
          <a:p>
            <a:r>
              <a:rPr lang="en-US" altLang="zh-TW" sz="3200" dirty="0" smtClean="0"/>
              <a:t>2.</a:t>
            </a:r>
            <a:r>
              <a:rPr lang="zh-TW" altLang="en-US" sz="3200" dirty="0" smtClean="0"/>
              <a:t> 一大格代表多少？</a:t>
            </a:r>
            <a:endParaRPr lang="en-US" altLang="zh-TW" sz="3200" dirty="0" smtClean="0"/>
          </a:p>
          <a:p>
            <a:r>
              <a:rPr lang="en-US" altLang="zh-TW" sz="3200" dirty="0" smtClean="0"/>
              <a:t>3.</a:t>
            </a:r>
            <a:r>
              <a:rPr lang="zh-TW" altLang="en-US" sz="3200" dirty="0" smtClean="0"/>
              <a:t> 大格之間有小格？</a:t>
            </a:r>
            <a:endParaRPr lang="en-US" altLang="zh-TW" sz="3200" dirty="0" smtClean="0"/>
          </a:p>
          <a:p>
            <a:r>
              <a:rPr lang="en-US" altLang="zh-TW" sz="3200" dirty="0" smtClean="0"/>
              <a:t>4.</a:t>
            </a:r>
            <a:r>
              <a:rPr lang="zh-TW" altLang="en-US" sz="3200" dirty="0" smtClean="0"/>
              <a:t> 每小格代表多少？</a:t>
            </a:r>
            <a:endParaRPr lang="en-US" altLang="zh-TW" sz="3200" dirty="0" smtClean="0"/>
          </a:p>
          <a:p>
            <a:r>
              <a:rPr lang="zh-TW" altLang="en-US" sz="3200" dirty="0">
                <a:solidFill>
                  <a:schemeClr val="accent1"/>
                </a:solidFill>
              </a:rPr>
              <a:t>指針指</a:t>
            </a:r>
            <a:r>
              <a:rPr lang="zh-TW" altLang="en-US" sz="3200" dirty="0" smtClean="0">
                <a:solidFill>
                  <a:schemeClr val="accent1"/>
                </a:solidFill>
              </a:rPr>
              <a:t>著</a:t>
            </a:r>
            <a:r>
              <a:rPr lang="en-US" altLang="zh-TW" sz="3200" dirty="0" smtClean="0">
                <a:solidFill>
                  <a:schemeClr val="accent1"/>
                </a:solidFill>
              </a:rPr>
              <a:t>200</a:t>
            </a:r>
            <a:r>
              <a:rPr lang="zh-TW" altLang="en-US" sz="3200" dirty="0" smtClean="0">
                <a:solidFill>
                  <a:schemeClr val="accent1"/>
                </a:solidFill>
              </a:rPr>
              <a:t>克多</a:t>
            </a:r>
            <a:r>
              <a:rPr lang="en-US" altLang="zh-TW" sz="3200" dirty="0">
                <a:solidFill>
                  <a:schemeClr val="accent1"/>
                </a:solidFill>
              </a:rPr>
              <a:t>1</a:t>
            </a:r>
            <a:r>
              <a:rPr lang="zh-TW" altLang="en-US" sz="3200" dirty="0" smtClean="0">
                <a:solidFill>
                  <a:schemeClr val="accent1"/>
                </a:solidFill>
              </a:rPr>
              <a:t>小格</a:t>
            </a:r>
            <a:endParaRPr lang="en-US" altLang="zh-TW" sz="3200" dirty="0">
              <a:solidFill>
                <a:schemeClr val="accent1"/>
              </a:solidFill>
            </a:endParaRPr>
          </a:p>
          <a:p>
            <a:r>
              <a:rPr lang="zh-TW" altLang="en-US" sz="3200" dirty="0" smtClean="0">
                <a:solidFill>
                  <a:schemeClr val="accent1"/>
                </a:solidFill>
              </a:rPr>
              <a:t>所以</a:t>
            </a:r>
            <a:r>
              <a:rPr lang="zh-TW" altLang="en-US" sz="3200" dirty="0">
                <a:solidFill>
                  <a:schemeClr val="accent1"/>
                </a:solidFill>
              </a:rPr>
              <a:t>是</a:t>
            </a:r>
            <a:r>
              <a:rPr lang="en-US" altLang="zh-TW" sz="3200" dirty="0">
                <a:solidFill>
                  <a:schemeClr val="accent1"/>
                </a:solidFill>
              </a:rPr>
              <a:t>200</a:t>
            </a:r>
            <a:r>
              <a:rPr lang="zh-TW" altLang="en-US" sz="3200" dirty="0">
                <a:solidFill>
                  <a:schemeClr val="accent1"/>
                </a:solidFill>
              </a:rPr>
              <a:t>克＋</a:t>
            </a:r>
            <a:r>
              <a:rPr lang="en-US" altLang="zh-TW" sz="3200" dirty="0">
                <a:solidFill>
                  <a:schemeClr val="accent1"/>
                </a:solidFill>
              </a:rPr>
              <a:t>50</a:t>
            </a:r>
            <a:r>
              <a:rPr lang="zh-TW" altLang="en-US" sz="3200" dirty="0">
                <a:solidFill>
                  <a:schemeClr val="accent1"/>
                </a:solidFill>
              </a:rPr>
              <a:t>克</a:t>
            </a:r>
            <a:endParaRPr lang="en-US" altLang="zh-TW" sz="3200" dirty="0">
              <a:solidFill>
                <a:schemeClr val="accent1"/>
              </a:solidFill>
            </a:endParaRPr>
          </a:p>
          <a:p>
            <a:endParaRPr lang="en-US" altLang="zh-TW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418" y="1073362"/>
            <a:ext cx="3835439" cy="496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702" y="609600"/>
            <a:ext cx="2146300" cy="220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2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418" y="1073362"/>
            <a:ext cx="3835438" cy="496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重溫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10266"/>
            <a:ext cx="5329766" cy="4453862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如何讀磅？</a:t>
            </a:r>
            <a:endParaRPr lang="en-US" altLang="zh-TW" sz="3200" dirty="0" smtClean="0"/>
          </a:p>
          <a:p>
            <a:r>
              <a:rPr lang="en-US" altLang="zh-TW" sz="3200" dirty="0" smtClean="0"/>
              <a:t>1.</a:t>
            </a:r>
            <a:r>
              <a:rPr lang="zh-TW" altLang="en-US" sz="3200" dirty="0" smtClean="0"/>
              <a:t> 先看磅的量度單位</a:t>
            </a:r>
            <a:endParaRPr lang="en-US" altLang="zh-TW" sz="3200" dirty="0" smtClean="0"/>
          </a:p>
          <a:p>
            <a:r>
              <a:rPr lang="en-US" altLang="zh-TW" sz="3200" dirty="0" smtClean="0"/>
              <a:t>2.</a:t>
            </a:r>
            <a:r>
              <a:rPr lang="zh-TW" altLang="en-US" sz="3200" dirty="0" smtClean="0"/>
              <a:t> 一大格代表多少？</a:t>
            </a:r>
            <a:endParaRPr lang="en-US" altLang="zh-TW" sz="3200" dirty="0" smtClean="0"/>
          </a:p>
          <a:p>
            <a:r>
              <a:rPr lang="en-US" altLang="zh-TW" sz="3200" dirty="0" smtClean="0"/>
              <a:t>3.</a:t>
            </a:r>
            <a:r>
              <a:rPr lang="zh-TW" altLang="en-US" sz="3200" dirty="0" smtClean="0"/>
              <a:t> 大格之間有小格？</a:t>
            </a:r>
            <a:endParaRPr lang="en-US" altLang="zh-TW" sz="3200" dirty="0" smtClean="0"/>
          </a:p>
          <a:p>
            <a:r>
              <a:rPr lang="en-US" altLang="zh-TW" sz="3200" dirty="0" smtClean="0"/>
              <a:t>4.</a:t>
            </a:r>
            <a:r>
              <a:rPr lang="zh-TW" altLang="en-US" sz="3200" dirty="0" smtClean="0"/>
              <a:t> 每小格代表多少？</a:t>
            </a:r>
            <a:endParaRPr lang="en-US" altLang="zh-TW" sz="3200" dirty="0" smtClean="0"/>
          </a:p>
          <a:p>
            <a:r>
              <a:rPr lang="zh-TW" altLang="en-US" sz="3200" dirty="0" smtClean="0">
                <a:solidFill>
                  <a:schemeClr val="accent1"/>
                </a:solidFill>
              </a:rPr>
              <a:t>指針指著</a:t>
            </a:r>
            <a:r>
              <a:rPr lang="en-US" altLang="zh-TW" sz="3200" dirty="0" smtClean="0">
                <a:solidFill>
                  <a:schemeClr val="accent1"/>
                </a:solidFill>
              </a:rPr>
              <a:t>100</a:t>
            </a:r>
            <a:r>
              <a:rPr lang="zh-TW" altLang="en-US" sz="3200" dirty="0" smtClean="0">
                <a:solidFill>
                  <a:schemeClr val="accent1"/>
                </a:solidFill>
              </a:rPr>
              <a:t>克多</a:t>
            </a:r>
            <a:r>
              <a:rPr lang="en-US" altLang="zh-TW" sz="3200" dirty="0" smtClean="0">
                <a:solidFill>
                  <a:schemeClr val="accent1"/>
                </a:solidFill>
              </a:rPr>
              <a:t>3</a:t>
            </a:r>
            <a:r>
              <a:rPr lang="zh-TW" altLang="en-US" sz="3200" dirty="0" smtClean="0">
                <a:solidFill>
                  <a:schemeClr val="accent1"/>
                </a:solidFill>
              </a:rPr>
              <a:t>小格</a:t>
            </a:r>
            <a:endParaRPr lang="en-US" altLang="zh-TW" sz="3200" dirty="0" smtClean="0">
              <a:solidFill>
                <a:schemeClr val="accent1"/>
              </a:solidFill>
            </a:endParaRPr>
          </a:p>
          <a:p>
            <a:r>
              <a:rPr lang="zh-TW" altLang="en-US" sz="3200" dirty="0">
                <a:solidFill>
                  <a:schemeClr val="accent1"/>
                </a:solidFill>
              </a:rPr>
              <a:t>所以</a:t>
            </a:r>
            <a:r>
              <a:rPr lang="zh-TW" altLang="en-US" sz="3200" dirty="0" smtClean="0">
                <a:solidFill>
                  <a:schemeClr val="accent1"/>
                </a:solidFill>
              </a:rPr>
              <a:t>是</a:t>
            </a:r>
            <a:r>
              <a:rPr lang="en-US" altLang="zh-TW" sz="3200" dirty="0" smtClean="0">
                <a:solidFill>
                  <a:schemeClr val="accent1"/>
                </a:solidFill>
              </a:rPr>
              <a:t>100</a:t>
            </a:r>
            <a:r>
              <a:rPr lang="zh-TW" altLang="en-US" sz="3200" dirty="0" smtClean="0">
                <a:solidFill>
                  <a:schemeClr val="accent1"/>
                </a:solidFill>
              </a:rPr>
              <a:t>克＋</a:t>
            </a:r>
            <a:r>
              <a:rPr lang="en-US" altLang="zh-TW" sz="3200" dirty="0" smtClean="0">
                <a:solidFill>
                  <a:schemeClr val="accent1"/>
                </a:solidFill>
              </a:rPr>
              <a:t>30</a:t>
            </a:r>
            <a:r>
              <a:rPr lang="zh-TW" altLang="en-US" sz="3200" dirty="0">
                <a:solidFill>
                  <a:schemeClr val="accent1"/>
                </a:solidFill>
              </a:rPr>
              <a:t>克</a:t>
            </a:r>
            <a:endParaRPr lang="en-US" altLang="zh-TW" sz="3200" dirty="0">
              <a:solidFill>
                <a:schemeClr val="accent1"/>
              </a:solidFill>
            </a:endParaRPr>
          </a:p>
          <a:p>
            <a:endParaRPr lang="en-US" altLang="zh-TW" sz="3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413" y="1179841"/>
            <a:ext cx="1463589" cy="150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307" y="1073362"/>
            <a:ext cx="3830400" cy="52394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重溫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10266"/>
            <a:ext cx="5329766" cy="4453862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如何讀磅？</a:t>
            </a:r>
            <a:endParaRPr lang="en-US" altLang="zh-TW" sz="3200" dirty="0" smtClean="0"/>
          </a:p>
          <a:p>
            <a:r>
              <a:rPr lang="en-US" altLang="zh-TW" sz="3200" dirty="0" smtClean="0"/>
              <a:t>1.</a:t>
            </a:r>
            <a:r>
              <a:rPr lang="zh-TW" altLang="en-US" sz="3200" dirty="0" smtClean="0"/>
              <a:t> 先看磅的量度單位</a:t>
            </a:r>
            <a:endParaRPr lang="en-US" altLang="zh-TW" sz="3200" dirty="0" smtClean="0"/>
          </a:p>
          <a:p>
            <a:r>
              <a:rPr lang="en-US" altLang="zh-TW" sz="3200" dirty="0" smtClean="0"/>
              <a:t>2.</a:t>
            </a:r>
            <a:r>
              <a:rPr lang="zh-TW" altLang="en-US" sz="3200" dirty="0" smtClean="0"/>
              <a:t> 一大格代表多少？</a:t>
            </a:r>
            <a:endParaRPr lang="en-US" altLang="zh-TW" sz="3200" dirty="0" smtClean="0"/>
          </a:p>
          <a:p>
            <a:r>
              <a:rPr lang="en-US" altLang="zh-TW" sz="3200" dirty="0" smtClean="0"/>
              <a:t>3.</a:t>
            </a:r>
            <a:r>
              <a:rPr lang="zh-TW" altLang="en-US" sz="3200" dirty="0" smtClean="0"/>
              <a:t> 大格之間有小格？</a:t>
            </a:r>
            <a:endParaRPr lang="en-US" altLang="zh-TW" sz="3200" dirty="0" smtClean="0"/>
          </a:p>
          <a:p>
            <a:r>
              <a:rPr lang="en-US" altLang="zh-TW" sz="3200" dirty="0" smtClean="0"/>
              <a:t>4.</a:t>
            </a:r>
            <a:r>
              <a:rPr lang="zh-TW" altLang="en-US" sz="3200" dirty="0" smtClean="0"/>
              <a:t> 每小格代表多少？</a:t>
            </a:r>
            <a:endParaRPr lang="en-US" altLang="zh-TW" sz="3200" dirty="0" smtClean="0"/>
          </a:p>
          <a:p>
            <a:r>
              <a:rPr lang="zh-TW" altLang="en-US" sz="3200" dirty="0" smtClean="0">
                <a:solidFill>
                  <a:schemeClr val="accent1"/>
                </a:solidFill>
              </a:rPr>
              <a:t>指針指著</a:t>
            </a:r>
            <a:r>
              <a:rPr lang="en-US" altLang="zh-TW" sz="3200" dirty="0">
                <a:solidFill>
                  <a:schemeClr val="accent1"/>
                </a:solidFill>
              </a:rPr>
              <a:t>4</a:t>
            </a:r>
            <a:r>
              <a:rPr lang="en-US" altLang="zh-TW" sz="3200" dirty="0" smtClean="0">
                <a:solidFill>
                  <a:schemeClr val="accent1"/>
                </a:solidFill>
              </a:rPr>
              <a:t>00</a:t>
            </a:r>
            <a:r>
              <a:rPr lang="zh-TW" altLang="en-US" sz="3200" dirty="0" smtClean="0">
                <a:solidFill>
                  <a:schemeClr val="accent1"/>
                </a:solidFill>
              </a:rPr>
              <a:t>克多</a:t>
            </a:r>
            <a:r>
              <a:rPr lang="en-US" altLang="zh-TW" sz="3200" dirty="0" smtClean="0">
                <a:solidFill>
                  <a:schemeClr val="accent1"/>
                </a:solidFill>
              </a:rPr>
              <a:t>3</a:t>
            </a:r>
            <a:r>
              <a:rPr lang="zh-TW" altLang="en-US" sz="3200" dirty="0" smtClean="0">
                <a:solidFill>
                  <a:schemeClr val="accent1"/>
                </a:solidFill>
              </a:rPr>
              <a:t>小格</a:t>
            </a:r>
            <a:endParaRPr lang="en-US" altLang="zh-TW" sz="3200" dirty="0" smtClean="0">
              <a:solidFill>
                <a:schemeClr val="accent1"/>
              </a:solidFill>
            </a:endParaRPr>
          </a:p>
          <a:p>
            <a:r>
              <a:rPr lang="zh-TW" altLang="en-US" sz="3200" dirty="0">
                <a:solidFill>
                  <a:schemeClr val="accent1"/>
                </a:solidFill>
              </a:rPr>
              <a:t>所以</a:t>
            </a:r>
            <a:r>
              <a:rPr lang="zh-TW" altLang="en-US" sz="3200" dirty="0" smtClean="0">
                <a:solidFill>
                  <a:schemeClr val="accent1"/>
                </a:solidFill>
              </a:rPr>
              <a:t>是</a:t>
            </a:r>
            <a:r>
              <a:rPr lang="en-US" altLang="zh-TW" sz="3200" dirty="0">
                <a:solidFill>
                  <a:schemeClr val="accent1"/>
                </a:solidFill>
              </a:rPr>
              <a:t>4</a:t>
            </a:r>
            <a:r>
              <a:rPr lang="en-US" altLang="zh-TW" sz="3200" dirty="0" smtClean="0">
                <a:solidFill>
                  <a:schemeClr val="accent1"/>
                </a:solidFill>
              </a:rPr>
              <a:t>00</a:t>
            </a:r>
            <a:r>
              <a:rPr lang="zh-TW" altLang="en-US" sz="3200" dirty="0" smtClean="0">
                <a:solidFill>
                  <a:schemeClr val="accent1"/>
                </a:solidFill>
              </a:rPr>
              <a:t>克＋</a:t>
            </a:r>
            <a:r>
              <a:rPr lang="en-US" altLang="zh-TW" sz="3200" dirty="0">
                <a:solidFill>
                  <a:schemeClr val="accent1"/>
                </a:solidFill>
              </a:rPr>
              <a:t>6</a:t>
            </a:r>
            <a:r>
              <a:rPr lang="en-US" altLang="zh-TW" sz="3200" dirty="0" smtClean="0">
                <a:solidFill>
                  <a:schemeClr val="accent1"/>
                </a:solidFill>
              </a:rPr>
              <a:t>0</a:t>
            </a:r>
            <a:r>
              <a:rPr lang="zh-TW" altLang="en-US" sz="3200" dirty="0">
                <a:solidFill>
                  <a:schemeClr val="accent1"/>
                </a:solidFill>
              </a:rPr>
              <a:t>克</a:t>
            </a:r>
            <a:endParaRPr lang="en-US" altLang="zh-TW" sz="3200" dirty="0">
              <a:solidFill>
                <a:schemeClr val="accent1"/>
              </a:solidFill>
            </a:endParaRPr>
          </a:p>
          <a:p>
            <a:endParaRPr lang="en-US" altLang="zh-TW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043" y="333633"/>
            <a:ext cx="3212343" cy="236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重溫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227" y="1270001"/>
            <a:ext cx="4122308" cy="5339578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88" y="0"/>
            <a:ext cx="3201986" cy="3052063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77334" y="1710266"/>
            <a:ext cx="5329766" cy="4453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 smtClean="0">
                <a:latin typeface="Arial" pitchFamily="34" charset="0"/>
              </a:rPr>
              <a:t>是否</a:t>
            </a:r>
            <a:r>
              <a:rPr lang="en-US" altLang="zh-TW" sz="3200" dirty="0">
                <a:latin typeface="Arial" pitchFamily="34" charset="0"/>
              </a:rPr>
              <a:t>6</a:t>
            </a:r>
            <a:r>
              <a:rPr lang="en-US" altLang="zh-TW" sz="3200" dirty="0" smtClean="0">
                <a:latin typeface="Arial" pitchFamily="34" charset="0"/>
              </a:rPr>
              <a:t>00</a:t>
            </a:r>
            <a:r>
              <a:rPr lang="zh-TW" altLang="en-US" sz="3200" dirty="0" smtClean="0">
                <a:latin typeface="Arial" pitchFamily="34" charset="0"/>
              </a:rPr>
              <a:t>克</a:t>
            </a:r>
            <a:r>
              <a:rPr lang="en-US" altLang="zh-TW" sz="3200" dirty="0" smtClean="0">
                <a:latin typeface="Arial" pitchFamily="34" charset="0"/>
              </a:rPr>
              <a:t>?</a:t>
            </a:r>
          </a:p>
          <a:p>
            <a:r>
              <a:rPr lang="zh-TW" altLang="en-US" sz="3200" dirty="0" smtClean="0">
                <a:latin typeface="Arial" pitchFamily="34" charset="0"/>
              </a:rPr>
              <a:t>不是。是</a:t>
            </a:r>
            <a:r>
              <a:rPr lang="en-US" altLang="zh-TW" sz="3200" dirty="0" smtClean="0">
                <a:latin typeface="Arial" pitchFamily="34" charset="0"/>
              </a:rPr>
              <a:t>2000</a:t>
            </a:r>
            <a:r>
              <a:rPr lang="zh-TW" altLang="en-US" sz="3200" dirty="0" smtClean="0">
                <a:latin typeface="Arial" pitchFamily="34" charset="0"/>
              </a:rPr>
              <a:t>克，</a:t>
            </a:r>
            <a:r>
              <a:rPr lang="en-US" altLang="zh-TW" sz="3200" dirty="0" smtClean="0">
                <a:latin typeface="Arial" pitchFamily="34" charset="0"/>
              </a:rPr>
              <a:t/>
            </a:r>
            <a:br>
              <a:rPr lang="en-US" altLang="zh-TW" sz="3200" dirty="0" smtClean="0">
                <a:latin typeface="Arial" pitchFamily="34" charset="0"/>
              </a:rPr>
            </a:br>
            <a:r>
              <a:rPr lang="zh-TW" altLang="en-US" sz="3200" dirty="0" smtClean="0">
                <a:latin typeface="Arial" pitchFamily="34" charset="0"/>
              </a:rPr>
              <a:t>再多</a:t>
            </a:r>
            <a:r>
              <a:rPr lang="en-US" altLang="zh-TW" sz="3200" dirty="0" smtClean="0">
                <a:latin typeface="Arial" pitchFamily="34" charset="0"/>
              </a:rPr>
              <a:t>600</a:t>
            </a:r>
            <a:r>
              <a:rPr lang="zh-TW" altLang="en-US" sz="3200" dirty="0" smtClean="0">
                <a:latin typeface="Arial" pitchFamily="34" charset="0"/>
              </a:rPr>
              <a:t>克</a:t>
            </a:r>
            <a:endParaRPr lang="en-US" altLang="zh-TW" sz="3200" dirty="0" smtClean="0"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7334" y="3937197"/>
            <a:ext cx="415690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dirty="0">
                <a:solidFill>
                  <a:schemeClr val="accent1"/>
                </a:solidFill>
                <a:latin typeface="Arial" pitchFamily="34" charset="0"/>
              </a:rPr>
              <a:t>2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000</a:t>
            </a:r>
            <a:r>
              <a:rPr lang="zh-TW" altLang="en-US" sz="4400" dirty="0" smtClean="0">
                <a:solidFill>
                  <a:schemeClr val="accent1"/>
                </a:solidFill>
                <a:latin typeface="Arial" pitchFamily="34" charset="0"/>
              </a:rPr>
              <a:t>克 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+ 600</a:t>
            </a:r>
            <a:r>
              <a:rPr lang="zh-TW" altLang="en-US" sz="4400" dirty="0" smtClean="0">
                <a:solidFill>
                  <a:schemeClr val="accent1"/>
                </a:solidFill>
                <a:latin typeface="Arial" pitchFamily="34" charset="0"/>
              </a:rPr>
              <a:t>克</a:t>
            </a:r>
            <a:endParaRPr lang="en-US" altLang="zh-TW" sz="4400" dirty="0" smtClean="0">
              <a:solidFill>
                <a:schemeClr val="accent1"/>
              </a:solidFill>
              <a:latin typeface="Arial" pitchFamily="34" charset="0"/>
            </a:endParaRPr>
          </a:p>
          <a:p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= 2600</a:t>
            </a:r>
            <a:r>
              <a:rPr lang="zh-TW" altLang="en-US" sz="4400" dirty="0" smtClean="0">
                <a:solidFill>
                  <a:schemeClr val="accent1"/>
                </a:solidFill>
                <a:latin typeface="Arial" pitchFamily="34" charset="0"/>
              </a:rPr>
              <a:t>克</a:t>
            </a:r>
            <a:endParaRPr lang="en-US" altLang="zh-TW" sz="4400" dirty="0">
              <a:solidFill>
                <a:schemeClr val="accent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82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227" y="1270001"/>
            <a:ext cx="4122307" cy="53395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單名數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344" y="-429046"/>
            <a:ext cx="2540074" cy="339809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77334" y="3323989"/>
            <a:ext cx="41569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3000</a:t>
            </a:r>
            <a:r>
              <a:rPr lang="zh-TW" altLang="en-US" sz="4400" dirty="0" smtClean="0">
                <a:solidFill>
                  <a:schemeClr val="accent1"/>
                </a:solidFill>
                <a:latin typeface="Arial" pitchFamily="34" charset="0"/>
              </a:rPr>
              <a:t>克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 + 200</a:t>
            </a:r>
            <a:r>
              <a:rPr lang="zh-TW" altLang="en-US" sz="4400" dirty="0" smtClean="0">
                <a:solidFill>
                  <a:schemeClr val="accent1"/>
                </a:solidFill>
                <a:latin typeface="Arial" pitchFamily="34" charset="0"/>
              </a:rPr>
              <a:t>克</a:t>
            </a:r>
            <a:endParaRPr lang="en-US" altLang="zh-TW" sz="44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9171" y="4093430"/>
            <a:ext cx="22429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= 3200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77334" y="1710266"/>
            <a:ext cx="5329766" cy="4453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 smtClean="0">
                <a:latin typeface="Arial" pitchFamily="34" charset="0"/>
              </a:rPr>
              <a:t>是否</a:t>
            </a:r>
            <a:r>
              <a:rPr lang="en-US" altLang="zh-TW" sz="3200" dirty="0">
                <a:latin typeface="Arial" pitchFamily="34" charset="0"/>
              </a:rPr>
              <a:t>2</a:t>
            </a:r>
            <a:r>
              <a:rPr lang="en-US" altLang="zh-TW" sz="3200" dirty="0" smtClean="0">
                <a:latin typeface="Arial" pitchFamily="34" charset="0"/>
              </a:rPr>
              <a:t>00</a:t>
            </a:r>
            <a:r>
              <a:rPr lang="zh-TW" altLang="en-US" sz="3200" dirty="0" smtClean="0">
                <a:latin typeface="Arial" pitchFamily="34" charset="0"/>
              </a:rPr>
              <a:t>克</a:t>
            </a:r>
            <a:r>
              <a:rPr lang="en-US" altLang="zh-TW" sz="3200" dirty="0" smtClean="0">
                <a:latin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132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227" y="1270001"/>
            <a:ext cx="4122307" cy="53395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複名數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344" y="-429046"/>
            <a:ext cx="2540074" cy="339809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77334" y="3323989"/>
            <a:ext cx="21146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dirty="0">
                <a:solidFill>
                  <a:schemeClr val="accent1"/>
                </a:solidFill>
                <a:latin typeface="Arial" pitchFamily="34" charset="0"/>
              </a:rPr>
              <a:t>3</a:t>
            </a:r>
            <a:r>
              <a:rPr lang="zh-TW" altLang="en-US" sz="4400" dirty="0" smtClean="0">
                <a:solidFill>
                  <a:schemeClr val="accent1"/>
                </a:solidFill>
                <a:latin typeface="Arial" pitchFamily="34" charset="0"/>
              </a:rPr>
              <a:t>公斤 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+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53543" y="3323989"/>
            <a:ext cx="16914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200</a:t>
            </a:r>
            <a:r>
              <a:rPr lang="zh-TW" altLang="en-US" sz="4400" dirty="0" smtClean="0">
                <a:solidFill>
                  <a:schemeClr val="accent1"/>
                </a:solidFill>
                <a:latin typeface="Arial" pitchFamily="34" charset="0"/>
              </a:rPr>
              <a:t>克</a:t>
            </a:r>
            <a:endParaRPr lang="en-US" altLang="zh-TW" sz="44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9171" y="4093430"/>
            <a:ext cx="393569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= 3 </a:t>
            </a:r>
            <a:r>
              <a:rPr lang="zh-TW" altLang="en-US" sz="4400" dirty="0" smtClean="0">
                <a:solidFill>
                  <a:schemeClr val="accent1"/>
                </a:solidFill>
                <a:latin typeface="Arial" pitchFamily="34" charset="0"/>
              </a:rPr>
              <a:t>公斤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 200</a:t>
            </a:r>
            <a:r>
              <a:rPr lang="zh-TW" altLang="en-US" sz="4400" dirty="0" smtClean="0">
                <a:solidFill>
                  <a:schemeClr val="accent1"/>
                </a:solidFill>
                <a:latin typeface="Arial" pitchFamily="34" charset="0"/>
              </a:rPr>
              <a:t>克</a:t>
            </a:r>
            <a:endParaRPr lang="en-US" altLang="zh-TW" sz="4400" dirty="0" smtClean="0">
              <a:solidFill>
                <a:schemeClr val="accent1"/>
              </a:solidFill>
              <a:latin typeface="Arial" pitchFamily="34" charset="0"/>
            </a:endParaRPr>
          </a:p>
          <a:p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= 3</a:t>
            </a:r>
            <a:r>
              <a:rPr lang="zh-TW" altLang="en-US" sz="44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kg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 200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77334" y="1710266"/>
            <a:ext cx="5329766" cy="4453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 smtClean="0">
                <a:latin typeface="Arial" pitchFamily="34" charset="0"/>
              </a:rPr>
              <a:t>是否</a:t>
            </a:r>
            <a:r>
              <a:rPr lang="en-US" altLang="zh-TW" sz="3200" dirty="0">
                <a:latin typeface="Arial" pitchFamily="34" charset="0"/>
              </a:rPr>
              <a:t>2</a:t>
            </a:r>
            <a:r>
              <a:rPr lang="en-US" altLang="zh-TW" sz="3200" dirty="0" smtClean="0">
                <a:latin typeface="Arial" pitchFamily="34" charset="0"/>
              </a:rPr>
              <a:t>00</a:t>
            </a:r>
            <a:r>
              <a:rPr lang="zh-TW" altLang="en-US" sz="3200" dirty="0" smtClean="0">
                <a:latin typeface="Arial" pitchFamily="34" charset="0"/>
              </a:rPr>
              <a:t>克</a:t>
            </a:r>
            <a:r>
              <a:rPr lang="en-US" altLang="zh-TW" sz="3200" dirty="0" smtClean="0">
                <a:latin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6071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88" y="1930400"/>
            <a:ext cx="4122307" cy="53395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單</a:t>
            </a:r>
            <a:r>
              <a:rPr lang="en-US" altLang="zh-TW" dirty="0" smtClean="0"/>
              <a:t>/</a:t>
            </a:r>
            <a:r>
              <a:rPr lang="zh-TW" altLang="en-US" dirty="0" smtClean="0"/>
              <a:t>複名數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05" y="231353"/>
            <a:ext cx="2540074" cy="3398092"/>
          </a:xfrm>
          <a:prstGeom prst="rect">
            <a:avLst/>
          </a:prstGeom>
        </p:spPr>
      </p:pic>
      <p:pic>
        <p:nvPicPr>
          <p:cNvPr id="9" name="Content Placeholder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534" y="1930399"/>
            <a:ext cx="4122307" cy="5339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651" y="231352"/>
            <a:ext cx="2540074" cy="33980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86313" y="4129408"/>
            <a:ext cx="250902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3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kg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 200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</a:p>
          <a:p>
            <a:r>
              <a:rPr lang="en-US" sz="4400" dirty="0" smtClean="0">
                <a:solidFill>
                  <a:schemeClr val="accent1"/>
                </a:solidFill>
                <a:latin typeface="Arial" pitchFamily="34" charset="0"/>
              </a:rPr>
              <a:t>=</a:t>
            </a:r>
            <a:r>
              <a:rPr lang="en-US" altLang="zh-TW" sz="4400" dirty="0">
                <a:solidFill>
                  <a:schemeClr val="accent1"/>
                </a:solidFill>
                <a:latin typeface="Arial" pitchFamily="34" charset="0"/>
              </a:rPr>
              <a:t> 3200</a:t>
            </a:r>
            <a:r>
              <a:rPr lang="en-US" altLang="zh-TW" sz="4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81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227" y="1270001"/>
            <a:ext cx="4122308" cy="53395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複名數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016" y="609600"/>
            <a:ext cx="2465871" cy="2350414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77334" y="1710266"/>
            <a:ext cx="5329766" cy="4453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 smtClean="0">
                <a:latin typeface="Arial" pitchFamily="34" charset="0"/>
              </a:rPr>
              <a:t>是否</a:t>
            </a:r>
            <a:r>
              <a:rPr lang="en-US" altLang="zh-TW" sz="3200" dirty="0" smtClean="0">
                <a:latin typeface="Arial" pitchFamily="34" charset="0"/>
              </a:rPr>
              <a:t>400</a:t>
            </a:r>
            <a:r>
              <a:rPr lang="zh-TW" altLang="en-US" sz="3200" dirty="0" smtClean="0">
                <a:latin typeface="Arial" pitchFamily="34" charset="0"/>
              </a:rPr>
              <a:t>克</a:t>
            </a:r>
            <a:r>
              <a:rPr lang="en-US" altLang="zh-TW" sz="3200" dirty="0" smtClean="0">
                <a:latin typeface="Arial" pitchFamily="34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7334" y="3323989"/>
            <a:ext cx="377859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1</a:t>
            </a:r>
            <a:r>
              <a:rPr lang="zh-TW" altLang="en-US" sz="4400" dirty="0" smtClean="0">
                <a:solidFill>
                  <a:schemeClr val="accent1"/>
                </a:solidFill>
                <a:latin typeface="Arial" pitchFamily="34" charset="0"/>
              </a:rPr>
              <a:t>公斤 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+ 400</a:t>
            </a:r>
            <a:r>
              <a:rPr lang="zh-TW" altLang="en-US" sz="4400" dirty="0" smtClean="0">
                <a:solidFill>
                  <a:schemeClr val="accent1"/>
                </a:solidFill>
                <a:latin typeface="Arial" pitchFamily="34" charset="0"/>
              </a:rPr>
              <a:t>克</a:t>
            </a:r>
            <a:endParaRPr lang="en-US" altLang="zh-TW" sz="4400" dirty="0" smtClean="0">
              <a:solidFill>
                <a:schemeClr val="accent1"/>
              </a:solidFill>
              <a:latin typeface="Arial" pitchFamily="34" charset="0"/>
            </a:endParaRPr>
          </a:p>
          <a:p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= 1</a:t>
            </a:r>
            <a:r>
              <a:rPr lang="zh-TW" altLang="en-US" sz="4400" dirty="0" smtClean="0">
                <a:solidFill>
                  <a:schemeClr val="accent1"/>
                </a:solidFill>
                <a:latin typeface="Arial" pitchFamily="34" charset="0"/>
              </a:rPr>
              <a:t>公斤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 400</a:t>
            </a:r>
            <a:r>
              <a:rPr lang="zh-TW" altLang="en-US" sz="4400" dirty="0" smtClean="0">
                <a:solidFill>
                  <a:schemeClr val="accent1"/>
                </a:solidFill>
                <a:latin typeface="Arial" pitchFamily="34" charset="0"/>
              </a:rPr>
              <a:t>克</a:t>
            </a:r>
            <a:endParaRPr lang="en-US" altLang="zh-TW" sz="44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67675" y="4652342"/>
            <a:ext cx="29610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1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kg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</a:rPr>
              <a:t>    400</a:t>
            </a:r>
            <a:r>
              <a:rPr lang="en-US" altLang="zh-TW" sz="4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</a:t>
            </a:r>
            <a:endParaRPr lang="en-US" altLang="zh-TW" sz="4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7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474</TotalTime>
  <Words>427</Words>
  <Application>Microsoft Office PowerPoint</Application>
  <PresentationFormat>自訂</PresentationFormat>
  <Paragraphs>122</Paragraphs>
  <Slides>16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Facet</vt:lpstr>
      <vt:lpstr>複名數單名數</vt:lpstr>
      <vt:lpstr>重溫</vt:lpstr>
      <vt:lpstr>重溫</vt:lpstr>
      <vt:lpstr>重溫</vt:lpstr>
      <vt:lpstr>重溫</vt:lpstr>
      <vt:lpstr>單名數</vt:lpstr>
      <vt:lpstr>複名數</vt:lpstr>
      <vt:lpstr>單/複名數</vt:lpstr>
      <vt:lpstr>複名數</vt:lpstr>
      <vt:lpstr>單名數</vt:lpstr>
      <vt:lpstr>考考你</vt:lpstr>
      <vt:lpstr>考考你</vt:lpstr>
      <vt:lpstr>複名數 -&gt; 單名數</vt:lpstr>
      <vt:lpstr>複名數 -&gt; 單名數</vt:lpstr>
      <vt:lpstr>複名數 -&gt; 單名數</vt:lpstr>
      <vt:lpstr>複名數 -&gt; 單名數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活動</dc:title>
  <dc:creator>Microsoft Office User</dc:creator>
  <cp:lastModifiedBy>FONG, Chong-sun Martin</cp:lastModifiedBy>
  <cp:revision>344</cp:revision>
  <dcterms:created xsi:type="dcterms:W3CDTF">2017-04-20T15:55:51Z</dcterms:created>
  <dcterms:modified xsi:type="dcterms:W3CDTF">2018-10-31T03:06:06Z</dcterms:modified>
</cp:coreProperties>
</file>