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2"/>
    <p:restoredTop sz="93665"/>
  </p:normalViewPr>
  <p:slideViewPr>
    <p:cSldViewPr snapToGrid="0" snapToObjects="1">
      <p:cViewPr>
        <p:scale>
          <a:sx n="83" d="100"/>
          <a:sy n="83" d="100"/>
        </p:scale>
        <p:origin x="-691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EF649-7EDF-9248-9D57-E6A540CE5BE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54E47-D6E0-8B49-9AA3-3D63C344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3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請老師在堂上量度各紅色袋的重量，並移動相應的正方形到刻度上（像下一張投影片），完成後再繼續播放此</a:t>
            </a:r>
            <a:r>
              <a:rPr lang="en-US" altLang="zh-TW" dirty="0" smtClean="0"/>
              <a:t>PowerPoint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54E47-D6E0-8B49-9AA3-3D63C34428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9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54E47-D6E0-8B49-9AA3-3D63C34428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5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8" y="2404534"/>
            <a:ext cx="7766937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8" y="4050837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0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1" y="4013200"/>
            <a:ext cx="859667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0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1" y="4013200"/>
            <a:ext cx="859667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3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4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5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8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6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6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4" y="6041366"/>
            <a:ext cx="911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5" y="604136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記錄</a:t>
            </a:r>
            <a:r>
              <a:rPr lang="zh-TW" altLang="en-US" dirty="0"/>
              <a:t>重量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活動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32125"/>
            <a:ext cx="21599995" cy="4221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這樣呢？重量是多少？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593890" y="2736934"/>
            <a:ext cx="795647" cy="976667"/>
            <a:chOff x="3134675" y="4927122"/>
            <a:chExt cx="795647" cy="976667"/>
          </a:xfrm>
        </p:grpSpPr>
        <p:sp>
          <p:nvSpPr>
            <p:cNvPr id="11" name="Rectangle 10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100380" y="1472339"/>
            <a:ext cx="5377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accent1"/>
                </a:solidFill>
              </a:rPr>
              <a:t>給你一點提示吧！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8442" y="3721194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260882" y="3721194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772326" y="3721194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299267" y="3721194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80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100380" y="5090688"/>
            <a:ext cx="5377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accent1"/>
                </a:solidFill>
              </a:rPr>
              <a:t>一小格代表多少？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4" name="TextBox 46"/>
          <p:cNvSpPr txBox="1"/>
          <p:nvPr/>
        </p:nvSpPr>
        <p:spPr>
          <a:xfrm>
            <a:off x="10386221" y="4677250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32125"/>
            <a:ext cx="21599995" cy="4221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3(a) </a:t>
            </a:r>
            <a:r>
              <a:rPr lang="zh-TW" altLang="en-US" dirty="0"/>
              <a:t>考考你：重量是多少？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701658" y="2752433"/>
            <a:ext cx="795647" cy="976667"/>
            <a:chOff x="3134675" y="4927122"/>
            <a:chExt cx="795647" cy="976667"/>
          </a:xfrm>
        </p:grpSpPr>
        <p:sp>
          <p:nvSpPr>
            <p:cNvPr id="11" name="Rectangle 10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353153" y="3721194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895594" y="3721194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407039" y="3721194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933980" y="3721194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80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080215" y="4950014"/>
            <a:ext cx="7295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</a:rPr>
              <a:t>答案：</a:t>
            </a:r>
            <a:r>
              <a:rPr lang="en-US" altLang="zh-TW" sz="7200" dirty="0" smtClean="0">
                <a:solidFill>
                  <a:srgbClr val="FF0000"/>
                </a:solidFill>
              </a:rPr>
              <a:t>140</a:t>
            </a:r>
            <a:r>
              <a:rPr lang="zh-TW" altLang="en-US" sz="7200" dirty="0" smtClean="0">
                <a:solidFill>
                  <a:srgbClr val="FF0000"/>
                </a:solidFill>
              </a:rPr>
              <a:t>克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6" name="TextBox 46"/>
          <p:cNvSpPr txBox="1"/>
          <p:nvPr/>
        </p:nvSpPr>
        <p:spPr>
          <a:xfrm>
            <a:off x="10386221" y="4677250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2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32125"/>
            <a:ext cx="21599995" cy="4221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3(b) </a:t>
            </a:r>
            <a:r>
              <a:rPr lang="zh-TW" altLang="en-US" dirty="0"/>
              <a:t>考考你：重量是多少？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740045" y="2990951"/>
            <a:ext cx="795647" cy="976667"/>
            <a:chOff x="3134675" y="4927122"/>
            <a:chExt cx="795647" cy="976667"/>
          </a:xfrm>
        </p:grpSpPr>
        <p:sp>
          <p:nvSpPr>
            <p:cNvPr id="11" name="Rectangle 10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080216" y="4950014"/>
            <a:ext cx="7140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</a:rPr>
              <a:t>答案：</a:t>
            </a:r>
            <a:r>
              <a:rPr lang="en-US" altLang="zh-TW" sz="7200" dirty="0" smtClean="0">
                <a:solidFill>
                  <a:srgbClr val="FF0000"/>
                </a:solidFill>
              </a:rPr>
              <a:t>180</a:t>
            </a:r>
            <a:r>
              <a:rPr lang="zh-TW" altLang="en-US" sz="7200" dirty="0" smtClean="0">
                <a:solidFill>
                  <a:srgbClr val="FF0000"/>
                </a:solidFill>
              </a:rPr>
              <a:t>克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9" name="TextBox 46"/>
          <p:cNvSpPr txBox="1"/>
          <p:nvPr/>
        </p:nvSpPr>
        <p:spPr>
          <a:xfrm>
            <a:off x="10386221" y="4732114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5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32125"/>
            <a:ext cx="21599995" cy="4221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3(c) </a:t>
            </a:r>
            <a:r>
              <a:rPr lang="zh-TW" altLang="en-US" dirty="0"/>
              <a:t>考考你：重量是多少？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336371" y="2907416"/>
            <a:ext cx="795647" cy="976667"/>
            <a:chOff x="3134675" y="4927122"/>
            <a:chExt cx="795647" cy="976667"/>
          </a:xfrm>
        </p:grpSpPr>
        <p:sp>
          <p:nvSpPr>
            <p:cNvPr id="11" name="Rectangle 10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080214" y="4950013"/>
            <a:ext cx="6811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</a:rPr>
              <a:t>答案：</a:t>
            </a:r>
            <a:r>
              <a:rPr lang="en-US" altLang="zh-TW" sz="7200" dirty="0" smtClean="0">
                <a:solidFill>
                  <a:srgbClr val="FF0000"/>
                </a:solidFill>
              </a:rPr>
              <a:t>240</a:t>
            </a:r>
            <a:r>
              <a:rPr lang="zh-TW" altLang="en-US" sz="7200" dirty="0" smtClean="0">
                <a:solidFill>
                  <a:srgbClr val="FF0000"/>
                </a:solidFill>
              </a:rPr>
              <a:t>克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9" name="TextBox 46"/>
          <p:cNvSpPr txBox="1"/>
          <p:nvPr/>
        </p:nvSpPr>
        <p:spPr>
          <a:xfrm>
            <a:off x="10386221" y="4722970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1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4242"/>
            <a:ext cx="12192000" cy="23827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4243"/>
            <a:ext cx="12192000" cy="2382781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230246" y="1468631"/>
            <a:ext cx="11961753" cy="25136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量度並記錄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349645" y="3982306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4243"/>
            <a:ext cx="12192000" cy="2382781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907032" y="5298013"/>
            <a:ext cx="795647" cy="976667"/>
            <a:chOff x="907029" y="5298009"/>
            <a:chExt cx="795647" cy="976667"/>
          </a:xfrm>
        </p:grpSpPr>
        <p:sp>
          <p:nvSpPr>
            <p:cNvPr id="6" name="Rectangle 5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A</a:t>
              </a:r>
              <a:endParaRPr lang="en-US" sz="4400" dirty="0"/>
            </a:p>
          </p:txBody>
        </p:sp>
        <p:cxnSp>
          <p:nvCxnSpPr>
            <p:cNvPr id="20" name="Straight Arrow Connector 19"/>
            <p:cNvCxnSpPr>
              <a:stCxn id="6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916024" y="5298013"/>
            <a:ext cx="795647" cy="976667"/>
            <a:chOff x="907029" y="5298009"/>
            <a:chExt cx="795647" cy="976667"/>
          </a:xfrm>
        </p:grpSpPr>
        <p:sp>
          <p:nvSpPr>
            <p:cNvPr id="36" name="Rectangle 35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B</a:t>
              </a:r>
              <a:endParaRPr lang="en-US" sz="4400" dirty="0"/>
            </a:p>
          </p:txBody>
        </p:sp>
        <p:cxnSp>
          <p:nvCxnSpPr>
            <p:cNvPr id="37" name="Straight Arrow Connector 36"/>
            <p:cNvCxnSpPr>
              <a:stCxn id="36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893487" y="5298013"/>
            <a:ext cx="795647" cy="976667"/>
            <a:chOff x="907029" y="5298009"/>
            <a:chExt cx="795647" cy="976667"/>
          </a:xfrm>
        </p:grpSpPr>
        <p:sp>
          <p:nvSpPr>
            <p:cNvPr id="39" name="Rectangle 38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C</a:t>
              </a:r>
              <a:endParaRPr lang="en-US" sz="4400" dirty="0"/>
            </a:p>
          </p:txBody>
        </p:sp>
        <p:cxnSp>
          <p:nvCxnSpPr>
            <p:cNvPr id="40" name="Straight Arrow Connector 39"/>
            <p:cNvCxnSpPr>
              <a:stCxn id="39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864713" y="5298013"/>
            <a:ext cx="795647" cy="976667"/>
            <a:chOff x="907029" y="5298009"/>
            <a:chExt cx="795647" cy="976667"/>
          </a:xfrm>
        </p:grpSpPr>
        <p:sp>
          <p:nvSpPr>
            <p:cNvPr id="42" name="Rectangle 41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D</a:t>
              </a:r>
              <a:endParaRPr lang="en-US" sz="4400" dirty="0"/>
            </a:p>
          </p:txBody>
        </p:sp>
        <p:cxnSp>
          <p:nvCxnSpPr>
            <p:cNvPr id="43" name="Straight Arrow Connector 42"/>
            <p:cNvCxnSpPr>
              <a:stCxn id="42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827937" y="5298013"/>
            <a:ext cx="795647" cy="976667"/>
            <a:chOff x="907029" y="5298009"/>
            <a:chExt cx="795647" cy="976667"/>
          </a:xfrm>
        </p:grpSpPr>
        <p:sp>
          <p:nvSpPr>
            <p:cNvPr id="45" name="Rectangle 44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E</a:t>
              </a:r>
              <a:endParaRPr lang="en-US" sz="4400" dirty="0"/>
            </a:p>
          </p:txBody>
        </p:sp>
        <p:cxnSp>
          <p:nvCxnSpPr>
            <p:cNvPr id="46" name="Straight Arrow Connector 45"/>
            <p:cNvCxnSpPr>
              <a:stCxn id="45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801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4242"/>
            <a:ext cx="12192000" cy="23827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4243"/>
            <a:ext cx="12192000" cy="2382781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230246" y="1468631"/>
            <a:ext cx="11961753" cy="25136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給老師的例子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386221" y="3982306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4243"/>
            <a:ext cx="12192000" cy="2382781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7859624" y="1468626"/>
            <a:ext cx="795647" cy="976667"/>
            <a:chOff x="907029" y="5298009"/>
            <a:chExt cx="795647" cy="976667"/>
          </a:xfrm>
        </p:grpSpPr>
        <p:sp>
          <p:nvSpPr>
            <p:cNvPr id="6" name="Rectangle 5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A</a:t>
              </a:r>
              <a:endParaRPr lang="en-US" sz="4400" dirty="0"/>
            </a:p>
          </p:txBody>
        </p:sp>
        <p:cxnSp>
          <p:nvCxnSpPr>
            <p:cNvPr id="20" name="Straight Arrow Connector 19"/>
            <p:cNvCxnSpPr>
              <a:stCxn id="6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827937" y="1469423"/>
            <a:ext cx="795647" cy="976667"/>
            <a:chOff x="907029" y="5298009"/>
            <a:chExt cx="795647" cy="976667"/>
          </a:xfrm>
        </p:grpSpPr>
        <p:sp>
          <p:nvSpPr>
            <p:cNvPr id="36" name="Rectangle 35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B</a:t>
              </a:r>
              <a:endParaRPr lang="en-US" sz="4400" dirty="0"/>
            </a:p>
          </p:txBody>
        </p:sp>
        <p:cxnSp>
          <p:nvCxnSpPr>
            <p:cNvPr id="37" name="Straight Arrow Connector 36"/>
            <p:cNvCxnSpPr>
              <a:stCxn id="36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402109" y="1468626"/>
            <a:ext cx="795647" cy="976667"/>
            <a:chOff x="907029" y="5298009"/>
            <a:chExt cx="795647" cy="976667"/>
          </a:xfrm>
        </p:grpSpPr>
        <p:sp>
          <p:nvSpPr>
            <p:cNvPr id="39" name="Rectangle 38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C</a:t>
              </a:r>
              <a:endParaRPr lang="en-US" sz="4400" dirty="0"/>
            </a:p>
          </p:txBody>
        </p:sp>
        <p:cxnSp>
          <p:nvCxnSpPr>
            <p:cNvPr id="40" name="Straight Arrow Connector 39"/>
            <p:cNvCxnSpPr>
              <a:stCxn id="39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337741" y="1468626"/>
            <a:ext cx="795647" cy="976667"/>
            <a:chOff x="907029" y="5298009"/>
            <a:chExt cx="795647" cy="976667"/>
          </a:xfrm>
        </p:grpSpPr>
        <p:sp>
          <p:nvSpPr>
            <p:cNvPr id="42" name="Rectangle 41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D</a:t>
              </a:r>
              <a:endParaRPr lang="en-US" sz="4400" dirty="0"/>
            </a:p>
          </p:txBody>
        </p:sp>
        <p:cxnSp>
          <p:nvCxnSpPr>
            <p:cNvPr id="43" name="Straight Arrow Connector 42"/>
            <p:cNvCxnSpPr>
              <a:stCxn id="42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599423" y="1650762"/>
            <a:ext cx="795647" cy="976667"/>
            <a:chOff x="907029" y="5298009"/>
            <a:chExt cx="795647" cy="976667"/>
          </a:xfrm>
        </p:grpSpPr>
        <p:sp>
          <p:nvSpPr>
            <p:cNvPr id="45" name="Rectangle 44"/>
            <p:cNvSpPr/>
            <p:nvPr/>
          </p:nvSpPr>
          <p:spPr>
            <a:xfrm>
              <a:off x="907029" y="5298009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E</a:t>
              </a:r>
              <a:endParaRPr lang="en-US" sz="4400" dirty="0"/>
            </a:p>
          </p:txBody>
        </p:sp>
        <p:cxnSp>
          <p:nvCxnSpPr>
            <p:cNvPr id="46" name="Straight Arrow Connector 45"/>
            <p:cNvCxnSpPr>
              <a:stCxn id="45" idx="2"/>
            </p:cNvCxnSpPr>
            <p:nvPr/>
          </p:nvCxnSpPr>
          <p:spPr>
            <a:xfrm flipH="1">
              <a:off x="1292772" y="6046154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58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691"/>
            <a:ext cx="12192000" cy="23827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1(a) </a:t>
            </a:r>
            <a:r>
              <a:rPr lang="zh-TW" altLang="en-US" dirty="0" smtClean="0"/>
              <a:t>考考你：重量是多少？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691"/>
            <a:ext cx="12192000" cy="2382781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632842" y="1930404"/>
            <a:ext cx="795647" cy="976667"/>
            <a:chOff x="3134675" y="4927122"/>
            <a:chExt cx="795647" cy="976667"/>
          </a:xfrm>
        </p:grpSpPr>
        <p:sp>
          <p:nvSpPr>
            <p:cNvPr id="6" name="Rectangle 5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20" name="Straight Arrow Connector 19"/>
            <p:cNvCxnSpPr>
              <a:stCxn id="6" idx="2"/>
            </p:cNvCxnSpPr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" name="TextBox 46"/>
          <p:cNvSpPr txBox="1"/>
          <p:nvPr/>
        </p:nvSpPr>
        <p:spPr>
          <a:xfrm>
            <a:off x="10386221" y="3982306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691"/>
            <a:ext cx="12192000" cy="23827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1(b) </a:t>
            </a:r>
            <a:r>
              <a:rPr lang="zh-TW" altLang="en-US" dirty="0" smtClean="0"/>
              <a:t>考考你：重量是多少？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691"/>
            <a:ext cx="12192000" cy="2382781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8592207" y="1930404"/>
            <a:ext cx="795647" cy="976667"/>
            <a:chOff x="3134675" y="4927122"/>
            <a:chExt cx="795647" cy="976667"/>
          </a:xfrm>
        </p:grpSpPr>
        <p:sp>
          <p:nvSpPr>
            <p:cNvPr id="6" name="Rectangle 5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20" name="Straight Arrow Connector 19"/>
            <p:cNvCxnSpPr>
              <a:stCxn id="6" idx="2"/>
            </p:cNvCxnSpPr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" name="TextBox 46"/>
          <p:cNvSpPr txBox="1"/>
          <p:nvPr/>
        </p:nvSpPr>
        <p:spPr>
          <a:xfrm>
            <a:off x="10386221" y="3982306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32129"/>
            <a:ext cx="21599995" cy="42214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2130"/>
            <a:ext cx="21600000" cy="42214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這樣呢？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93890" y="2736934"/>
            <a:ext cx="795647" cy="976667"/>
            <a:chOff x="3134675" y="4927122"/>
            <a:chExt cx="795647" cy="976667"/>
          </a:xfrm>
        </p:grpSpPr>
        <p:sp>
          <p:nvSpPr>
            <p:cNvPr id="9" name="Rectangle 8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466192" y="3689129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970688" y="3689129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522481" y="3499943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026978" y="3689129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547240" y="3689129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718442" y="3752191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270234" y="3752191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806262" y="3752191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310759" y="3752191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80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209367" y="4955417"/>
            <a:ext cx="8064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chemeClr val="accent1"/>
                </a:solidFill>
              </a:rPr>
              <a:t>先猜一猜：每一小格是多少？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82800" y="1423255"/>
            <a:ext cx="8064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smtClean="0">
                <a:solidFill>
                  <a:schemeClr val="accent1"/>
                </a:solidFill>
              </a:rPr>
              <a:t>是否</a:t>
            </a:r>
            <a:r>
              <a:rPr lang="en-US" altLang="zh-TW" sz="4800" dirty="0" smtClean="0">
                <a:solidFill>
                  <a:schemeClr val="accent1"/>
                </a:solidFill>
              </a:rPr>
              <a:t>100</a:t>
            </a:r>
            <a:r>
              <a:rPr lang="zh-TW" altLang="en-US" sz="4800" dirty="0" smtClean="0">
                <a:solidFill>
                  <a:schemeClr val="accent1"/>
                </a:solidFill>
              </a:rPr>
              <a:t>克？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20" name="TextBox 46"/>
          <p:cNvSpPr txBox="1"/>
          <p:nvPr/>
        </p:nvSpPr>
        <p:spPr>
          <a:xfrm>
            <a:off x="10386221" y="4677250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2" grpId="0"/>
      <p:bldP spid="23" grpId="0"/>
      <p:bldP spid="24" grpId="0"/>
      <p:bldP spid="25" grpId="0"/>
      <p:bldP spid="28" grpId="0"/>
      <p:bldP spid="29" grpId="0"/>
      <p:bldP spid="5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111211" y="1206241"/>
            <a:ext cx="6944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</a:rPr>
              <a:t>答案：</a:t>
            </a:r>
            <a:r>
              <a:rPr lang="en-US" altLang="zh-TW" sz="7200" dirty="0" smtClean="0">
                <a:solidFill>
                  <a:srgbClr val="FF0000"/>
                </a:solidFill>
              </a:rPr>
              <a:t>130</a:t>
            </a:r>
            <a:r>
              <a:rPr lang="zh-TW" altLang="en-US" sz="7200" dirty="0" smtClean="0">
                <a:solidFill>
                  <a:srgbClr val="FF0000"/>
                </a:solidFill>
              </a:rPr>
              <a:t>克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32129"/>
            <a:ext cx="21599995" cy="42214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609600"/>
            <a:ext cx="8596668" cy="716280"/>
          </a:xfrm>
        </p:spPr>
        <p:txBody>
          <a:bodyPr/>
          <a:lstStyle/>
          <a:p>
            <a:r>
              <a:rPr lang="en-US" altLang="zh-TW" dirty="0" smtClean="0"/>
              <a:t>2(a</a:t>
            </a:r>
            <a:r>
              <a:rPr lang="en-US" altLang="zh-TW" dirty="0"/>
              <a:t>) </a:t>
            </a:r>
            <a:r>
              <a:rPr lang="zh-TW" altLang="en-US" dirty="0"/>
              <a:t>考考你：重量是多少？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453687" y="2780645"/>
            <a:ext cx="795647" cy="976667"/>
            <a:chOff x="3134675" y="4927122"/>
            <a:chExt cx="795647" cy="976667"/>
          </a:xfrm>
        </p:grpSpPr>
        <p:sp>
          <p:nvSpPr>
            <p:cNvPr id="9" name="Rectangle 8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148177" y="3689129"/>
            <a:ext cx="406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652671" y="3689129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400423" y="3752191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082800" y="1423255"/>
            <a:ext cx="8064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chemeClr val="accent1"/>
                </a:solidFill>
              </a:rPr>
              <a:t>是否比</a:t>
            </a:r>
            <a:r>
              <a:rPr lang="en-US" altLang="zh-TW" sz="4800" dirty="0" smtClean="0">
                <a:solidFill>
                  <a:schemeClr val="accent1"/>
                </a:solidFill>
              </a:rPr>
              <a:t>100</a:t>
            </a:r>
            <a:r>
              <a:rPr lang="zh-TW" altLang="en-US" sz="4800" dirty="0" smtClean="0">
                <a:solidFill>
                  <a:schemeClr val="accent1"/>
                </a:solidFill>
              </a:rPr>
              <a:t>克重一點？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7013" y="5628024"/>
            <a:ext cx="8064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chemeClr val="accent1"/>
                </a:solidFill>
              </a:rPr>
              <a:t>比</a:t>
            </a:r>
            <a:r>
              <a:rPr lang="en-US" altLang="zh-TW" sz="4800" dirty="0" smtClean="0">
                <a:solidFill>
                  <a:schemeClr val="accent1"/>
                </a:solidFill>
              </a:rPr>
              <a:t>100</a:t>
            </a:r>
            <a:r>
              <a:rPr lang="zh-TW" altLang="en-US" sz="4800" dirty="0" smtClean="0">
                <a:solidFill>
                  <a:schemeClr val="accent1"/>
                </a:solidFill>
              </a:rPr>
              <a:t>克重多少？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56383" y="4860089"/>
            <a:ext cx="8064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smtClean="0">
                <a:solidFill>
                  <a:schemeClr val="accent1"/>
                </a:solidFill>
              </a:rPr>
              <a:t>每</a:t>
            </a:r>
            <a:r>
              <a:rPr lang="zh-TW" altLang="en-US" sz="4800" dirty="0" smtClean="0">
                <a:solidFill>
                  <a:schemeClr val="accent1"/>
                </a:solidFill>
              </a:rPr>
              <a:t>一小格是多少？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4" name="TextBox 46"/>
          <p:cNvSpPr txBox="1"/>
          <p:nvPr/>
        </p:nvSpPr>
        <p:spPr>
          <a:xfrm>
            <a:off x="10386221" y="4695538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2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  <p:bldP spid="4" grpId="0"/>
      <p:bldP spid="18" grpId="0"/>
      <p:bldP spid="24" grpId="0"/>
      <p:bldP spid="20" grpId="0"/>
      <p:bldP spid="20" grpId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32129"/>
            <a:ext cx="21599995" cy="42214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2(b) </a:t>
            </a:r>
            <a:r>
              <a:rPr lang="zh-TW" altLang="en-US" dirty="0"/>
              <a:t>考考你：重量是多少？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863312" y="2796144"/>
            <a:ext cx="795647" cy="976667"/>
            <a:chOff x="3134675" y="4927122"/>
            <a:chExt cx="795647" cy="976667"/>
          </a:xfrm>
        </p:grpSpPr>
        <p:sp>
          <p:nvSpPr>
            <p:cNvPr id="9" name="Rectangle 8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111211" y="1206242"/>
            <a:ext cx="6155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</a:rPr>
              <a:t>答案：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828" y="1188162"/>
            <a:ext cx="6155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smtClean="0">
                <a:solidFill>
                  <a:srgbClr val="FF0000"/>
                </a:solidFill>
              </a:rPr>
              <a:t>260</a:t>
            </a:r>
            <a:r>
              <a:rPr lang="zh-TW" altLang="en-US" sz="7200" dirty="0" smtClean="0">
                <a:solidFill>
                  <a:srgbClr val="FF0000"/>
                </a:solidFill>
              </a:rPr>
              <a:t>克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1" name="TextBox 46"/>
          <p:cNvSpPr txBox="1"/>
          <p:nvPr/>
        </p:nvSpPr>
        <p:spPr>
          <a:xfrm>
            <a:off x="10386221" y="4686394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2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32125"/>
            <a:ext cx="21599995" cy="42214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632125"/>
            <a:ext cx="21599990" cy="4221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這樣呢？有什麼不同了？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593890" y="2736934"/>
            <a:ext cx="795647" cy="976667"/>
            <a:chOff x="3134675" y="4927122"/>
            <a:chExt cx="795647" cy="976667"/>
          </a:xfrm>
        </p:grpSpPr>
        <p:sp>
          <p:nvSpPr>
            <p:cNvPr id="11" name="Rectangle 10"/>
            <p:cNvSpPr/>
            <p:nvPr/>
          </p:nvSpPr>
          <p:spPr>
            <a:xfrm>
              <a:off x="3134675" y="4927122"/>
              <a:ext cx="795647" cy="7481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20418" y="5675267"/>
              <a:ext cx="12081" cy="228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100379" y="1472339"/>
            <a:ext cx="6648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accent1"/>
                </a:solidFill>
              </a:rPr>
              <a:t>給你一點提示吧！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32125"/>
            <a:ext cx="21599990" cy="422146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00380" y="5090688"/>
            <a:ext cx="5377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accent1"/>
                </a:solidFill>
              </a:rPr>
              <a:t>一小格代表多少？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81690" y="3704627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986186" y="3704627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537979" y="3515441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2476" y="3704627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2738" y="3704627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733939" y="3767689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5731" y="3767689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821760" y="3767689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326257" y="3767689"/>
            <a:ext cx="53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80</a:t>
            </a:r>
            <a:endParaRPr lang="en-US" sz="1600" dirty="0"/>
          </a:p>
        </p:txBody>
      </p:sp>
      <p:sp>
        <p:nvSpPr>
          <p:cNvPr id="26" name="TextBox 46"/>
          <p:cNvSpPr txBox="1"/>
          <p:nvPr/>
        </p:nvSpPr>
        <p:spPr>
          <a:xfrm>
            <a:off x="10386221" y="4640674"/>
            <a:ext cx="81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C00000"/>
                </a:solidFill>
              </a:rPr>
              <a:t>克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258</Words>
  <Application>Microsoft Office PowerPoint</Application>
  <PresentationFormat>自訂</PresentationFormat>
  <Paragraphs>83</Paragraphs>
  <Slides>13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Facet</vt:lpstr>
      <vt:lpstr>記錄重量</vt:lpstr>
      <vt:lpstr>量度並記錄</vt:lpstr>
      <vt:lpstr>給老師的例子</vt:lpstr>
      <vt:lpstr>1(a) 考考你：重量是多少？</vt:lpstr>
      <vt:lpstr>1(b) 考考你：重量是多少？</vt:lpstr>
      <vt:lpstr>這樣呢？</vt:lpstr>
      <vt:lpstr>2(a) 考考你：重量是多少？</vt:lpstr>
      <vt:lpstr>2(b) 考考你：重量是多少？</vt:lpstr>
      <vt:lpstr>這樣呢？有什麼不同了？</vt:lpstr>
      <vt:lpstr>這樣呢？重量是多少？</vt:lpstr>
      <vt:lpstr>3(a) 考考你：重量是多少？</vt:lpstr>
      <vt:lpstr>3(b) 考考你：重量是多少？</vt:lpstr>
      <vt:lpstr>3(c) 考考你：重量是多少？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活動</dc:title>
  <dc:creator>Microsoft Office User</dc:creator>
  <cp:lastModifiedBy>FONG, Chong-sun Martin</cp:lastModifiedBy>
  <cp:revision>89</cp:revision>
  <cp:lastPrinted>2017-04-27T06:52:24Z</cp:lastPrinted>
  <dcterms:created xsi:type="dcterms:W3CDTF">2017-04-20T15:55:51Z</dcterms:created>
  <dcterms:modified xsi:type="dcterms:W3CDTF">2017-04-27T09:02:23Z</dcterms:modified>
</cp:coreProperties>
</file>