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256" r:id="rId2"/>
    <p:sldId id="308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36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7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38"/>
    <p:restoredTop sz="94705"/>
  </p:normalViewPr>
  <p:slideViewPr>
    <p:cSldViewPr snapToGrid="0" snapToObjects="1">
      <p:cViewPr>
        <p:scale>
          <a:sx n="92" d="100"/>
          <a:sy n="92" d="100"/>
        </p:scale>
        <p:origin x="-446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28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D4897-94B8-A346-A479-431061387842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25D2D-D2D8-7446-B974-F0214903A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04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BAC38-209E-284E-9411-2D642CB161B3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AA5B-4057-1F4D-AA69-2B5E178C1786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D175-2E6E-364C-B9BB-BFAC58FC462B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093A-B33F-A743-9E33-314197C22926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73C7-C00A-674C-8E3B-C46421C7574F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1EE3-1601-EA45-9591-8FD7047B716D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739DA-E81B-4344-A656-3F78EDBEA3C4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1435-5E3E-E740-9111-7AD2133FFF8C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B944E-13C2-A04B-B007-E4D7F80B8DFF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B159-C1B1-2942-9D41-39B980C97A86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E0F71-20B3-B843-B096-2F9DD59D0A7C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6ACC-FD99-3740-A922-5A57EDF9404E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C21B5-B98B-0745-B97F-742829A4C70E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377F-8C21-2845-90FA-B4A86E65C2B4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08443-D14E-3E4B-944D-239AFC9D534B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06BD-8F94-B849-8E0C-9A9FD3F7DEC6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54D2F-6AD2-7A43-B90B-7D050308D80A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tx1">
              <a:lumMod val="85000"/>
              <a:lumOff val="15000"/>
            </a:schemeClr>
          </a:solidFill>
          <a:latin typeface="Microsoft JhengHei" panose="020B0604030504040204" pitchFamily="34" charset="-120"/>
          <a:ea typeface="Microsoft JhengHei" panose="020B0604030504040204" pitchFamily="34" charset="-12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b="0" i="0" kern="1200">
          <a:solidFill>
            <a:schemeClr val="tx1">
              <a:lumMod val="75000"/>
              <a:lumOff val="25000"/>
            </a:schemeClr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b="0" i="0" kern="1200">
          <a:solidFill>
            <a:schemeClr val="tx1">
              <a:lumMod val="75000"/>
              <a:lumOff val="25000"/>
            </a:schemeClr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b="0" i="0" kern="1200">
          <a:solidFill>
            <a:schemeClr val="tx1">
              <a:lumMod val="75000"/>
              <a:lumOff val="25000"/>
            </a:schemeClr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b="0" i="0" kern="1200">
          <a:solidFill>
            <a:schemeClr val="tx1">
              <a:lumMod val="75000"/>
              <a:lumOff val="25000"/>
            </a:schemeClr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b="0" i="0" kern="1200">
          <a:solidFill>
            <a:schemeClr val="tx1">
              <a:lumMod val="75000"/>
              <a:lumOff val="25000"/>
            </a:schemeClr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kedcity.net/edb/teachingresources/files/pmaths/03.wmv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kedcity.net/edb/teachingresources/files/pmaths/03.wmv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kedcity.net/edb/teachingresources/files/pmaths/04.wmv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kedcity.net/edb/teachingresources/files/pmaths/04.wmv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kedcity.net/edb/teachingresources/files/pmaths/04.wmv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kedcity.net/edb/teachingresources/files/pmaths/04.wmv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kedcity.net/edb/teachingresources/files/pmaths/04.wmv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kedcity.net/edb/teachingresources/files/pmaths/04.wmv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kedcity.net/edb/teachingresources/files/pmaths/04.wmv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kedcity.net/edb/teachingresources/files/pmaths/04.wmv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kedcity.net/edb/teachingresources/files/pmaths/04.wmv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kedcity.net/edb/teachingresources/files/pmaths/04.wmv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kedcity.net/edb/teachingresources/files/pmaths/04.wmv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kedcity.net/edb/teachingresources/files/pmaths/04.wmv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kedcity.net/edb/teachingresources/files/pmaths/04.wmv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kedcity.net/edb/teachingresources/files/pmaths/04.wmv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kedcity.net/edb/teachingresources/files/pmaths/04.wmv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kedcity.net/edb/teachingresources/files/pmaths/03.wmv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kedcity.net/edb/teachingresources/files/pmaths/03.wmv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kedcity.net/edb/teachingresources/files/pmaths/03.wmv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kedcity.net/edb/teachingresources/files/pmaths/03.wmv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kedcity.net/edb/teachingresources/files/pmaths/03.wmv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kedcity.net/edb/teachingresources/files/pmaths/03.wmv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kedcity.net/edb/teachingresources/files/pmaths/03.wmv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CB25AA-F8BB-6643-8D24-5E355A438C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Hant" altLang="en-US" dirty="0"/>
              <a:t>中間人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CAAE30F-7F6F-0047-81A5-F35A78C709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AB0461A-55AE-8242-AAAD-3FCE9E3C9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864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286D57-A839-C04E-A6B8-7CA680363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dirty="0"/>
              <a:t>比容器大的中間人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4B44542-ADFC-084C-926C-160BE3299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454332"/>
            <a:ext cx="6716887" cy="3778249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7301113-5B9B-5B43-8261-03E2D2FE9484}"/>
              </a:ext>
            </a:extLst>
          </p:cNvPr>
          <p:cNvSpPr/>
          <p:nvPr/>
        </p:nvSpPr>
        <p:spPr>
          <a:xfrm>
            <a:off x="1894913" y="6307576"/>
            <a:ext cx="8189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http://www.hkedcity.net/edb/teachingresources/files/pmaths/03.wmv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AD24504-D94D-7E43-983B-E909BF18F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233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286D57-A839-C04E-A6B8-7CA680363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dirty="0"/>
              <a:t>比容器大的中間人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4B44542-ADFC-084C-926C-160BE3299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454332"/>
            <a:ext cx="6716887" cy="3778248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96EB294-D7DD-5747-B195-1A5C11A793C9}"/>
              </a:ext>
            </a:extLst>
          </p:cNvPr>
          <p:cNvSpPr/>
          <p:nvPr/>
        </p:nvSpPr>
        <p:spPr>
          <a:xfrm>
            <a:off x="1894913" y="6307576"/>
            <a:ext cx="8189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http://www.hkedcity.net/edb/teachingresources/files/pmaths/03.wmv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944EE07-9EA4-0645-B387-EE9169FD1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780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68F1F3-D5B8-BA44-BB0B-FBB293DD7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dirty="0"/>
              <a:t>比容器大的中間人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2B2F35-30DD-874C-BF35-E72FC8FF8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4807130"/>
            <a:ext cx="8915400" cy="1423853"/>
          </a:xfrm>
        </p:spPr>
        <p:txBody>
          <a:bodyPr>
            <a:normAutofit/>
          </a:bodyPr>
          <a:lstStyle/>
          <a:p>
            <a:r>
              <a:rPr lang="zh-Hant" altLang="en-US" sz="3200" dirty="0"/>
              <a:t>觀察到</a:t>
            </a:r>
            <a:r>
              <a:rPr lang="zh-TW" altLang="en-US" sz="3200" dirty="0"/>
              <a:t>甚</a:t>
            </a:r>
            <a:r>
              <a:rPr lang="zh-Hant" altLang="en-US" sz="3200" dirty="0"/>
              <a:t>麼？</a:t>
            </a:r>
            <a:endParaRPr lang="en-HK" altLang="zh-Hant" sz="3200" dirty="0"/>
          </a:p>
          <a:p>
            <a:r>
              <a:rPr lang="zh-Hant" altLang="en-US" sz="3200" dirty="0"/>
              <a:t>有</a:t>
            </a:r>
            <a:r>
              <a:rPr lang="zh-TW" altLang="en-US" sz="3200" dirty="0"/>
              <a:t>甚</a:t>
            </a:r>
            <a:r>
              <a:rPr lang="zh-Hant" altLang="en-US" sz="3200" dirty="0"/>
              <a:t>麼結論？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799789B-4CC9-7141-A71C-1E9CF1E25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682" y="1624147"/>
            <a:ext cx="4552457" cy="2560757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6DB3442-6649-6543-B1A9-7FCFCF0DD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154" y="1624146"/>
            <a:ext cx="4552458" cy="256075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5AA6979B-FB23-EB48-8D64-844E86FA808F}"/>
              </a:ext>
            </a:extLst>
          </p:cNvPr>
          <p:cNvCxnSpPr>
            <a:stCxn id="4" idx="3"/>
            <a:endCxn id="5" idx="1"/>
          </p:cNvCxnSpPr>
          <p:nvPr/>
        </p:nvCxnSpPr>
        <p:spPr>
          <a:xfrm flipV="1">
            <a:off x="5664139" y="2904525"/>
            <a:ext cx="1288015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8102E0-0C1E-F541-BD46-A159E437D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073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286D57-A839-C04E-A6B8-7CA680363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比容器小的中間</a:t>
            </a:r>
            <a:r>
              <a:rPr lang="zh-Hant" altLang="en-US" dirty="0"/>
              <a:t>人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0C418C3B-2652-BF49-BD9F-17DC1F3B7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D5224B4-F8B3-F34C-9039-512C83C0C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90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286D57-A839-C04E-A6B8-7CA680363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比容器小的中間人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4B44542-ADFC-084C-926C-160BE3299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6" y="1454332"/>
            <a:ext cx="6716885" cy="377824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A8676B1-F413-C14D-A0C5-C960A48DF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CEDECC3-AA91-4F47-BCC6-CA5F986685A2}"/>
              </a:ext>
            </a:extLst>
          </p:cNvPr>
          <p:cNvSpPr/>
          <p:nvPr/>
        </p:nvSpPr>
        <p:spPr>
          <a:xfrm>
            <a:off x="1894913" y="6307576"/>
            <a:ext cx="8189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http://www.hkedcity.net/edb/teachingresources/files/pmaths/04.wmv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420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286D57-A839-C04E-A6B8-7CA680363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比容器小的中間人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4B44542-ADFC-084C-926C-160BE3299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6" y="1454332"/>
            <a:ext cx="6716885" cy="3778247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D40F138-825C-B34A-9F71-022872A2F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21897EF-67FE-3846-8BAF-0DDAD21E408D}"/>
              </a:ext>
            </a:extLst>
          </p:cNvPr>
          <p:cNvSpPr/>
          <p:nvPr/>
        </p:nvSpPr>
        <p:spPr>
          <a:xfrm>
            <a:off x="1894913" y="6307576"/>
            <a:ext cx="8189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http://www.hkedcity.net/edb/teachingresources/files/pmaths/04.wmv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639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286D57-A839-C04E-A6B8-7CA680363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比容器小的中間人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4B44542-ADFC-084C-926C-160BE3299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6" y="1454332"/>
            <a:ext cx="6716885" cy="3778247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0744548-10F9-0D4C-9876-30888C629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9936836-09F6-AF4E-8C92-E57C0635DFE6}"/>
              </a:ext>
            </a:extLst>
          </p:cNvPr>
          <p:cNvSpPr/>
          <p:nvPr/>
        </p:nvSpPr>
        <p:spPr>
          <a:xfrm>
            <a:off x="1894913" y="6307576"/>
            <a:ext cx="8189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http://www.hkedcity.net/edb/teachingresources/files/pmaths/04.wmv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158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286D57-A839-C04E-A6B8-7CA680363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比容器小的中間人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4B44542-ADFC-084C-926C-160BE3299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6" y="1454332"/>
            <a:ext cx="6716885" cy="3778247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1E344E7-5C63-574B-9A95-BDC741311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B3663E7-A8BE-C74C-97FC-880F6882015F}"/>
              </a:ext>
            </a:extLst>
          </p:cNvPr>
          <p:cNvSpPr/>
          <p:nvPr/>
        </p:nvSpPr>
        <p:spPr>
          <a:xfrm>
            <a:off x="1894913" y="6307576"/>
            <a:ext cx="8189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http://www.hkedcity.net/edb/teachingresources/files/pmaths/04.wmv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899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286D57-A839-C04E-A6B8-7CA680363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比容器小的中間人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4B44542-ADFC-084C-926C-160BE3299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6" y="1454332"/>
            <a:ext cx="6716885" cy="3778247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7078800-D02F-0942-A75E-284FBDEC5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76C668F-9EEB-3844-AEB4-DAFBA71D646D}"/>
              </a:ext>
            </a:extLst>
          </p:cNvPr>
          <p:cNvSpPr/>
          <p:nvPr/>
        </p:nvSpPr>
        <p:spPr>
          <a:xfrm>
            <a:off x="1894913" y="6307576"/>
            <a:ext cx="8189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http://www.hkedcity.net/edb/teachingresources/files/pmaths/04.wmv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855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286D57-A839-C04E-A6B8-7CA680363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比容器小的中間人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4B44542-ADFC-084C-926C-160BE3299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6" y="1454332"/>
            <a:ext cx="6716885" cy="3778247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C81B3B1-9147-9747-A932-4954C6280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0A172BB-98A1-E64D-9A6B-05882FB1DDE4}"/>
              </a:ext>
            </a:extLst>
          </p:cNvPr>
          <p:cNvSpPr/>
          <p:nvPr/>
        </p:nvSpPr>
        <p:spPr>
          <a:xfrm>
            <a:off x="1894913" y="6307576"/>
            <a:ext cx="8189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http://www.hkedcity.net/edb/teachingresources/files/pmaths/04.wmv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757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31232FB-9671-0941-9141-92BF5A82B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dirty="0"/>
              <a:t>利用「中間人」來比較容量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F325606-E634-4A42-8CBA-4E9E9A6BD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BF71337-5C42-CD4F-93C2-BCC648B06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244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286D57-A839-C04E-A6B8-7CA680363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比容器小的中間人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4B44542-ADFC-084C-926C-160BE3299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6" y="1454332"/>
            <a:ext cx="6716885" cy="3778247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EA991FF-E99E-6342-97AC-407FF682B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E28C8F9-AD76-3C49-A47C-86397E046F52}"/>
              </a:ext>
            </a:extLst>
          </p:cNvPr>
          <p:cNvSpPr/>
          <p:nvPr/>
        </p:nvSpPr>
        <p:spPr>
          <a:xfrm>
            <a:off x="1894913" y="6307576"/>
            <a:ext cx="8189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http://www.hkedcity.net/edb/teachingresources/files/pmaths/04.wmv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248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286D57-A839-C04E-A6B8-7CA680363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比容器小的中間人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4B44542-ADFC-084C-926C-160BE3299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6" y="1454332"/>
            <a:ext cx="6716885" cy="3778247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5AECCD7-D66D-0142-9884-FA510071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77A2091-C0A4-7F40-9953-D6D1BDD4AF71}"/>
              </a:ext>
            </a:extLst>
          </p:cNvPr>
          <p:cNvSpPr/>
          <p:nvPr/>
        </p:nvSpPr>
        <p:spPr>
          <a:xfrm>
            <a:off x="1894913" y="6307576"/>
            <a:ext cx="8189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http://www.hkedcity.net/edb/teachingresources/files/pmaths/04.wmv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855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286D57-A839-C04E-A6B8-7CA680363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比容器小的中間人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4B44542-ADFC-084C-926C-160BE3299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7" y="1454332"/>
            <a:ext cx="6716883" cy="377824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0779730-C60C-BE49-A06E-E85510867E11}"/>
              </a:ext>
            </a:extLst>
          </p:cNvPr>
          <p:cNvSpPr txBox="1"/>
          <p:nvPr/>
        </p:nvSpPr>
        <p:spPr>
          <a:xfrm>
            <a:off x="2592925" y="5394960"/>
            <a:ext cx="6716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ant" altLang="en-US" sz="3200" dirty="0">
                <a:latin typeface="微軟正黑體" pitchFamily="34" charset="-120"/>
                <a:ea typeface="微軟正黑體" pitchFamily="34" charset="-120"/>
              </a:rPr>
              <a:t>猜一猜結果會怎樣？</a:t>
            </a:r>
            <a:endParaRPr 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94DBE6D-9290-9D4F-8F4A-DBCB03378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63F08D6-789A-6641-93B9-667E8D5B32EE}"/>
              </a:ext>
            </a:extLst>
          </p:cNvPr>
          <p:cNvSpPr/>
          <p:nvPr/>
        </p:nvSpPr>
        <p:spPr>
          <a:xfrm>
            <a:off x="1894913" y="6307576"/>
            <a:ext cx="8189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http://www.hkedcity.net/edb/teachingresources/files/pmaths/04.wmv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9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286D57-A839-C04E-A6B8-7CA680363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比容器小的中間人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4B44542-ADFC-084C-926C-160BE3299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7" y="1454332"/>
            <a:ext cx="6716883" cy="3778247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CD231B6-378C-F84A-AB99-87FA07DED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A2264D9-F184-9E4C-AC7F-A4BA94496273}"/>
              </a:ext>
            </a:extLst>
          </p:cNvPr>
          <p:cNvSpPr/>
          <p:nvPr/>
        </p:nvSpPr>
        <p:spPr>
          <a:xfrm>
            <a:off x="1894913" y="6307576"/>
            <a:ext cx="8189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http://www.hkedcity.net/edb/teachingresources/files/pmaths/04.wmv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728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286D57-A839-C04E-A6B8-7CA680363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比容器小的中間人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4B44542-ADFC-084C-926C-160BE3299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7" y="1454332"/>
            <a:ext cx="6716883" cy="3778247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25D7071-0861-1243-9C71-8AA34FF3E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4BA60A2-59B7-1F46-8F91-3A5D350D98E1}"/>
              </a:ext>
            </a:extLst>
          </p:cNvPr>
          <p:cNvSpPr/>
          <p:nvPr/>
        </p:nvSpPr>
        <p:spPr>
          <a:xfrm>
            <a:off x="1894913" y="6307576"/>
            <a:ext cx="8189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http://www.hkedcity.net/edb/teachingresources/files/pmaths/04.wmv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013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286D57-A839-C04E-A6B8-7CA680363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比容器小的中間人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4B44542-ADFC-084C-926C-160BE3299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7" y="1454332"/>
            <a:ext cx="6716883" cy="3778246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B54AAEA-9DA2-C742-A9E6-03BC2805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4EAAC95-85B2-BB47-A934-ED75C4B84D11}"/>
              </a:ext>
            </a:extLst>
          </p:cNvPr>
          <p:cNvSpPr/>
          <p:nvPr/>
        </p:nvSpPr>
        <p:spPr>
          <a:xfrm>
            <a:off x="1894913" y="6307576"/>
            <a:ext cx="8189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http://www.hkedcity.net/edb/teachingresources/files/pmaths/04.wmv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545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286D57-A839-C04E-A6B8-7CA680363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比容器小的中間人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4B44542-ADFC-084C-926C-160BE3299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8" y="1454332"/>
            <a:ext cx="6716881" cy="3778246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2E99E52-87C3-284F-B1B3-018BEBD6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8B56BE6-6B63-FF47-9F98-B7BB8C0D031E}"/>
              </a:ext>
            </a:extLst>
          </p:cNvPr>
          <p:cNvSpPr/>
          <p:nvPr/>
        </p:nvSpPr>
        <p:spPr>
          <a:xfrm>
            <a:off x="1894913" y="6307576"/>
            <a:ext cx="8189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http://www.hkedcity.net/edb/teachingresources/files/pmaths/04.wmv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3072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286D57-A839-C04E-A6B8-7CA680363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比容器小的中間人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4B44542-ADFC-084C-926C-160BE3299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8" y="1454332"/>
            <a:ext cx="6716881" cy="3778245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988105E-83B9-6646-848B-4114189D4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AF74853-0DFD-9245-B278-D9B2410DDBB8}"/>
              </a:ext>
            </a:extLst>
          </p:cNvPr>
          <p:cNvSpPr/>
          <p:nvPr/>
        </p:nvSpPr>
        <p:spPr>
          <a:xfrm>
            <a:off x="1894913" y="6307576"/>
            <a:ext cx="8189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http://www.hkedcity.net/edb/teachingresources/files/pmaths/04.wmv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246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286D57-A839-C04E-A6B8-7CA680363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比容器小的中間人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4B44542-ADFC-084C-926C-160BE3299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9212" y="1442301"/>
            <a:ext cx="5805114" cy="3265376"/>
          </a:xfr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D37611F4-8016-D445-B356-C7AA809E24C5}"/>
              </a:ext>
            </a:extLst>
          </p:cNvPr>
          <p:cNvSpPr txBox="1">
            <a:spLocks/>
          </p:cNvSpPr>
          <p:nvPr/>
        </p:nvSpPr>
        <p:spPr>
          <a:xfrm>
            <a:off x="2589212" y="4807130"/>
            <a:ext cx="8915400" cy="1423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Hant" altLang="en-US" sz="3200" dirty="0">
                <a:latin typeface="微軟正黑體" pitchFamily="34" charset="-120"/>
                <a:ea typeface="微軟正黑體" pitchFamily="34" charset="-120"/>
              </a:rPr>
              <a:t>觀察到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甚</a:t>
            </a:r>
            <a:r>
              <a:rPr lang="zh-Hant" altLang="en-US" sz="3200" dirty="0">
                <a:latin typeface="微軟正黑體" pitchFamily="34" charset="-120"/>
                <a:ea typeface="微軟正黑體" pitchFamily="34" charset="-120"/>
              </a:rPr>
              <a:t>麼？</a:t>
            </a:r>
            <a:endParaRPr lang="en-HK" altLang="zh-Hant" sz="32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Hant" altLang="en-US" sz="3200" dirty="0">
                <a:latin typeface="微軟正黑體" pitchFamily="34" charset="-120"/>
                <a:ea typeface="微軟正黑體" pitchFamily="34" charset="-120"/>
              </a:rPr>
              <a:t>有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甚</a:t>
            </a:r>
            <a:r>
              <a:rPr lang="zh-Hant" altLang="en-US" sz="3200" dirty="0">
                <a:latin typeface="微軟正黑體" pitchFamily="34" charset="-120"/>
                <a:ea typeface="微軟正黑體" pitchFamily="34" charset="-120"/>
              </a:rPr>
              <a:t>麼結論？</a:t>
            </a:r>
            <a:endParaRPr 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C85F595-FF9B-8742-9413-2D62D81F4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0669FA3-6DE4-6B43-B4C2-4E11A27BFD65}"/>
              </a:ext>
            </a:extLst>
          </p:cNvPr>
          <p:cNvSpPr/>
          <p:nvPr/>
        </p:nvSpPr>
        <p:spPr>
          <a:xfrm>
            <a:off x="1894913" y="6307576"/>
            <a:ext cx="8189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http://www.hkedcity.net/edb/teachingresources/files/pmaths/04.wmv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5534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TW" altLang="en-US" dirty="0"/>
              <a:t>完</a:t>
            </a:r>
            <a:endParaRPr lang="zh-HK" altLang="en-US" dirty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924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139CCC-2F86-9747-A703-18E445BED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dirty="0"/>
              <a:t>比容器大的中間人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38C2CBCE-4A93-0142-9E29-647BC4F274FA}"/>
              </a:ext>
            </a:extLst>
          </p:cNvPr>
          <p:cNvSpPr txBox="1">
            <a:spLocks/>
          </p:cNvSpPr>
          <p:nvPr/>
        </p:nvSpPr>
        <p:spPr>
          <a:xfrm>
            <a:off x="1502229" y="1897837"/>
            <a:ext cx="4650377" cy="4672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Hant" altLang="en-US" sz="3000" dirty="0">
                <a:latin typeface="微軟正黑體" pitchFamily="34" charset="-120"/>
                <a:ea typeface="微軟正黑體" pitchFamily="34" charset="-120"/>
              </a:rPr>
              <a:t>哪個容器的容量比較大？</a:t>
            </a:r>
            <a:r>
              <a:rPr lang="en-US" altLang="zh-Hant" sz="3000" dirty="0">
                <a:latin typeface="微軟正黑體" pitchFamily="34" charset="-120"/>
                <a:ea typeface="微軟正黑體" pitchFamily="34" charset="-120"/>
              </a:rPr>
              <a:t>A</a:t>
            </a:r>
            <a:r>
              <a:rPr lang="zh-Hant" altLang="en-US" sz="3000" dirty="0"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en-US" altLang="zh-Hant" sz="3000" dirty="0" smtClean="0">
                <a:latin typeface="微軟正黑體" pitchFamily="34" charset="-120"/>
                <a:ea typeface="微軟正黑體" pitchFamily="34" charset="-120"/>
              </a:rPr>
              <a:t>B</a:t>
            </a:r>
            <a:r>
              <a:rPr lang="zh-Hant" altLang="en-US" sz="3000" dirty="0" smtClean="0">
                <a:latin typeface="微軟正黑體" pitchFamily="34" charset="-120"/>
                <a:ea typeface="微軟正黑體" pitchFamily="34" charset="-120"/>
              </a:rPr>
              <a:t>？</a:t>
            </a:r>
            <a:endParaRPr lang="en-US" altLang="zh-Hant" sz="30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Hant" altLang="en-US" sz="3000" dirty="0">
                <a:latin typeface="微軟正黑體" pitchFamily="34" charset="-120"/>
                <a:ea typeface="微軟正黑體" pitchFamily="34" charset="-120"/>
              </a:rPr>
              <a:t>已知兩個空杯是一樣的，並且容量比</a:t>
            </a:r>
            <a:r>
              <a:rPr lang="en-US" altLang="zh-Hant" sz="3000" dirty="0">
                <a:latin typeface="微軟正黑體" pitchFamily="34" charset="-120"/>
                <a:ea typeface="微軟正黑體" pitchFamily="34" charset="-120"/>
              </a:rPr>
              <a:t>A, B</a:t>
            </a:r>
            <a:r>
              <a:rPr lang="zh-Hant" altLang="en-US" sz="3000" dirty="0">
                <a:latin typeface="微軟正黑體" pitchFamily="34" charset="-120"/>
                <a:ea typeface="微軟正黑體" pitchFamily="34" charset="-120"/>
              </a:rPr>
              <a:t>大</a:t>
            </a:r>
            <a:endParaRPr lang="en-US" altLang="zh-Hant" sz="30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Hant" altLang="en-US" sz="3000" dirty="0">
                <a:latin typeface="微軟正黑體" pitchFamily="34" charset="-120"/>
                <a:ea typeface="微軟正黑體" pitchFamily="34" charset="-120"/>
              </a:rPr>
              <a:t>我們可以怎樣借助中間人來比較</a:t>
            </a:r>
            <a:r>
              <a:rPr lang="en-US" altLang="zh-Hant" sz="3000" dirty="0">
                <a:latin typeface="微軟正黑體" pitchFamily="34" charset="-120"/>
                <a:ea typeface="微軟正黑體" pitchFamily="34" charset="-120"/>
              </a:rPr>
              <a:t>A, B</a:t>
            </a:r>
            <a:r>
              <a:rPr lang="zh-Hant" altLang="en-US" sz="3000" dirty="0">
                <a:latin typeface="微軟正黑體" pitchFamily="34" charset="-120"/>
                <a:ea typeface="微軟正黑體" pitchFamily="34" charset="-120"/>
              </a:rPr>
              <a:t>的容量？</a:t>
            </a:r>
            <a:endParaRPr lang="en-US" altLang="zh-Hant" sz="3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7DD8781-926B-9647-B3BB-DEC5894D3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448" y="1532807"/>
            <a:ext cx="5466858" cy="30751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CD7513E-EF4E-5B47-87CA-A363DC938410}"/>
              </a:ext>
            </a:extLst>
          </p:cNvPr>
          <p:cNvSpPr txBox="1"/>
          <p:nvPr/>
        </p:nvSpPr>
        <p:spPr>
          <a:xfrm>
            <a:off x="7376960" y="4498313"/>
            <a:ext cx="57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t" sz="3200" dirty="0"/>
              <a:t>A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E46FCF1-1D6B-5F45-BEEE-87C32FD33731}"/>
              </a:ext>
            </a:extLst>
          </p:cNvPr>
          <p:cNvSpPr txBox="1"/>
          <p:nvPr/>
        </p:nvSpPr>
        <p:spPr>
          <a:xfrm>
            <a:off x="10634821" y="4473919"/>
            <a:ext cx="57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t" sz="3200" dirty="0"/>
              <a:t>B</a:t>
            </a:r>
            <a:endParaRPr lang="en-US" sz="32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16B9A7F1-5636-B646-BF6D-7251349A66BF}"/>
              </a:ext>
            </a:extLst>
          </p:cNvPr>
          <p:cNvCxnSpPr>
            <a:cxnSpLocks/>
          </p:cNvCxnSpPr>
          <p:nvPr/>
        </p:nvCxnSpPr>
        <p:spPr>
          <a:xfrm flipH="1" flipV="1">
            <a:off x="8802060" y="4314829"/>
            <a:ext cx="374020" cy="10670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F1EBFEBB-94F1-5C4C-8D73-FF6E523C670C}"/>
              </a:ext>
            </a:extLst>
          </p:cNvPr>
          <p:cNvCxnSpPr>
            <a:cxnSpLocks/>
          </p:cNvCxnSpPr>
          <p:nvPr/>
        </p:nvCxnSpPr>
        <p:spPr>
          <a:xfrm flipV="1">
            <a:off x="9183373" y="4311968"/>
            <a:ext cx="374020" cy="10670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8458584-C998-724B-B580-098081440F42}"/>
              </a:ext>
            </a:extLst>
          </p:cNvPr>
          <p:cNvSpPr txBox="1"/>
          <p:nvPr/>
        </p:nvSpPr>
        <p:spPr>
          <a:xfrm>
            <a:off x="8455636" y="5379036"/>
            <a:ext cx="1440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ant" altLang="en-US" sz="3200" dirty="0"/>
              <a:t>中間人</a:t>
            </a:r>
            <a:endParaRPr lang="en-US" sz="3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CC24D2D-21B3-564E-B071-A9B7276E72E4}"/>
              </a:ext>
            </a:extLst>
          </p:cNvPr>
          <p:cNvSpPr/>
          <p:nvPr/>
        </p:nvSpPr>
        <p:spPr>
          <a:xfrm>
            <a:off x="1894913" y="6307576"/>
            <a:ext cx="8189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http://www.hkedcity.net/edb/teachingresources/files/pmaths/03.wmv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27E7FAF-EA44-DE48-8506-C7EF27830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97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286D57-A839-C04E-A6B8-7CA680363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dirty="0"/>
              <a:t>比容器大的中間人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4B44542-ADFC-084C-926C-160BE3299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454332"/>
            <a:ext cx="6716888" cy="377825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B6369C6-ACEB-DA43-8795-6F901A1EB767}"/>
              </a:ext>
            </a:extLst>
          </p:cNvPr>
          <p:cNvSpPr/>
          <p:nvPr/>
        </p:nvSpPr>
        <p:spPr>
          <a:xfrm>
            <a:off x="1894913" y="6307576"/>
            <a:ext cx="8189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http://www.hkedcity.net/edb/teachingresources/files/pmaths/03.wmv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72CA02A-A825-C34D-BEBF-A82D0D6AC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177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286D57-A839-C04E-A6B8-7CA680363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dirty="0"/>
              <a:t>比容器大的中間人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4B44542-ADFC-084C-926C-160BE3299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454332"/>
            <a:ext cx="6716888" cy="3778249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FABCA80-DEAC-6F4D-936E-AF7E55C06A58}"/>
              </a:ext>
            </a:extLst>
          </p:cNvPr>
          <p:cNvSpPr/>
          <p:nvPr/>
        </p:nvSpPr>
        <p:spPr>
          <a:xfrm>
            <a:off x="1894913" y="6307576"/>
            <a:ext cx="8189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http://www.hkedcity.net/edb/teachingresources/files/pmaths/03.wmv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78FF8DF-7F8E-F440-AC99-EE6111510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647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286D57-A839-C04E-A6B8-7CA680363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dirty="0"/>
              <a:t>比容器大的中間人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4B44542-ADFC-084C-926C-160BE3299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454332"/>
            <a:ext cx="6716888" cy="3778249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F574C41-3CC0-3E4A-A889-3A18F2F56DD4}"/>
              </a:ext>
            </a:extLst>
          </p:cNvPr>
          <p:cNvSpPr/>
          <p:nvPr/>
        </p:nvSpPr>
        <p:spPr>
          <a:xfrm>
            <a:off x="1894913" y="6307576"/>
            <a:ext cx="8189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http://www.hkedcity.net/edb/teachingresources/files/pmaths/03.wmv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C214906-7E30-2841-9B9C-50230524C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01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286D57-A839-C04E-A6B8-7CA680363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dirty="0"/>
              <a:t>比容器大的中間人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4B44542-ADFC-084C-926C-160BE3299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454332"/>
            <a:ext cx="6716888" cy="3778249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222CEC4-48D7-E247-9CB5-D381FB8734D1}"/>
              </a:ext>
            </a:extLst>
          </p:cNvPr>
          <p:cNvSpPr/>
          <p:nvPr/>
        </p:nvSpPr>
        <p:spPr>
          <a:xfrm>
            <a:off x="1894913" y="6307576"/>
            <a:ext cx="8189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http://www.hkedcity.net/edb/teachingresources/files/pmaths/03.wmv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4526147-BAEB-B242-8C46-CE44C932C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605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286D57-A839-C04E-A6B8-7CA680363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dirty="0"/>
              <a:t>比容器大的中間人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4B44542-ADFC-084C-926C-160BE3299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454332"/>
            <a:ext cx="6716888" cy="3778249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57B10F7-40E2-1744-ABDD-5144ED83F32E}"/>
              </a:ext>
            </a:extLst>
          </p:cNvPr>
          <p:cNvSpPr/>
          <p:nvPr/>
        </p:nvSpPr>
        <p:spPr>
          <a:xfrm>
            <a:off x="1894913" y="6307576"/>
            <a:ext cx="8189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http://www.hkedcity.net/edb/teachingresources/files/pmaths/03.wmv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24FE49D-CF6F-2A42-94FE-DC46866BB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16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286D57-A839-C04E-A6B8-7CA680363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dirty="0"/>
              <a:t>比容器大的中間人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4B44542-ADFC-084C-926C-160BE3299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454332"/>
            <a:ext cx="6716888" cy="377824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6B87D18-3625-FF4A-B647-60F4836F8BBD}"/>
              </a:ext>
            </a:extLst>
          </p:cNvPr>
          <p:cNvSpPr txBox="1"/>
          <p:nvPr/>
        </p:nvSpPr>
        <p:spPr>
          <a:xfrm>
            <a:off x="2592925" y="5394960"/>
            <a:ext cx="6716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ant" altLang="en-US" sz="3200" dirty="0">
                <a:latin typeface="微軟正黑體" pitchFamily="34" charset="-120"/>
                <a:ea typeface="微軟正黑體" pitchFamily="34" charset="-120"/>
              </a:rPr>
              <a:t>猜一猜結果會怎樣？</a:t>
            </a:r>
            <a:endParaRPr 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21D4757-8522-0D4E-AA4C-3EF3403C3C93}"/>
              </a:ext>
            </a:extLst>
          </p:cNvPr>
          <p:cNvSpPr/>
          <p:nvPr/>
        </p:nvSpPr>
        <p:spPr>
          <a:xfrm>
            <a:off x="1894913" y="6307576"/>
            <a:ext cx="8189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http://www.hkedcity.net/edb/teachingresources/files/pmaths/03.wmv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9BF70D4-6A60-C340-BAAA-0EE33FC27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47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833</TotalTime>
  <Words>315</Words>
  <Application>Microsoft Office PowerPoint</Application>
  <PresentationFormat>自訂</PresentationFormat>
  <Paragraphs>94</Paragraphs>
  <Slides>29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0" baseType="lpstr">
      <vt:lpstr>Wisp</vt:lpstr>
      <vt:lpstr>中間人</vt:lpstr>
      <vt:lpstr>利用「中間人」來比較容量</vt:lpstr>
      <vt:lpstr>比容器大的中間人</vt:lpstr>
      <vt:lpstr>比容器大的中間人</vt:lpstr>
      <vt:lpstr>比容器大的中間人</vt:lpstr>
      <vt:lpstr>比容器大的中間人</vt:lpstr>
      <vt:lpstr>比容器大的中間人</vt:lpstr>
      <vt:lpstr>比容器大的中間人</vt:lpstr>
      <vt:lpstr>比容器大的中間人</vt:lpstr>
      <vt:lpstr>比容器大的中間人</vt:lpstr>
      <vt:lpstr>比容器大的中間人</vt:lpstr>
      <vt:lpstr>比容器大的中間人</vt:lpstr>
      <vt:lpstr>比容器小的中間人</vt:lpstr>
      <vt:lpstr>比容器小的中間人</vt:lpstr>
      <vt:lpstr>比容器小的中間人</vt:lpstr>
      <vt:lpstr>比容器小的中間人</vt:lpstr>
      <vt:lpstr>比容器小的中間人</vt:lpstr>
      <vt:lpstr>比容器小的中間人</vt:lpstr>
      <vt:lpstr>比容器小的中間人</vt:lpstr>
      <vt:lpstr>比容器小的中間人</vt:lpstr>
      <vt:lpstr>比容器小的中間人</vt:lpstr>
      <vt:lpstr>比容器小的中間人</vt:lpstr>
      <vt:lpstr>比容器小的中間人</vt:lpstr>
      <vt:lpstr>比容器小的中間人</vt:lpstr>
      <vt:lpstr>比容器小的中間人</vt:lpstr>
      <vt:lpstr>比容器小的中間人</vt:lpstr>
      <vt:lpstr>比容器小的中間人</vt:lpstr>
      <vt:lpstr>比容器小的中間人</vt:lpstr>
      <vt:lpstr>完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</dc:creator>
  <cp:lastModifiedBy>FONG, Chong-sun Martin</cp:lastModifiedBy>
  <cp:revision>246</cp:revision>
  <dcterms:created xsi:type="dcterms:W3CDTF">2018-02-01T09:15:44Z</dcterms:created>
  <dcterms:modified xsi:type="dcterms:W3CDTF">2018-08-03T07:15:36Z</dcterms:modified>
</cp:coreProperties>
</file>