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2" autoAdjust="0"/>
    <p:restoredTop sz="93571" autoAdjust="0"/>
  </p:normalViewPr>
  <p:slideViewPr>
    <p:cSldViewPr snapToGrid="0">
      <p:cViewPr varScale="1">
        <p:scale>
          <a:sx n="88" d="100"/>
          <a:sy n="88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3B2CD-2D52-4F83-90ED-7FBAF98012F2}" type="datetimeFigureOut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ED67A-CD51-44E0-98FE-126F099B89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758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D9FC-3790-41AE-8850-855DEEB3A825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2697-C551-4F21-97EF-2AEC6573FF57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3A52-4A5C-4254-B30C-110F02689C76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F2B-5E09-43D2-A5BB-6ABED456699E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5B54-4233-428E-A7FE-844887DD18F4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57AB1F-4168-43BB-B90E-FA5D67144109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4D3B-8900-4E9A-AB72-C79FE6453624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01E-D4AE-4245-9194-98A66DB877AD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304-D9C7-4A0B-BD16-DD2915E67421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8146-663F-46B4-BA20-162C7E491D6A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E728FF-77ED-4EED-8712-FB9F8B501C63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E0D7A3-1E64-445E-9395-B5D83E32A01B}" type="datetime1">
              <a:rPr lang="zh-HK" altLang="en-US" smtClean="0"/>
              <a:t>5/2/2016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20610B-F823-42CB-82A5-1391F1143C2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57.png"/><Relationship Id="rId18" Type="http://schemas.openxmlformats.org/officeDocument/2006/relationships/image" Target="../media/image61.png"/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0.png"/><Relationship Id="rId2" Type="http://schemas.openxmlformats.org/officeDocument/2006/relationships/image" Target="../media/image3.gif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4.png"/><Relationship Id="rId15" Type="http://schemas.openxmlformats.org/officeDocument/2006/relationships/image" Target="../media/image58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image" Target="../media/image480.png"/><Relationship Id="rId9" Type="http://schemas.openxmlformats.org/officeDocument/2006/relationships/image" Target="../media/image53.png"/><Relationship Id="rId1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62.jpeg"/><Relationship Id="rId7" Type="http://schemas.openxmlformats.org/officeDocument/2006/relationships/image" Target="../media/image5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Relationship Id="rId9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62.jpeg"/><Relationship Id="rId7" Type="http://schemas.openxmlformats.org/officeDocument/2006/relationships/image" Target="../media/image5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77.png"/><Relationship Id="rId9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0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19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7.png"/><Relationship Id="rId7" Type="http://schemas.openxmlformats.org/officeDocument/2006/relationships/image" Target="../media/image3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5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11.png"/><Relationship Id="rId7" Type="http://schemas.openxmlformats.org/officeDocument/2006/relationships/image" Target="../media/image4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14" y="3025362"/>
            <a:ext cx="1096742" cy="1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5162006" y="1308398"/>
            <a:ext cx="2482281" cy="2314691"/>
          </a:xfrm>
          <a:prstGeom prst="wedgeRoundRectCallout">
            <a:avLst>
              <a:gd name="adj1" fmla="val 58144"/>
              <a:gd name="adj2" fmla="val 3504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HK" altLang="en-US" sz="48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分數的比較</a:t>
            </a:r>
            <a:endParaRPr lang="zh-HK" altLang="en-US" sz="48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Picture 6" descr="1016412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4"/>
          <a:stretch/>
        </p:blipFill>
        <p:spPr bwMode="auto">
          <a:xfrm>
            <a:off x="2152842" y="1497996"/>
            <a:ext cx="2448272" cy="223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54177"/>
            <a:ext cx="3809524" cy="111746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20" y="4854177"/>
            <a:ext cx="3809524" cy="1117460"/>
          </a:xfrm>
          <a:prstGeom prst="rect">
            <a:avLst/>
          </a:prstGeom>
        </p:spPr>
      </p:pic>
      <p:grpSp>
        <p:nvGrpSpPr>
          <p:cNvPr id="26" name="群組 25"/>
          <p:cNvGrpSpPr/>
          <p:nvPr/>
        </p:nvGrpSpPr>
        <p:grpSpPr>
          <a:xfrm>
            <a:off x="1012712" y="3933056"/>
            <a:ext cx="3107030" cy="1841728"/>
            <a:chOff x="5470466" y="3933056"/>
            <a:chExt cx="3107030" cy="1841728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6504" y="3933056"/>
              <a:ext cx="2448628" cy="1828800"/>
            </a:xfrm>
            <a:prstGeom prst="rect">
              <a:avLst/>
            </a:prstGeom>
          </p:spPr>
        </p:pic>
        <p:sp>
          <p:nvSpPr>
            <p:cNvPr id="6" name="弧形 5"/>
            <p:cNvSpPr/>
            <p:nvPr/>
          </p:nvSpPr>
          <p:spPr>
            <a:xfrm flipV="1">
              <a:off x="5860884" y="5181600"/>
              <a:ext cx="2456346" cy="585564"/>
            </a:xfrm>
            <a:prstGeom prst="arc">
              <a:avLst>
                <a:gd name="adj1" fmla="val 15282941"/>
                <a:gd name="adj2" fmla="val 21272771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4" name="弧形 13"/>
            <p:cNvSpPr/>
            <p:nvPr/>
          </p:nvSpPr>
          <p:spPr>
            <a:xfrm flipH="1" flipV="1">
              <a:off x="5634990" y="5181600"/>
              <a:ext cx="2682240" cy="585564"/>
            </a:xfrm>
            <a:prstGeom prst="arc">
              <a:avLst>
                <a:gd name="adj1" fmla="val 15760795"/>
                <a:gd name="adj2" fmla="val 21272771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5" name="弧形 14"/>
            <p:cNvSpPr/>
            <p:nvPr/>
          </p:nvSpPr>
          <p:spPr>
            <a:xfrm flipH="1">
              <a:off x="5573336" y="5150605"/>
              <a:ext cx="1769720" cy="585564"/>
            </a:xfrm>
            <a:prstGeom prst="arc">
              <a:avLst>
                <a:gd name="adj1" fmla="val 18430460"/>
                <a:gd name="adj2" fmla="val 2077337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7" name="弧形 16"/>
            <p:cNvSpPr/>
            <p:nvPr/>
          </p:nvSpPr>
          <p:spPr>
            <a:xfrm flipH="1">
              <a:off x="5577146" y="5189220"/>
              <a:ext cx="1769720" cy="585564"/>
            </a:xfrm>
            <a:prstGeom prst="arc">
              <a:avLst>
                <a:gd name="adj1" fmla="val 18216049"/>
                <a:gd name="adj2" fmla="val 2077337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8" name="弧形 17"/>
            <p:cNvSpPr/>
            <p:nvPr/>
          </p:nvSpPr>
          <p:spPr>
            <a:xfrm>
              <a:off x="6606786" y="5150605"/>
              <a:ext cx="1769720" cy="585564"/>
            </a:xfrm>
            <a:prstGeom prst="arc">
              <a:avLst>
                <a:gd name="adj1" fmla="val 19080222"/>
                <a:gd name="adj2" fmla="val 2077337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9" name="弧形 18"/>
            <p:cNvSpPr/>
            <p:nvPr/>
          </p:nvSpPr>
          <p:spPr>
            <a:xfrm>
              <a:off x="6610596" y="5189220"/>
              <a:ext cx="1769720" cy="585564"/>
            </a:xfrm>
            <a:prstGeom prst="arc">
              <a:avLst>
                <a:gd name="adj1" fmla="val 18801701"/>
                <a:gd name="adj2" fmla="val 20773370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20" name="弧形 19"/>
            <p:cNvSpPr/>
            <p:nvPr/>
          </p:nvSpPr>
          <p:spPr>
            <a:xfrm flipH="1">
              <a:off x="5470466" y="4911678"/>
              <a:ext cx="1769720" cy="585564"/>
            </a:xfrm>
            <a:prstGeom prst="arc">
              <a:avLst>
                <a:gd name="adj1" fmla="val 19858860"/>
                <a:gd name="adj2" fmla="val 20421528"/>
              </a:avLst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21" name="弧形 20"/>
            <p:cNvSpPr/>
            <p:nvPr/>
          </p:nvSpPr>
          <p:spPr>
            <a:xfrm>
              <a:off x="6807776" y="4938348"/>
              <a:ext cx="1769720" cy="585564"/>
            </a:xfrm>
            <a:prstGeom prst="arc">
              <a:avLst>
                <a:gd name="adj1" fmla="val 19181378"/>
                <a:gd name="adj2" fmla="val 20121204"/>
              </a:avLst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6434546" y="4255226"/>
              <a:ext cx="1280160" cy="1047750"/>
            </a:xfrm>
            <a:custGeom>
              <a:avLst/>
              <a:gdLst>
                <a:gd name="connsiteX0" fmla="*/ 0 w 1280160"/>
                <a:gd name="connsiteY0" fmla="*/ 1047750 h 1047750"/>
                <a:gd name="connsiteX1" fmla="*/ 0 w 1280160"/>
                <a:gd name="connsiteY1" fmla="*/ 529590 h 1047750"/>
                <a:gd name="connsiteX2" fmla="*/ 586740 w 1280160"/>
                <a:gd name="connsiteY2" fmla="*/ 0 h 1047750"/>
                <a:gd name="connsiteX3" fmla="*/ 1280160 w 1280160"/>
                <a:gd name="connsiteY3" fmla="*/ 537210 h 1047750"/>
                <a:gd name="connsiteX4" fmla="*/ 1280160 w 1280160"/>
                <a:gd name="connsiteY4" fmla="*/ 97536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0160" h="1047750">
                  <a:moveTo>
                    <a:pt x="0" y="1047750"/>
                  </a:moveTo>
                  <a:lnTo>
                    <a:pt x="0" y="529590"/>
                  </a:lnTo>
                  <a:lnTo>
                    <a:pt x="586740" y="0"/>
                  </a:lnTo>
                  <a:lnTo>
                    <a:pt x="1280160" y="537210"/>
                  </a:lnTo>
                  <a:lnTo>
                    <a:pt x="1280160" y="975360"/>
                  </a:lnTo>
                </a:path>
              </a:pathLst>
            </a:custGeom>
            <a:noFill/>
            <a:ln>
              <a:solidFill>
                <a:srgbClr val="FFFF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259970" y="1308398"/>
                <a:ext cx="2367989" cy="1306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/>
                  <a:t>我把一</a:t>
                </a:r>
                <a:r>
                  <a:rPr lang="zh-TW" altLang="en-US" sz="2800" dirty="0"/>
                  <a:t>個</a:t>
                </a:r>
                <a:r>
                  <a:rPr lang="zh-TW" altLang="zh-HK" sz="2800" dirty="0" smtClean="0"/>
                  <a:t>蛋糕</a:t>
                </a:r>
                <a:r>
                  <a:rPr lang="zh-TW" altLang="en-US" sz="2800" dirty="0" smtClean="0"/>
                  <a:t>分為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，</a:t>
                </a:r>
                <a:endParaRPr lang="zh-HK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970" y="1308398"/>
                <a:ext cx="2367989" cy="1306640"/>
              </a:xfrm>
              <a:prstGeom prst="rect">
                <a:avLst/>
              </a:prstGeom>
              <a:blipFill rotWithShape="1">
                <a:blip r:embed="rId6"/>
                <a:stretch>
                  <a:fillRect l="-5412" t="-4673" r="-2577" b="-140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右彎箭號 7"/>
          <p:cNvSpPr/>
          <p:nvPr/>
        </p:nvSpPr>
        <p:spPr>
          <a:xfrm rot="3723430" flipV="1">
            <a:off x="1422620" y="2967794"/>
            <a:ext cx="798353" cy="7606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9" name="向左箭號 8"/>
          <p:cNvSpPr/>
          <p:nvPr/>
        </p:nvSpPr>
        <p:spPr>
          <a:xfrm rot="2067660" flipH="1">
            <a:off x="4454607" y="3704646"/>
            <a:ext cx="1612085" cy="3696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5230688" y="2569021"/>
            <a:ext cx="2389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你會想吃哪一件？為甚麼？</a:t>
            </a:r>
            <a:endParaRPr lang="zh-HK" altLang="en-US" sz="2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611" y="4005064"/>
            <a:ext cx="1270341" cy="168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30" y="456104"/>
            <a:ext cx="908895" cy="141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578404" y="281874"/>
            <a:ext cx="6011117" cy="1589077"/>
          </a:xfrm>
          <a:prstGeom prst="wedgeRoundRectCallout">
            <a:avLst>
              <a:gd name="adj1" fmla="val -55120"/>
              <a:gd name="adj2" fmla="val -182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707681" y="323411"/>
                <a:ext cx="5890466" cy="1443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dirty="0" smtClean="0"/>
                  <a:t>有七個小朋友各有一條</a:t>
                </a:r>
                <a:r>
                  <a:rPr lang="zh-TW" altLang="en-US" sz="2400" dirty="0" smtClean="0">
                    <a:solidFill>
                      <a:srgbClr val="C00000"/>
                    </a:solidFill>
                  </a:rPr>
                  <a:t>相同長度</a:t>
                </a:r>
                <a:r>
                  <a:rPr lang="zh-TW" altLang="en-US" sz="2400" dirty="0" smtClean="0"/>
                  <a:t>的絲帶。他們分別用了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2800" dirty="0"/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2800" dirty="0"/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2800" dirty="0"/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2800" dirty="0"/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sz="2800" dirty="0"/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zh-TW" altLang="en-US" sz="2400" dirty="0" smtClean="0"/>
                  <a:t>。請</a:t>
                </a:r>
                <a:r>
                  <a:rPr lang="zh-TW" altLang="en-US" sz="2400" dirty="0" smtClean="0">
                    <a:latin typeface="Cambria Math"/>
                  </a:rPr>
                  <a:t>以分數比較</a:t>
                </a:r>
                <a:r>
                  <a:rPr lang="zh-TW" altLang="en-US" sz="2400" dirty="0">
                    <a:latin typeface="Cambria Math"/>
                  </a:rPr>
                  <a:t>各人</a:t>
                </a:r>
                <a:r>
                  <a:rPr lang="zh-TW" altLang="en-US" sz="2400" dirty="0" smtClean="0">
                    <a:latin typeface="Cambria Math"/>
                  </a:rPr>
                  <a:t>所</a:t>
                </a:r>
                <a:r>
                  <a:rPr lang="zh-TW" altLang="en-US" sz="2400" dirty="0">
                    <a:latin typeface="Cambria Math"/>
                  </a:rPr>
                  <a:t>用的</a:t>
                </a:r>
                <a:r>
                  <a:rPr lang="zh-TW" altLang="en-US" sz="2400" dirty="0"/>
                  <a:t>絲帶</a:t>
                </a:r>
                <a:r>
                  <a:rPr lang="zh-TW" altLang="en-US" sz="2400" dirty="0" smtClean="0"/>
                  <a:t>的</a:t>
                </a:r>
                <a:r>
                  <a:rPr lang="zh-TW" altLang="en-US" sz="2400" dirty="0" smtClean="0">
                    <a:latin typeface="Cambria Math"/>
                  </a:rPr>
                  <a:t>多少。</a:t>
                </a:r>
                <a:endParaRPr lang="en-US" altLang="zh-TW" sz="24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681" y="323411"/>
                <a:ext cx="5890466" cy="1443216"/>
              </a:xfrm>
              <a:prstGeom prst="rect">
                <a:avLst/>
              </a:prstGeom>
              <a:blipFill rotWithShape="1">
                <a:blip r:embed="rId3"/>
                <a:stretch>
                  <a:fillRect l="-1553" t="-3376" b="-886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10</a:t>
            </a:fld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629774" y="1954799"/>
            <a:ext cx="7803832" cy="3736820"/>
            <a:chOff x="213214" y="2188479"/>
            <a:chExt cx="7803832" cy="37368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字方塊 2"/>
                <p:cNvSpPr txBox="1"/>
                <p:nvPr/>
              </p:nvSpPr>
              <p:spPr>
                <a:xfrm>
                  <a:off x="7383054" y="2188479"/>
                  <a:ext cx="633992" cy="495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zh-TW" sz="1400" b="0" i="1" smtClean="0">
                            <a:latin typeface="Cambria Math"/>
                          </a:rPr>
                          <m:t>=1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3" name="文字方塊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3054" y="2188479"/>
                  <a:ext cx="633992" cy="49564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235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052" name="Picture 4" descr="C:\Users\martincsfong\AppData\Local\Microsoft\Windows\Temporary Internet Files\Content.IE5\L1VYJ5IJ\comic-boy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717" y="2719491"/>
              <a:ext cx="302868" cy="460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martincsfong\AppData\Local\Microsoft\Windows\Temporary Internet Files\Content.IE5\XEFSZSOS\gopher-Redhead-anime-girl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217" y="2218393"/>
              <a:ext cx="466143" cy="407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圖片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392" y="2259033"/>
              <a:ext cx="6512814" cy="3587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/>
                <p:cNvSpPr txBox="1"/>
                <p:nvPr/>
              </p:nvSpPr>
              <p:spPr>
                <a:xfrm>
                  <a:off x="7391885" y="2731622"/>
                  <a:ext cx="242853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3" name="文字方塊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885" y="2731622"/>
                  <a:ext cx="242853" cy="49705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2500" b="-1235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7393757" y="3261337"/>
                  <a:ext cx="242853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3757" y="3261337"/>
                  <a:ext cx="242853" cy="49705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5000" b="-1235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/>
                <p:cNvSpPr txBox="1"/>
                <p:nvPr/>
              </p:nvSpPr>
              <p:spPr>
                <a:xfrm>
                  <a:off x="7383054" y="3804251"/>
                  <a:ext cx="242853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5" name="文字方塊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3054" y="3804251"/>
                  <a:ext cx="242853" cy="49705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5000" b="-2469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/>
                <p:cNvSpPr txBox="1"/>
                <p:nvPr/>
              </p:nvSpPr>
              <p:spPr>
                <a:xfrm>
                  <a:off x="7384852" y="4336154"/>
                  <a:ext cx="242853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6" name="文字方塊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4852" y="4336154"/>
                  <a:ext cx="242853" cy="49705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r="-25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7383169" y="4874033"/>
                  <a:ext cx="242853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3169" y="4874033"/>
                  <a:ext cx="242853" cy="49705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r="-5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7328878" y="5428240"/>
                  <a:ext cx="354843" cy="497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14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8878" y="5428240"/>
                  <a:ext cx="354843" cy="49705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28" name="Picture 4" descr="C:\Users\martincsfong\AppData\Local\Microsoft\Windows\Temporary Internet Files\Content.IE5\XEFSZSOS\cartoon-kid[1].pn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27" t="7851" r="22988" b="56545"/>
            <a:stretch/>
          </p:blipFill>
          <p:spPr bwMode="auto">
            <a:xfrm>
              <a:off x="213214" y="3264752"/>
              <a:ext cx="548371" cy="429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martincsfong\AppData\Local\Microsoft\Windows\Temporary Internet Files\Content.IE5\93LXTBH6\boy-148779_640[1].png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896"/>
            <a:stretch/>
          </p:blipFill>
          <p:spPr bwMode="auto">
            <a:xfrm>
              <a:off x="339216" y="3774512"/>
              <a:ext cx="368433" cy="466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martincsfong\AppData\Local\Microsoft\Windows\Temporary Internet Files\Content.IE5\XJRXSPX6\boy-37348_640[1].png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50" r="11250" b="52743"/>
            <a:stretch/>
          </p:blipFill>
          <p:spPr bwMode="auto">
            <a:xfrm>
              <a:off x="356424" y="4301309"/>
              <a:ext cx="355158" cy="497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martincsfong\AppData\Local\Microsoft\Windows\Temporary Internet Files\Content.IE5\FPLMYIYB\kid-holding-math-division-sign[1].png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3120"/>
            <a:stretch/>
          </p:blipFill>
          <p:spPr bwMode="auto">
            <a:xfrm>
              <a:off x="330888" y="5468880"/>
              <a:ext cx="389361" cy="363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martincsfong\AppData\Local\Microsoft\Windows\Temporary Internet Files\Content.IE5\TX528C5N\girl-160001_640[1].png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104"/>
            <a:stretch/>
          </p:blipFill>
          <p:spPr bwMode="auto">
            <a:xfrm>
              <a:off x="301476" y="4893237"/>
              <a:ext cx="439789" cy="394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文字方塊 25"/>
          <p:cNvSpPr txBox="1"/>
          <p:nvPr/>
        </p:nvSpPr>
        <p:spPr>
          <a:xfrm>
            <a:off x="2008471" y="5733217"/>
            <a:ext cx="96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</a:rPr>
              <a:t>答案：</a:t>
            </a:r>
            <a:endParaRPr lang="zh-HK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881385" y="5601543"/>
                <a:ext cx="4313053" cy="704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TW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zh-HK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85" y="5601543"/>
                <a:ext cx="4313053" cy="70455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08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641" y="3943409"/>
            <a:ext cx="1302701" cy="202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216478" y="655609"/>
            <a:ext cx="5449163" cy="3611592"/>
          </a:xfrm>
          <a:prstGeom prst="wedgeRoundRectCallout">
            <a:avLst>
              <a:gd name="adj1" fmla="val 60655"/>
              <a:gd name="adj2" fmla="val 5000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450709" y="719789"/>
                <a:ext cx="5277896" cy="1921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/>
                  <a:t>我們已知道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3200" dirty="0">
                    <a:solidFill>
                      <a:schemeClr val="tx1"/>
                    </a:solidFill>
                  </a:rPr>
                  <a:t>&gt;</a:t>
                </a:r>
                <a:r>
                  <a:rPr lang="zh-TW" alt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TW" sz="3200" dirty="0">
                    <a:solidFill>
                      <a:schemeClr val="tx1"/>
                    </a:solidFill>
                  </a:rPr>
                  <a:t>&gt;</a:t>
                </a:r>
                <a:r>
                  <a:rPr lang="zh-TW" alt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及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TW" sz="320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altLang="zh-TW" sz="3200" i="1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altLang="zh-TW" sz="32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zh-TW" altLang="en-US" sz="2800" dirty="0" smtClean="0"/>
                  <a:t>。</a:t>
                </a:r>
                <a:endParaRPr lang="en-US" altLang="zh-TW" sz="2800" dirty="0" smtClean="0"/>
              </a:p>
              <a:p>
                <a:r>
                  <a:rPr lang="zh-TW" altLang="en-US" sz="2800" dirty="0" smtClean="0"/>
                  <a:t>因此我們有如下發現：</a:t>
                </a:r>
                <a:endParaRPr lang="en-US" altLang="zh-TW" sz="2800" dirty="0" smtClean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709" y="719789"/>
                <a:ext cx="5277896" cy="1921808"/>
              </a:xfrm>
              <a:prstGeom prst="rect">
                <a:avLst/>
              </a:prstGeom>
              <a:blipFill rotWithShape="1">
                <a:blip r:embed="rId3"/>
                <a:stretch>
                  <a:fillRect l="-2425" r="-462" b="-793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1435568" y="2637404"/>
            <a:ext cx="4650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2800" b="1" dirty="0">
                <a:solidFill>
                  <a:srgbClr val="FF0000"/>
                </a:solidFill>
              </a:rPr>
              <a:t>分子相同時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分母</a:t>
            </a:r>
            <a:r>
              <a:rPr lang="zh-TW" altLang="en-US" sz="2800" b="1" dirty="0">
                <a:solidFill>
                  <a:srgbClr val="FF0000"/>
                </a:solidFill>
              </a:rPr>
              <a:t>愈大，分數的數值愈小。</a:t>
            </a:r>
            <a:endParaRPr lang="en-US" altLang="zh-TW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440550" y="3643709"/>
            <a:ext cx="505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這就是「</a:t>
            </a:r>
            <a:r>
              <a:rPr lang="zh-TW" altLang="en-US" sz="2800" dirty="0">
                <a:solidFill>
                  <a:srgbClr val="C00000"/>
                </a:solidFill>
              </a:rPr>
              <a:t>同</a:t>
            </a:r>
            <a:r>
              <a:rPr lang="zh-TW" altLang="en-US" sz="2800" dirty="0" smtClean="0">
                <a:solidFill>
                  <a:srgbClr val="C00000"/>
                </a:solidFill>
              </a:rPr>
              <a:t>分子分數</a:t>
            </a:r>
            <a:r>
              <a:rPr lang="zh-TW" altLang="en-US" sz="2800" dirty="0">
                <a:solidFill>
                  <a:srgbClr val="C00000"/>
                </a:solidFill>
              </a:rPr>
              <a:t>的比較</a:t>
            </a:r>
            <a:r>
              <a:rPr lang="zh-TW" altLang="en-US" sz="2800" dirty="0" smtClean="0"/>
              <a:t>」。</a:t>
            </a:r>
            <a:endParaRPr lang="zh-HK" altLang="en-US" sz="28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67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94" y="3943409"/>
            <a:ext cx="1302701" cy="202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2481943" y="971549"/>
            <a:ext cx="5363935" cy="4402707"/>
          </a:xfrm>
          <a:prstGeom prst="wedgeRoundRectCallout">
            <a:avLst>
              <a:gd name="adj1" fmla="val -54755"/>
              <a:gd name="adj2" fmla="val 3314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604414" y="1171696"/>
            <a:ext cx="494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你可以把最大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分數找出來嗎？</a:t>
            </a:r>
            <a:endParaRPr lang="en-US" altLang="zh-TW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715994" y="2551824"/>
                <a:ext cx="1602918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2.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altLang="zh-TW" sz="2800" dirty="0" smtClean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994" y="2551824"/>
                <a:ext cx="1602918" cy="875753"/>
              </a:xfrm>
              <a:prstGeom prst="rect">
                <a:avLst/>
              </a:prstGeom>
              <a:blipFill rotWithShape="1">
                <a:blip r:embed="rId3"/>
                <a:stretch>
                  <a:fillRect l="-8015" b="-27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710551" y="3442294"/>
                <a:ext cx="2453359" cy="87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3.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/>
                  <a:t>,</a:t>
                </a:r>
                <a:r>
                  <a:rPr lang="zh-TW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altLang="zh-TW" sz="2800" dirty="0" smtClean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551" y="3442294"/>
                <a:ext cx="2453359" cy="877484"/>
              </a:xfrm>
              <a:prstGeom prst="rect">
                <a:avLst/>
              </a:prstGeom>
              <a:blipFill rotWithShape="1">
                <a:blip r:embed="rId4"/>
                <a:stretch>
                  <a:fillRect l="-5224" b="-138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710544" y="4300844"/>
                <a:ext cx="2453366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4.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/>
                  <a:t>,</a:t>
                </a:r>
                <a:r>
                  <a:rPr lang="zh-TW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altLang="zh-TW" sz="2800" dirty="0" smtClean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544" y="4300844"/>
                <a:ext cx="2453366" cy="879215"/>
              </a:xfrm>
              <a:prstGeom prst="rect">
                <a:avLst/>
              </a:prstGeom>
              <a:blipFill rotWithShape="1">
                <a:blip r:embed="rId5"/>
                <a:stretch>
                  <a:fillRect l="-5224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216983" y="1695236"/>
                <a:ext cx="1657346" cy="874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zh-HK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983" y="1695236"/>
                <a:ext cx="1657346" cy="874342"/>
              </a:xfrm>
              <a:prstGeom prst="rect">
                <a:avLst/>
              </a:prstGeom>
              <a:blipFill rotWithShape="1">
                <a:blip r:embed="rId6"/>
                <a:stretch>
                  <a:fillRect l="-7721" b="-138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216983" y="2551824"/>
                <a:ext cx="1657346" cy="878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zh-HK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983" y="2551824"/>
                <a:ext cx="1657346" cy="878767"/>
              </a:xfrm>
              <a:prstGeom prst="rect">
                <a:avLst/>
              </a:prstGeom>
              <a:blipFill rotWithShape="1">
                <a:blip r:embed="rId7"/>
                <a:stretch>
                  <a:fillRect l="-7721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484388" y="3432134"/>
                <a:ext cx="1804919" cy="87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zh-HK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388" y="3432134"/>
                <a:ext cx="1804919" cy="877484"/>
              </a:xfrm>
              <a:prstGeom prst="rect">
                <a:avLst/>
              </a:prstGeom>
              <a:blipFill rotWithShape="1">
                <a:blip r:embed="rId8"/>
                <a:stretch>
                  <a:fillRect l="-7095" b="-138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484389" y="4308049"/>
                <a:ext cx="1804918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zh-HK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389" y="4308049"/>
                <a:ext cx="1804918" cy="878574"/>
              </a:xfrm>
              <a:prstGeom prst="rect">
                <a:avLst/>
              </a:prstGeom>
              <a:blipFill rotWithShape="1">
                <a:blip r:embed="rId9"/>
                <a:stretch>
                  <a:fillRect l="-7095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732322" y="1686644"/>
                <a:ext cx="1602918" cy="874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1.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altLang="zh-TW" sz="2800" dirty="0" smtClean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322" y="1686644"/>
                <a:ext cx="1602918" cy="874342"/>
              </a:xfrm>
              <a:prstGeom prst="rect">
                <a:avLst/>
              </a:prstGeom>
              <a:blipFill rotWithShape="1">
                <a:blip r:embed="rId10"/>
                <a:stretch>
                  <a:fillRect l="-7605" b="-209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42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圓角矩形圖說文字 66"/>
          <p:cNvSpPr/>
          <p:nvPr/>
        </p:nvSpPr>
        <p:spPr>
          <a:xfrm>
            <a:off x="327334" y="4590966"/>
            <a:ext cx="6221161" cy="1654714"/>
          </a:xfrm>
          <a:prstGeom prst="wedgeRoundRectCallout">
            <a:avLst>
              <a:gd name="adj1" fmla="val 54388"/>
              <a:gd name="adj2" fmla="val -4415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6" name="圓角矩形圖說文字 65"/>
          <p:cNvSpPr/>
          <p:nvPr/>
        </p:nvSpPr>
        <p:spPr>
          <a:xfrm>
            <a:off x="344142" y="2645323"/>
            <a:ext cx="6221161" cy="1787890"/>
          </a:xfrm>
          <a:prstGeom prst="wedgeRoundRectCallout">
            <a:avLst>
              <a:gd name="adj1" fmla="val 54258"/>
              <a:gd name="adj2" fmla="val -3684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15" y="225798"/>
            <a:ext cx="1175830" cy="183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327335" y="285984"/>
            <a:ext cx="6221161" cy="2212293"/>
          </a:xfrm>
          <a:prstGeom prst="wedgeRoundRectCallout">
            <a:avLst>
              <a:gd name="adj1" fmla="val 57537"/>
              <a:gd name="adj2" fmla="val -2737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381927" y="408449"/>
            <a:ext cx="62645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u="sng" dirty="0" smtClean="0"/>
              <a:t>明</a:t>
            </a:r>
            <a:r>
              <a:rPr lang="zh-TW" altLang="en-US" sz="2800" u="sng" dirty="0"/>
              <a:t>惠</a:t>
            </a:r>
            <a:r>
              <a:rPr lang="zh-TW" altLang="en-US" sz="2800" dirty="0"/>
              <a:t>、</a:t>
            </a:r>
            <a:r>
              <a:rPr lang="zh-TW" altLang="en-US" sz="2800" u="sng" dirty="0"/>
              <a:t>家強</a:t>
            </a:r>
            <a:r>
              <a:rPr lang="zh-TW" altLang="en-US" sz="2800" dirty="0"/>
              <a:t>和</a:t>
            </a:r>
            <a:r>
              <a:rPr lang="zh-TW" altLang="en-US" sz="2800" u="sng" dirty="0"/>
              <a:t>詠彤</a:t>
            </a:r>
            <a:r>
              <a:rPr lang="zh-TW" altLang="en-US" sz="2800" dirty="0"/>
              <a:t>各有一包果汁糖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u="sng" dirty="0"/>
              <a:t>明惠</a:t>
            </a:r>
            <a:r>
              <a:rPr lang="zh-TW" altLang="en-US" sz="2800" dirty="0"/>
              <a:t>把果汁糖平分成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800" dirty="0"/>
              <a:t> </a:t>
            </a:r>
            <a:r>
              <a:rPr lang="zh-TW" altLang="en-US" sz="2800" dirty="0"/>
              <a:t>份，吃</a:t>
            </a:r>
            <a:r>
              <a:rPr lang="zh-TW" altLang="en-US" sz="2800" dirty="0" smtClean="0"/>
              <a:t>去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份</a:t>
            </a:r>
            <a:r>
              <a:rPr lang="zh-TW" altLang="en-US" sz="2800" dirty="0"/>
              <a:t>，即吃去全包糖的幾分之幾</a:t>
            </a:r>
            <a:r>
              <a:rPr lang="en-US" altLang="zh-TW" sz="2800" dirty="0"/>
              <a:t>?</a:t>
            </a:r>
            <a:endParaRPr lang="en-US" altLang="zh-TW" sz="2800" dirty="0" smtClean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13</a:t>
            </a:fld>
            <a:endParaRPr lang="zh-HK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381927" y="2697530"/>
            <a:ext cx="6264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u="sng" dirty="0" smtClean="0"/>
              <a:t>家</a:t>
            </a:r>
            <a:r>
              <a:rPr lang="zh-TW" altLang="en-US" sz="2800" u="sng" dirty="0"/>
              <a:t>強</a:t>
            </a:r>
            <a:r>
              <a:rPr lang="zh-TW" altLang="en-US" sz="2800" dirty="0" smtClean="0"/>
              <a:t>把</a:t>
            </a:r>
            <a:r>
              <a:rPr lang="zh-TW" altLang="en-US" sz="2800" dirty="0"/>
              <a:t>果汁糖平分成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800" dirty="0" smtClean="0"/>
              <a:t> </a:t>
            </a:r>
            <a:r>
              <a:rPr lang="zh-TW" altLang="en-US" sz="2800" dirty="0"/>
              <a:t>份，吃</a:t>
            </a:r>
            <a:r>
              <a:rPr lang="zh-TW" altLang="en-US" sz="2800" dirty="0" smtClean="0"/>
              <a:t>去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份</a:t>
            </a:r>
            <a:r>
              <a:rPr lang="zh-TW" altLang="en-US" sz="2800" dirty="0"/>
              <a:t>，即吃去全包糖的幾分之幾</a:t>
            </a:r>
            <a:r>
              <a:rPr lang="en-US" altLang="zh-TW" sz="2800" dirty="0"/>
              <a:t>?</a:t>
            </a:r>
            <a:endParaRPr lang="en-US" altLang="zh-TW" sz="2800" dirty="0" smtClean="0"/>
          </a:p>
        </p:txBody>
      </p:sp>
      <p:sp>
        <p:nvSpPr>
          <p:cNvPr id="50" name="文字方塊 49"/>
          <p:cNvSpPr txBox="1"/>
          <p:nvPr/>
        </p:nvSpPr>
        <p:spPr>
          <a:xfrm>
            <a:off x="387373" y="4591636"/>
            <a:ext cx="6264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u="sng" dirty="0"/>
              <a:t>詠彤</a:t>
            </a:r>
            <a:r>
              <a:rPr lang="zh-TW" altLang="en-US" sz="2800" dirty="0" smtClean="0"/>
              <a:t>把</a:t>
            </a:r>
            <a:r>
              <a:rPr lang="zh-TW" altLang="en-US" sz="2800" dirty="0"/>
              <a:t>果汁糖平分成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dirty="0" smtClean="0"/>
              <a:t> </a:t>
            </a:r>
            <a:r>
              <a:rPr lang="zh-TW" altLang="en-US" sz="2800" dirty="0"/>
              <a:t>份，吃</a:t>
            </a:r>
            <a:r>
              <a:rPr lang="zh-TW" altLang="en-US" sz="2800" dirty="0" smtClean="0"/>
              <a:t>去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份</a:t>
            </a:r>
            <a:r>
              <a:rPr lang="zh-TW" altLang="en-US" sz="2800" dirty="0"/>
              <a:t>，即吃去全包糖的幾分之幾</a:t>
            </a:r>
            <a:r>
              <a:rPr lang="en-US" altLang="zh-TW" sz="2800" dirty="0"/>
              <a:t>?</a:t>
            </a:r>
            <a:endParaRPr lang="en-US" altLang="zh-TW" sz="2800" dirty="0" smtClean="0"/>
          </a:p>
        </p:txBody>
      </p:sp>
      <p:grpSp>
        <p:nvGrpSpPr>
          <p:cNvPr id="4" name="群組 3"/>
          <p:cNvGrpSpPr/>
          <p:nvPr/>
        </p:nvGrpSpPr>
        <p:grpSpPr>
          <a:xfrm>
            <a:off x="455403" y="1829938"/>
            <a:ext cx="5632416" cy="485130"/>
            <a:chOff x="1092883" y="5834935"/>
            <a:chExt cx="5632416" cy="485130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883" y="5834935"/>
              <a:ext cx="469368" cy="485130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2251" y="5834935"/>
              <a:ext cx="469368" cy="485130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619" y="5834935"/>
              <a:ext cx="469368" cy="485130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0987" y="5834935"/>
              <a:ext cx="469368" cy="485130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0355" y="5834935"/>
              <a:ext cx="469368" cy="485130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9723" y="5834935"/>
              <a:ext cx="469368" cy="485130"/>
            </a:xfrm>
            <a:prstGeom prst="rect">
              <a:avLst/>
            </a:prstGeom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9091" y="5834935"/>
              <a:ext cx="469368" cy="485130"/>
            </a:xfrm>
            <a:prstGeom prst="rect">
              <a:avLst/>
            </a:prstGeom>
          </p:spPr>
        </p:pic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8459" y="5834935"/>
              <a:ext cx="469368" cy="485130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7827" y="5834935"/>
              <a:ext cx="469368" cy="485130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7195" y="5834935"/>
              <a:ext cx="469368" cy="485130"/>
            </a:xfrm>
            <a:prstGeom prst="rect">
              <a:avLst/>
            </a:prstGeom>
          </p:spPr>
        </p:pic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6563" y="5834935"/>
              <a:ext cx="469368" cy="485130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5931" y="5834935"/>
              <a:ext cx="469368" cy="485130"/>
            </a:xfrm>
            <a:prstGeom prst="rect">
              <a:avLst/>
            </a:prstGeom>
          </p:spPr>
        </p:pic>
      </p:grpSp>
      <p:sp>
        <p:nvSpPr>
          <p:cNvPr id="5" name="橢圓 4"/>
          <p:cNvSpPr/>
          <p:nvPr/>
        </p:nvSpPr>
        <p:spPr>
          <a:xfrm>
            <a:off x="463567" y="1741250"/>
            <a:ext cx="1408104" cy="629849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870310" y="1775811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3268611" y="1795376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4679715" y="1769265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群組 21"/>
          <p:cNvGrpSpPr/>
          <p:nvPr/>
        </p:nvGrpSpPr>
        <p:grpSpPr>
          <a:xfrm>
            <a:off x="409454" y="3751469"/>
            <a:ext cx="5632416" cy="485130"/>
            <a:chOff x="1092883" y="5834935"/>
            <a:chExt cx="5632416" cy="485130"/>
          </a:xfrm>
        </p:grpSpPr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883" y="5834935"/>
              <a:ext cx="469368" cy="485130"/>
            </a:xfrm>
            <a:prstGeom prst="rect">
              <a:avLst/>
            </a:prstGeom>
          </p:spPr>
        </p:pic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2251" y="5834935"/>
              <a:ext cx="469368" cy="485130"/>
            </a:xfrm>
            <a:prstGeom prst="rect">
              <a:avLst/>
            </a:prstGeom>
          </p:spPr>
        </p:pic>
        <p:pic>
          <p:nvPicPr>
            <p:cNvPr id="26" name="圖片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619" y="5834935"/>
              <a:ext cx="469368" cy="485130"/>
            </a:xfrm>
            <a:prstGeom prst="rect">
              <a:avLst/>
            </a:prstGeom>
          </p:spPr>
        </p:pic>
        <p:pic>
          <p:nvPicPr>
            <p:cNvPr id="27" name="圖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0987" y="5834935"/>
              <a:ext cx="469368" cy="485130"/>
            </a:xfrm>
            <a:prstGeom prst="rect">
              <a:avLst/>
            </a:prstGeom>
          </p:spPr>
        </p:pic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0355" y="5834935"/>
              <a:ext cx="469368" cy="485130"/>
            </a:xfrm>
            <a:prstGeom prst="rect">
              <a:avLst/>
            </a:prstGeom>
          </p:spPr>
        </p:pic>
        <p:pic>
          <p:nvPicPr>
            <p:cNvPr id="29" name="圖片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9723" y="5834935"/>
              <a:ext cx="469368" cy="485130"/>
            </a:xfrm>
            <a:prstGeom prst="rect">
              <a:avLst/>
            </a:prstGeom>
          </p:spPr>
        </p:pic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9091" y="5834935"/>
              <a:ext cx="469368" cy="485130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8459" y="5834935"/>
              <a:ext cx="469368" cy="485130"/>
            </a:xfrm>
            <a:prstGeom prst="rect">
              <a:avLst/>
            </a:prstGeom>
          </p:spPr>
        </p:pic>
        <p:pic>
          <p:nvPicPr>
            <p:cNvPr id="32" name="圖片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7827" y="5834935"/>
              <a:ext cx="469368" cy="485130"/>
            </a:xfrm>
            <a:prstGeom prst="rect">
              <a:avLst/>
            </a:prstGeom>
          </p:spPr>
        </p:pic>
        <p:pic>
          <p:nvPicPr>
            <p:cNvPr id="33" name="圖片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7195" y="5834935"/>
              <a:ext cx="469368" cy="485130"/>
            </a:xfrm>
            <a:prstGeom prst="rect">
              <a:avLst/>
            </a:prstGeom>
          </p:spPr>
        </p:pic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6563" y="5834935"/>
              <a:ext cx="469368" cy="485130"/>
            </a:xfrm>
            <a:prstGeom prst="rect">
              <a:avLst/>
            </a:prstGeom>
          </p:spPr>
        </p:pic>
        <p:pic>
          <p:nvPicPr>
            <p:cNvPr id="35" name="圖片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5931" y="5834935"/>
              <a:ext cx="469368" cy="485130"/>
            </a:xfrm>
            <a:prstGeom prst="rect">
              <a:avLst/>
            </a:prstGeom>
          </p:spPr>
        </p:pic>
      </p:grpSp>
      <p:cxnSp>
        <p:nvCxnSpPr>
          <p:cNvPr id="54" name="直線接點 53"/>
          <p:cNvCxnSpPr/>
          <p:nvPr/>
        </p:nvCxnSpPr>
        <p:spPr>
          <a:xfrm>
            <a:off x="1348190" y="3707125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2286926" y="3662781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225662" y="3707125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4164398" y="3690797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5103134" y="3674867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/>
          <p:cNvSpPr/>
          <p:nvPr/>
        </p:nvSpPr>
        <p:spPr>
          <a:xfrm>
            <a:off x="409454" y="3646559"/>
            <a:ext cx="938736" cy="629849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36" name="群組 35"/>
          <p:cNvGrpSpPr/>
          <p:nvPr/>
        </p:nvGrpSpPr>
        <p:grpSpPr>
          <a:xfrm>
            <a:off x="392647" y="5623782"/>
            <a:ext cx="5632416" cy="485130"/>
            <a:chOff x="1092883" y="5834935"/>
            <a:chExt cx="5632416" cy="485130"/>
          </a:xfrm>
        </p:grpSpPr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883" y="5834935"/>
              <a:ext cx="469368" cy="48513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2251" y="5834935"/>
              <a:ext cx="469368" cy="485130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619" y="5834935"/>
              <a:ext cx="469368" cy="485130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0987" y="5834935"/>
              <a:ext cx="469368" cy="485130"/>
            </a:xfrm>
            <a:prstGeom prst="rect">
              <a:avLst/>
            </a:prstGeom>
          </p:spPr>
        </p:pic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0355" y="5834935"/>
              <a:ext cx="469368" cy="485130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9723" y="5834935"/>
              <a:ext cx="469368" cy="485130"/>
            </a:xfrm>
            <a:prstGeom prst="rect">
              <a:avLst/>
            </a:prstGeom>
          </p:spPr>
        </p:pic>
        <p:pic>
          <p:nvPicPr>
            <p:cNvPr id="43" name="圖片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9091" y="5834935"/>
              <a:ext cx="469368" cy="485130"/>
            </a:xfrm>
            <a:prstGeom prst="rect">
              <a:avLst/>
            </a:prstGeom>
          </p:spPr>
        </p:pic>
        <p:pic>
          <p:nvPicPr>
            <p:cNvPr id="44" name="圖片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8459" y="5834935"/>
              <a:ext cx="469368" cy="485130"/>
            </a:xfrm>
            <a:prstGeom prst="rect">
              <a:avLst/>
            </a:prstGeom>
          </p:spPr>
        </p:pic>
        <p:pic>
          <p:nvPicPr>
            <p:cNvPr id="45" name="圖片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7827" y="5834935"/>
              <a:ext cx="469368" cy="485130"/>
            </a:xfrm>
            <a:prstGeom prst="rect">
              <a:avLst/>
            </a:prstGeom>
          </p:spPr>
        </p:pic>
        <p:pic>
          <p:nvPicPr>
            <p:cNvPr id="46" name="圖片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7195" y="5834935"/>
              <a:ext cx="469368" cy="485130"/>
            </a:xfrm>
            <a:prstGeom prst="rect">
              <a:avLst/>
            </a:prstGeom>
          </p:spPr>
        </p:pic>
        <p:pic>
          <p:nvPicPr>
            <p:cNvPr id="47" name="圖片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6563" y="5834935"/>
              <a:ext cx="469368" cy="485130"/>
            </a:xfrm>
            <a:prstGeom prst="rect">
              <a:avLst/>
            </a:prstGeom>
          </p:spPr>
        </p:pic>
        <p:pic>
          <p:nvPicPr>
            <p:cNvPr id="48" name="圖片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5931" y="5834935"/>
              <a:ext cx="469368" cy="485130"/>
            </a:xfrm>
            <a:prstGeom prst="rect">
              <a:avLst/>
            </a:prstGeom>
          </p:spPr>
        </p:pic>
      </p:grpSp>
      <p:cxnSp>
        <p:nvCxnSpPr>
          <p:cNvPr id="59" name="直線接點 58"/>
          <p:cNvCxnSpPr/>
          <p:nvPr/>
        </p:nvCxnSpPr>
        <p:spPr>
          <a:xfrm>
            <a:off x="2270119" y="5579438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4147591" y="5579438"/>
            <a:ext cx="0" cy="573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橢圓 61"/>
          <p:cNvSpPr/>
          <p:nvPr/>
        </p:nvSpPr>
        <p:spPr>
          <a:xfrm>
            <a:off x="392647" y="5551422"/>
            <a:ext cx="1877472" cy="629849"/>
          </a:xfrm>
          <a:prstGeom prst="ellipse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6199272" y="1349537"/>
            <a:ext cx="2029496" cy="1410917"/>
            <a:chOff x="6199272" y="1349537"/>
            <a:chExt cx="2029496" cy="1410917"/>
          </a:xfrm>
        </p:grpSpPr>
        <p:sp>
          <p:nvSpPr>
            <p:cNvPr id="70" name="爆炸 1 69"/>
            <p:cNvSpPr/>
            <p:nvPr/>
          </p:nvSpPr>
          <p:spPr>
            <a:xfrm>
              <a:off x="6199272" y="1349537"/>
              <a:ext cx="2029496" cy="1410917"/>
            </a:xfrm>
            <a:prstGeom prst="irregularSeal1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文字方塊 70"/>
                <p:cNvSpPr txBox="1"/>
                <p:nvPr/>
              </p:nvSpPr>
              <p:spPr>
                <a:xfrm>
                  <a:off x="6569399" y="1602757"/>
                  <a:ext cx="1168515" cy="7877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 smtClean="0">
                      <a:solidFill>
                        <a:srgbClr val="0070C0"/>
                      </a:solidFill>
                    </a:rPr>
                    <a:t>答案：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endParaRPr lang="en-US" altLang="zh-TW" sz="240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文字方塊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9399" y="1602757"/>
                  <a:ext cx="1168515" cy="78771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712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群組 18"/>
          <p:cNvGrpSpPr/>
          <p:nvPr/>
        </p:nvGrpSpPr>
        <p:grpSpPr>
          <a:xfrm>
            <a:off x="6164786" y="3256317"/>
            <a:ext cx="2029496" cy="1410917"/>
            <a:chOff x="6164786" y="3256317"/>
            <a:chExt cx="2029496" cy="1410917"/>
          </a:xfrm>
        </p:grpSpPr>
        <p:sp>
          <p:nvSpPr>
            <p:cNvPr id="79" name="爆炸 1 78"/>
            <p:cNvSpPr/>
            <p:nvPr/>
          </p:nvSpPr>
          <p:spPr>
            <a:xfrm>
              <a:off x="6164786" y="3256317"/>
              <a:ext cx="2029496" cy="1410917"/>
            </a:xfrm>
            <a:prstGeom prst="irregularSeal1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文字方塊 74"/>
                <p:cNvSpPr txBox="1"/>
                <p:nvPr/>
              </p:nvSpPr>
              <p:spPr>
                <a:xfrm>
                  <a:off x="6520416" y="3531975"/>
                  <a:ext cx="1103160" cy="7907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 smtClean="0">
                      <a:solidFill>
                        <a:srgbClr val="0070C0"/>
                      </a:solidFill>
                    </a:rPr>
                    <a:t>答案：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endParaRPr lang="en-US" altLang="zh-TW" sz="240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文字方塊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0416" y="3531975"/>
                  <a:ext cx="1103160" cy="79079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972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群組 19"/>
          <p:cNvGrpSpPr/>
          <p:nvPr/>
        </p:nvGrpSpPr>
        <p:grpSpPr>
          <a:xfrm>
            <a:off x="6242402" y="5046800"/>
            <a:ext cx="2029496" cy="1410917"/>
            <a:chOff x="6242402" y="5046800"/>
            <a:chExt cx="2029496" cy="1410917"/>
          </a:xfrm>
        </p:grpSpPr>
        <p:sp>
          <p:nvSpPr>
            <p:cNvPr id="80" name="爆炸 1 79"/>
            <p:cNvSpPr/>
            <p:nvPr/>
          </p:nvSpPr>
          <p:spPr>
            <a:xfrm>
              <a:off x="6242402" y="5046800"/>
              <a:ext cx="2029496" cy="1410917"/>
            </a:xfrm>
            <a:prstGeom prst="irregularSeal1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文字方塊 77"/>
                <p:cNvSpPr txBox="1"/>
                <p:nvPr/>
              </p:nvSpPr>
              <p:spPr>
                <a:xfrm>
                  <a:off x="6602056" y="5322647"/>
                  <a:ext cx="1135858" cy="790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 smtClean="0">
                      <a:solidFill>
                        <a:srgbClr val="0070C0"/>
                      </a:solidFill>
                    </a:rPr>
                    <a:t>答案：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endParaRPr lang="en-US" altLang="zh-TW" sz="240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文字方塊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2056" y="5322647"/>
                  <a:ext cx="1135858" cy="79021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30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72" name="Picture 5" descr="C:\Users\martincsfong\AppData\Local\Microsoft\Windows\Temporary Internet Files\Content.IE5\93LXTBH6\boy-148779_640[1]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96"/>
          <a:stretch/>
        </p:blipFill>
        <p:spPr bwMode="auto">
          <a:xfrm>
            <a:off x="5458206" y="3287843"/>
            <a:ext cx="368433" cy="4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C:\Users\martincsfong\AppData\Local\Microsoft\Windows\Temporary Internet Files\Content.IE5\XEFSZSOS\cartoon-kid[1]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7" t="7851" r="22988" b="56545"/>
          <a:stretch/>
        </p:blipFill>
        <p:spPr bwMode="auto">
          <a:xfrm>
            <a:off x="5335416" y="1389766"/>
            <a:ext cx="548371" cy="42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C:\Users\martincsfong\AppData\Local\Microsoft\Windows\Temporary Internet Files\Content.IE5\TX528C5N\girl-160001_640[1]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104"/>
          <a:stretch/>
        </p:blipFill>
        <p:spPr bwMode="auto">
          <a:xfrm>
            <a:off x="5413346" y="5190963"/>
            <a:ext cx="439789" cy="39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2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6" grpId="0" animBg="1"/>
      <p:bldP spid="49" grpId="0"/>
      <p:bldP spid="50" grpId="0"/>
      <p:bldP spid="5" grpId="0" animBg="1"/>
      <p:bldP spid="61" grpId="0" animBg="1"/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474" y="3267344"/>
            <a:ext cx="1175830" cy="183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543003" y="2988804"/>
            <a:ext cx="5159842" cy="523221"/>
          </a:xfrm>
          <a:prstGeom prst="wedgeRoundRectCallout">
            <a:avLst>
              <a:gd name="adj1" fmla="val 60701"/>
              <a:gd name="adj2" fmla="val 5688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14</a:t>
            </a:fld>
            <a:endParaRPr lang="zh-HK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1933291" y="531360"/>
            <a:ext cx="5632416" cy="629849"/>
            <a:chOff x="463567" y="531360"/>
            <a:chExt cx="5632416" cy="629849"/>
          </a:xfrm>
        </p:grpSpPr>
        <p:grpSp>
          <p:nvGrpSpPr>
            <p:cNvPr id="4" name="群組 3"/>
            <p:cNvGrpSpPr/>
            <p:nvPr/>
          </p:nvGrpSpPr>
          <p:grpSpPr>
            <a:xfrm>
              <a:off x="463567" y="629830"/>
              <a:ext cx="5632416" cy="485130"/>
              <a:chOff x="1092883" y="5834935"/>
              <a:chExt cx="5632416" cy="485130"/>
            </a:xfrm>
          </p:grpSpPr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288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2251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0" name="圖片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1619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00987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2" name="圖片 1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0355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972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9091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78459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7827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7195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8656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21" name="圖片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5931" y="5834935"/>
                <a:ext cx="469368" cy="485130"/>
              </a:xfrm>
              <a:prstGeom prst="rect">
                <a:avLst/>
              </a:prstGeom>
            </p:spPr>
          </p:pic>
        </p:grpSp>
        <p:sp>
          <p:nvSpPr>
            <p:cNvPr id="5" name="橢圓 4"/>
            <p:cNvSpPr/>
            <p:nvPr/>
          </p:nvSpPr>
          <p:spPr>
            <a:xfrm>
              <a:off x="463567" y="531360"/>
              <a:ext cx="1408104" cy="629849"/>
            </a:xfrm>
            <a:prstGeom prst="ellipse">
              <a:avLst/>
            </a:prstGeom>
            <a:noFill/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8" name="直線接點 7"/>
            <p:cNvCxnSpPr/>
            <p:nvPr/>
          </p:nvCxnSpPr>
          <p:spPr>
            <a:xfrm>
              <a:off x="1870310" y="565921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3268611" y="585486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4679715" y="559375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群組 5"/>
          <p:cNvGrpSpPr/>
          <p:nvPr/>
        </p:nvGrpSpPr>
        <p:grpSpPr>
          <a:xfrm>
            <a:off x="1887342" y="1311613"/>
            <a:ext cx="5632416" cy="634384"/>
            <a:chOff x="409454" y="3646559"/>
            <a:chExt cx="5632416" cy="634384"/>
          </a:xfrm>
        </p:grpSpPr>
        <p:grpSp>
          <p:nvGrpSpPr>
            <p:cNvPr id="22" name="群組 21"/>
            <p:cNvGrpSpPr/>
            <p:nvPr/>
          </p:nvGrpSpPr>
          <p:grpSpPr>
            <a:xfrm>
              <a:off x="409454" y="3751469"/>
              <a:ext cx="5632416" cy="485130"/>
              <a:chOff x="1092883" y="5834935"/>
              <a:chExt cx="5632416" cy="485130"/>
            </a:xfrm>
          </p:grpSpPr>
          <p:pic>
            <p:nvPicPr>
              <p:cNvPr id="23" name="圖片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288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2251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26" name="圖片 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1619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27" name="圖片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00987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28" name="圖片 2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0355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29" name="圖片 2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972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0" name="圖片 2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9091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1" name="圖片 3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78459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2" name="圖片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7827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3" name="圖片 3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7195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4" name="圖片 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8656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5" name="圖片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5931" y="5834935"/>
                <a:ext cx="469368" cy="485130"/>
              </a:xfrm>
              <a:prstGeom prst="rect">
                <a:avLst/>
              </a:prstGeom>
            </p:spPr>
          </p:pic>
        </p:grpSp>
        <p:cxnSp>
          <p:nvCxnSpPr>
            <p:cNvPr id="54" name="直線接點 53"/>
            <p:cNvCxnSpPr/>
            <p:nvPr/>
          </p:nvCxnSpPr>
          <p:spPr>
            <a:xfrm>
              <a:off x="1348190" y="3707125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2286926" y="3662781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3225662" y="3707125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4164398" y="3690797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5103134" y="3674867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橢圓 60"/>
            <p:cNvSpPr/>
            <p:nvPr/>
          </p:nvSpPr>
          <p:spPr>
            <a:xfrm>
              <a:off x="409454" y="3646559"/>
              <a:ext cx="938736" cy="629849"/>
            </a:xfrm>
            <a:prstGeom prst="ellipse">
              <a:avLst/>
            </a:prstGeom>
            <a:noFill/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895710" y="2119484"/>
            <a:ext cx="5632416" cy="629849"/>
            <a:chOff x="392647" y="5551422"/>
            <a:chExt cx="5632416" cy="629849"/>
          </a:xfrm>
        </p:grpSpPr>
        <p:grpSp>
          <p:nvGrpSpPr>
            <p:cNvPr id="36" name="群組 35"/>
            <p:cNvGrpSpPr/>
            <p:nvPr/>
          </p:nvGrpSpPr>
          <p:grpSpPr>
            <a:xfrm>
              <a:off x="392647" y="5623782"/>
              <a:ext cx="5632416" cy="485130"/>
              <a:chOff x="1092883" y="5834935"/>
              <a:chExt cx="5632416" cy="485130"/>
            </a:xfrm>
          </p:grpSpPr>
          <p:pic>
            <p:nvPicPr>
              <p:cNvPr id="37" name="圖片 3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288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8" name="圖片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2251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39" name="圖片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1619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0" name="圖片 3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00987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1" name="圖片 4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0355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2" name="圖片 4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972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3" name="圖片 4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9091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4" name="圖片 4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78459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5" name="圖片 4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7827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6" name="圖片 4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7195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7" name="圖片 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86563" y="5834935"/>
                <a:ext cx="469368" cy="485130"/>
              </a:xfrm>
              <a:prstGeom prst="rect">
                <a:avLst/>
              </a:prstGeom>
            </p:spPr>
          </p:pic>
          <p:pic>
            <p:nvPicPr>
              <p:cNvPr id="48" name="圖片 4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5931" y="5834935"/>
                <a:ext cx="469368" cy="485130"/>
              </a:xfrm>
              <a:prstGeom prst="rect">
                <a:avLst/>
              </a:prstGeom>
            </p:spPr>
          </p:pic>
        </p:grpSp>
        <p:cxnSp>
          <p:nvCxnSpPr>
            <p:cNvPr id="59" name="直線接點 58"/>
            <p:cNvCxnSpPr/>
            <p:nvPr/>
          </p:nvCxnSpPr>
          <p:spPr>
            <a:xfrm>
              <a:off x="2270119" y="5579438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4147591" y="5579438"/>
              <a:ext cx="0" cy="573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92647" y="5551422"/>
              <a:ext cx="1877472" cy="629849"/>
            </a:xfrm>
            <a:prstGeom prst="ellipse">
              <a:avLst/>
            </a:prstGeom>
            <a:noFill/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7625234" y="370381"/>
                <a:ext cx="46177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TW" sz="20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234" y="370381"/>
                <a:ext cx="461776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7657083" y="1195800"/>
                <a:ext cx="38657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altLang="zh-TW" sz="20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083" y="1195800"/>
                <a:ext cx="386570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7671258" y="1996537"/>
                <a:ext cx="37024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altLang="zh-TW" sz="20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258" y="1996537"/>
                <a:ext cx="37024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文字方塊 71"/>
          <p:cNvSpPr txBox="1"/>
          <p:nvPr/>
        </p:nvSpPr>
        <p:spPr>
          <a:xfrm>
            <a:off x="1543002" y="2988805"/>
            <a:ext cx="5071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Cambria Math"/>
              </a:rPr>
              <a:t>請以分數比較各人所吃的多少。</a:t>
            </a:r>
            <a:endParaRPr lang="en-US" altLang="zh-TW" sz="2800" dirty="0">
              <a:latin typeface="Cambria Math"/>
            </a:endParaRPr>
          </a:p>
        </p:txBody>
      </p:sp>
      <p:pic>
        <p:nvPicPr>
          <p:cNvPr id="67" name="Picture 5" descr="C:\Users\martincsfong\AppData\Local\Microsoft\Windows\Temporary Internet Files\Content.IE5\93LXTBH6\boy-148779_640[1]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96"/>
          <a:stretch/>
        </p:blipFill>
        <p:spPr bwMode="auto">
          <a:xfrm>
            <a:off x="1235213" y="1425608"/>
            <a:ext cx="368433" cy="4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C:\Users\martincsfong\AppData\Local\Microsoft\Windows\Temporary Internet Files\Content.IE5\XEFSZSOS\cartoon-kid[1]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7" t="7851" r="22988" b="56545"/>
          <a:stretch/>
        </p:blipFill>
        <p:spPr bwMode="auto">
          <a:xfrm>
            <a:off x="1145243" y="638196"/>
            <a:ext cx="548371" cy="42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C:\Users\martincsfong\AppData\Local\Microsoft\Windows\Temporary Internet Files\Content.IE5\TX528C5N\girl-160001_640[1]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104"/>
          <a:stretch/>
        </p:blipFill>
        <p:spPr bwMode="auto">
          <a:xfrm>
            <a:off x="1199534" y="2220673"/>
            <a:ext cx="439789" cy="39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群組 48"/>
          <p:cNvGrpSpPr/>
          <p:nvPr/>
        </p:nvGrpSpPr>
        <p:grpSpPr>
          <a:xfrm>
            <a:off x="2054056" y="3545798"/>
            <a:ext cx="4525476" cy="2819830"/>
            <a:chOff x="2054056" y="3545798"/>
            <a:chExt cx="4525476" cy="2819830"/>
          </a:xfrm>
        </p:grpSpPr>
        <p:sp>
          <p:nvSpPr>
            <p:cNvPr id="76" name="爆炸 1 75"/>
            <p:cNvSpPr/>
            <p:nvPr/>
          </p:nvSpPr>
          <p:spPr>
            <a:xfrm>
              <a:off x="2054056" y="3545798"/>
              <a:ext cx="4525476" cy="2819830"/>
            </a:xfrm>
            <a:prstGeom prst="irregularSeal1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文字方塊 65"/>
                <p:cNvSpPr txBox="1"/>
                <p:nvPr/>
              </p:nvSpPr>
              <p:spPr>
                <a:xfrm>
                  <a:off x="2749481" y="4375879"/>
                  <a:ext cx="3168234" cy="965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2400" dirty="0" smtClean="0">
                      <a:solidFill>
                        <a:srgbClr val="0070C0"/>
                      </a:solidFill>
                    </a:rPr>
                    <a:t>答案：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zh-TW" altLang="en-US" sz="40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altLang="zh-TW" sz="4000" dirty="0">
                      <a:solidFill>
                        <a:srgbClr val="FF0000"/>
                      </a:solidFill>
                    </a:rPr>
                    <a:t>&gt;</a:t>
                  </a:r>
                  <a:r>
                    <a:rPr lang="zh-TW" altLang="en-US" sz="4000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zh-TW" altLang="en-US" sz="40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altLang="zh-TW" sz="4000" dirty="0">
                      <a:solidFill>
                        <a:srgbClr val="FF0000"/>
                      </a:solidFill>
                    </a:rPr>
                    <a:t>&gt;</a:t>
                  </a:r>
                  <a:r>
                    <a:rPr lang="zh-TW" altLang="en-US" sz="4000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endParaRPr lang="zh-HK" altLang="en-US" sz="3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文字方塊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9481" y="4375879"/>
                  <a:ext cx="3168234" cy="96539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885" b="-11392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4851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79" y="791563"/>
            <a:ext cx="1175830" cy="183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301428" y="616529"/>
            <a:ext cx="4081420" cy="2040396"/>
          </a:xfrm>
          <a:prstGeom prst="wedgeRoundRectCallout">
            <a:avLst>
              <a:gd name="adj1" fmla="val 76740"/>
              <a:gd name="adj2" fmla="val -1921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15</a:t>
            </a:fld>
            <a:endParaRPr lang="zh-HK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文字方塊 71"/>
              <p:cNvSpPr txBox="1"/>
              <p:nvPr/>
            </p:nvSpPr>
            <p:spPr>
              <a:xfrm>
                <a:off x="1379061" y="659659"/>
                <a:ext cx="3995157" cy="1971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latin typeface="Cambria Math"/>
                  </a:rPr>
                  <a:t>請</a:t>
                </a:r>
                <a:r>
                  <a:rPr lang="zh-TW" altLang="en-US" sz="2800" dirty="0" smtClean="0">
                    <a:latin typeface="Cambria Math"/>
                  </a:rPr>
                  <a:t>比較</a:t>
                </a:r>
                <a:r>
                  <a:rPr lang="zh-TW" altLang="en-US" sz="2800" dirty="0" smtClean="0">
                    <a:latin typeface="Cambria Math"/>
                  </a:rPr>
                  <a:t>以下數字的大</a:t>
                </a:r>
                <a:r>
                  <a:rPr lang="zh-TW" altLang="en-US" sz="2800" dirty="0" smtClean="0">
                    <a:latin typeface="Cambria Math"/>
                  </a:rPr>
                  <a:t>小：</a:t>
                </a:r>
                <a:endParaRPr lang="en-US" altLang="zh-TW" sz="2800" dirty="0" smtClean="0">
                  <a:latin typeface="Cambria Math"/>
                </a:endParaRPr>
              </a:p>
              <a:p>
                <a:endParaRPr lang="en-US" altLang="zh-TW" sz="2800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4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4400" dirty="0" smtClean="0">
                    <a:latin typeface="Cambria Math"/>
                  </a:rPr>
                  <a:t> </a:t>
                </a:r>
                <a:r>
                  <a:rPr lang="en-US" altLang="zh-TW" sz="4400" dirty="0" smtClean="0">
                    <a:latin typeface="Cambria Math"/>
                  </a:rPr>
                  <a:t>,</a:t>
                </a:r>
                <a:r>
                  <a:rPr lang="zh-TW" altLang="en-US" sz="44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4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4400" dirty="0">
                    <a:latin typeface="Cambria Math"/>
                  </a:rPr>
                  <a:t> </a:t>
                </a:r>
                <a:r>
                  <a:rPr lang="en-US" altLang="zh-TW" sz="4400" dirty="0">
                    <a:latin typeface="Cambria Math"/>
                  </a:rPr>
                  <a:t>,</a:t>
                </a:r>
                <a:r>
                  <a:rPr lang="zh-TW" altLang="en-US" sz="4400" dirty="0">
                    <a:latin typeface="Cambria Math"/>
                  </a:rPr>
                  <a:t> </a:t>
                </a:r>
                <a:r>
                  <a:rPr lang="en-US" altLang="zh-TW" sz="4400" dirty="0" smtClean="0">
                    <a:latin typeface="Cambria Math"/>
                  </a:rPr>
                  <a:t>1</a:t>
                </a:r>
                <a:r>
                  <a:rPr lang="zh-TW" altLang="en-US" sz="4400" dirty="0" smtClean="0">
                    <a:latin typeface="Cambria Math"/>
                  </a:rPr>
                  <a:t> </a:t>
                </a:r>
                <a:r>
                  <a:rPr lang="en-US" altLang="zh-TW" sz="4400" dirty="0" smtClean="0">
                    <a:latin typeface="Cambria Math"/>
                  </a:rPr>
                  <a:t>,</a:t>
                </a:r>
                <a:r>
                  <a:rPr lang="zh-TW" altLang="en-US" sz="440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4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altLang="zh-TW" sz="2800" dirty="0">
                  <a:latin typeface="Cambria Math"/>
                </a:endParaRPr>
              </a:p>
            </p:txBody>
          </p:sp>
        </mc:Choice>
        <mc:Fallback>
          <p:sp>
            <p:nvSpPr>
              <p:cNvPr id="72" name="文字方塊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061" y="659659"/>
                <a:ext cx="3995157" cy="1971565"/>
              </a:xfrm>
              <a:prstGeom prst="rect">
                <a:avLst/>
              </a:prstGeom>
              <a:blipFill rotWithShape="1">
                <a:blip r:embed="rId3"/>
                <a:stretch>
                  <a:fillRect l="-3049" t="-3086" r="-5640" b="-277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矩形 49"/>
          <p:cNvSpPr/>
          <p:nvPr/>
        </p:nvSpPr>
        <p:spPr>
          <a:xfrm>
            <a:off x="1307969" y="4071455"/>
            <a:ext cx="1440178" cy="144017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63" name="群組 62"/>
          <p:cNvGrpSpPr/>
          <p:nvPr/>
        </p:nvGrpSpPr>
        <p:grpSpPr>
          <a:xfrm>
            <a:off x="2985180" y="4071455"/>
            <a:ext cx="1440178" cy="1440178"/>
            <a:chOff x="3131822" y="4149089"/>
            <a:chExt cx="1440178" cy="1440178"/>
          </a:xfrm>
        </p:grpSpPr>
        <p:grpSp>
          <p:nvGrpSpPr>
            <p:cNvPr id="51" name="群組 50"/>
            <p:cNvGrpSpPr/>
            <p:nvPr/>
          </p:nvGrpSpPr>
          <p:grpSpPr>
            <a:xfrm>
              <a:off x="3131822" y="4149089"/>
              <a:ext cx="1440178" cy="1440178"/>
              <a:chOff x="3131822" y="4149089"/>
              <a:chExt cx="1440178" cy="1440178"/>
            </a:xfrm>
          </p:grpSpPr>
          <p:sp>
            <p:nvSpPr>
              <p:cNvPr id="73" name="矩形 72"/>
              <p:cNvSpPr/>
              <p:nvPr/>
            </p:nvSpPr>
            <p:spPr>
              <a:xfrm>
                <a:off x="3131822" y="4149089"/>
                <a:ext cx="720089" cy="72008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3851911" y="4149089"/>
                <a:ext cx="720089" cy="72008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3131822" y="4869178"/>
                <a:ext cx="720089" cy="72008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81" name="矩形 80"/>
              <p:cNvSpPr/>
              <p:nvPr/>
            </p:nvSpPr>
            <p:spPr>
              <a:xfrm>
                <a:off x="3851911" y="4869178"/>
                <a:ext cx="720089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8" name="矩形 97"/>
            <p:cNvSpPr/>
            <p:nvPr/>
          </p:nvSpPr>
          <p:spPr>
            <a:xfrm>
              <a:off x="3131822" y="4149089"/>
              <a:ext cx="1440178" cy="14401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65" name="群組 64"/>
          <p:cNvGrpSpPr/>
          <p:nvPr/>
        </p:nvGrpSpPr>
        <p:grpSpPr>
          <a:xfrm>
            <a:off x="4671017" y="4071455"/>
            <a:ext cx="1440178" cy="1440178"/>
            <a:chOff x="5292089" y="4149089"/>
            <a:chExt cx="1440178" cy="1440178"/>
          </a:xfrm>
        </p:grpSpPr>
        <p:grpSp>
          <p:nvGrpSpPr>
            <p:cNvPr id="64" name="群組 63"/>
            <p:cNvGrpSpPr/>
            <p:nvPr/>
          </p:nvGrpSpPr>
          <p:grpSpPr>
            <a:xfrm>
              <a:off x="5292089" y="4149089"/>
              <a:ext cx="1440178" cy="1440178"/>
              <a:chOff x="5292089" y="4149089"/>
              <a:chExt cx="1440178" cy="1440178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5292089" y="4149089"/>
                <a:ext cx="720089" cy="72008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6012178" y="4149089"/>
                <a:ext cx="720089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5292089" y="4869178"/>
                <a:ext cx="720089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6012178" y="4869178"/>
                <a:ext cx="720089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9" name="矩形 98"/>
            <p:cNvSpPr/>
            <p:nvPr/>
          </p:nvSpPr>
          <p:spPr>
            <a:xfrm>
              <a:off x="5292089" y="4149089"/>
              <a:ext cx="1440178" cy="14401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01" name="群組 100"/>
          <p:cNvGrpSpPr/>
          <p:nvPr/>
        </p:nvGrpSpPr>
        <p:grpSpPr>
          <a:xfrm>
            <a:off x="6356854" y="4071455"/>
            <a:ext cx="1402084" cy="1440178"/>
            <a:chOff x="7452356" y="4149089"/>
            <a:chExt cx="1402084" cy="1440178"/>
          </a:xfrm>
        </p:grpSpPr>
        <p:grpSp>
          <p:nvGrpSpPr>
            <p:cNvPr id="70" name="群組 69"/>
            <p:cNvGrpSpPr/>
            <p:nvPr/>
          </p:nvGrpSpPr>
          <p:grpSpPr>
            <a:xfrm>
              <a:off x="7452356" y="4149089"/>
              <a:ext cx="1400173" cy="1440178"/>
              <a:chOff x="7452356" y="4149089"/>
              <a:chExt cx="1400173" cy="1440178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8388515" y="4149089"/>
                <a:ext cx="464014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7452356" y="4149089"/>
                <a:ext cx="464014" cy="72008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7452356" y="4869178"/>
                <a:ext cx="464014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8388515" y="4869178"/>
                <a:ext cx="464014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7920652" y="4869178"/>
                <a:ext cx="464014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7920691" y="4149089"/>
                <a:ext cx="464014" cy="7200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00" name="矩形 99"/>
            <p:cNvSpPr/>
            <p:nvPr/>
          </p:nvSpPr>
          <p:spPr>
            <a:xfrm>
              <a:off x="7452356" y="4149089"/>
              <a:ext cx="1402084" cy="14401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文字方塊 65"/>
              <p:cNvSpPr txBox="1"/>
              <p:nvPr/>
            </p:nvSpPr>
            <p:spPr>
              <a:xfrm>
                <a:off x="2552252" y="2866225"/>
                <a:ext cx="3970496" cy="1052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en-US" altLang="zh-TW" sz="4400" dirty="0" smtClean="0">
                    <a:solidFill>
                      <a:srgbClr val="FF0000"/>
                    </a:solidFill>
                  </a:rPr>
                  <a:t>1</a:t>
                </a:r>
                <a:r>
                  <a:rPr lang="zh-TW" altLang="en-US" sz="4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4400" dirty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4400" dirty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4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4400" dirty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zh-HK" alt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6" name="文字方塊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52" y="2866225"/>
                <a:ext cx="3970496" cy="1052660"/>
              </a:xfrm>
              <a:prstGeom prst="rect">
                <a:avLst/>
              </a:prstGeom>
              <a:blipFill rotWithShape="1">
                <a:blip r:embed="rId4"/>
                <a:stretch>
                  <a:fillRect l="-2458" b="-1156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05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7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26" y="3706782"/>
            <a:ext cx="1629243" cy="25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943995" y="1543033"/>
            <a:ext cx="6858155" cy="3504115"/>
          </a:xfrm>
          <a:prstGeom prst="wedgeRoundRectCallout">
            <a:avLst>
              <a:gd name="adj1" fmla="val -53643"/>
              <a:gd name="adj2" fmla="val 2851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171678" y="1645208"/>
            <a:ext cx="505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我們</a:t>
            </a:r>
            <a:r>
              <a:rPr lang="zh-TW" altLang="en-US" sz="2800" dirty="0"/>
              <a:t>最後</a:t>
            </a:r>
            <a:r>
              <a:rPr lang="zh-TW" altLang="en-US" sz="2800" dirty="0" smtClean="0"/>
              <a:t>總結「分數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比較」：</a:t>
            </a:r>
            <a:endParaRPr lang="en-US" altLang="zh-TW" sz="2800" dirty="0" smtClean="0"/>
          </a:p>
        </p:txBody>
      </p:sp>
      <p:sp>
        <p:nvSpPr>
          <p:cNvPr id="19" name="文字方塊 18"/>
          <p:cNvSpPr txBox="1"/>
          <p:nvPr/>
        </p:nvSpPr>
        <p:spPr>
          <a:xfrm>
            <a:off x="2171677" y="2618172"/>
            <a:ext cx="4702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2800" b="1" dirty="0">
                <a:solidFill>
                  <a:srgbClr val="FF0000"/>
                </a:solidFill>
              </a:rPr>
              <a:t>分母相同時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分子</a:t>
            </a:r>
            <a:r>
              <a:rPr lang="zh-TW" altLang="en-US" sz="2800" b="1" dirty="0">
                <a:solidFill>
                  <a:srgbClr val="FF0000"/>
                </a:solidFill>
              </a:rPr>
              <a:t>愈大，分數的數值愈大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。</a:t>
            </a:r>
            <a:endParaRPr lang="en-US" altLang="zh-TW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171679" y="2143936"/>
            <a:ext cx="306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C00000"/>
                </a:solidFill>
              </a:rPr>
              <a:t>同</a:t>
            </a:r>
            <a:r>
              <a:rPr lang="zh-TW" altLang="en-US" sz="2800" dirty="0">
                <a:solidFill>
                  <a:srgbClr val="C00000"/>
                </a:solidFill>
              </a:rPr>
              <a:t>分母分數的</a:t>
            </a:r>
            <a:r>
              <a:rPr lang="zh-TW" altLang="en-US" sz="2800" dirty="0" smtClean="0">
                <a:solidFill>
                  <a:srgbClr val="C00000"/>
                </a:solidFill>
              </a:rPr>
              <a:t>比較</a:t>
            </a:r>
            <a:endParaRPr lang="zh-HK" altLang="en-US" sz="2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HK" altLang="en-US" sz="48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分數的比較</a:t>
            </a:r>
            <a:endParaRPr lang="zh-HK" altLang="en-US" sz="48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16</a:t>
            </a:fld>
            <a:endParaRPr lang="zh-HK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177125" y="3504650"/>
            <a:ext cx="306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C00000"/>
                </a:solidFill>
              </a:rPr>
              <a:t>同分子分數的</a:t>
            </a:r>
            <a:r>
              <a:rPr lang="zh-TW" altLang="en-US" sz="2800" dirty="0" smtClean="0">
                <a:solidFill>
                  <a:srgbClr val="C00000"/>
                </a:solidFill>
              </a:rPr>
              <a:t>比較</a:t>
            </a:r>
            <a:endParaRPr lang="zh-HK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171676" y="3987050"/>
            <a:ext cx="4702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當分子相同時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分母</a:t>
            </a:r>
            <a:r>
              <a:rPr lang="zh-TW" altLang="en-US" sz="2800" b="1" dirty="0">
                <a:solidFill>
                  <a:srgbClr val="FF0000"/>
                </a:solidFill>
              </a:rPr>
              <a:t>愈大，分數的數值愈小。</a:t>
            </a:r>
            <a:endParaRPr lang="en-US" altLang="zh-TW" sz="2800" b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788036" y="2737883"/>
                <a:ext cx="1765807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0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zh-TW" altLang="en-US" sz="2000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例如：</m:t>
                          </m:r>
                          <m:f>
                            <m:fPr>
                              <m:ctrlPr>
                                <a:rPr lang="en-US" altLang="zh-TW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zh-TW" altLang="en-US" sz="2000" dirty="0">
                              <a:solidFill>
                                <a:srgbClr val="0070C0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TW" sz="2000" dirty="0">
                              <a:solidFill>
                                <a:srgbClr val="0070C0"/>
                              </a:solidFill>
                            </a:rPr>
                            <m:t>&gt;</m:t>
                          </m:r>
                          <m:r>
                            <m:rPr>
                              <m:nor/>
                            </m:rPr>
                            <a:rPr lang="zh-TW" altLang="en-US" sz="2000" dirty="0">
                              <a:solidFill>
                                <a:srgbClr val="0070C0"/>
                              </a:solidFill>
                            </a:rPr>
                            <m:t> </m:t>
                          </m:r>
                          <m:f>
                            <m:fPr>
                              <m:ctrlPr>
                                <a:rPr lang="en-US" altLang="zh-TW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HK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036" y="2737883"/>
                <a:ext cx="1765807" cy="783869"/>
              </a:xfrm>
              <a:prstGeom prst="rect">
                <a:avLst/>
              </a:prstGeom>
              <a:blipFill rotWithShape="1">
                <a:blip r:embed="rId3"/>
                <a:stretch>
                  <a:fillRect r="-346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805289" y="4106761"/>
                <a:ext cx="1765807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0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zh-TW" altLang="en-US" sz="2000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例如：</m:t>
                          </m:r>
                          <m:f>
                            <m:fPr>
                              <m:ctrlPr>
                                <a:rPr lang="en-US" altLang="zh-TW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zh-TW" altLang="en-US" sz="2000" dirty="0">
                              <a:solidFill>
                                <a:srgbClr val="0070C0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TW" sz="2000" dirty="0">
                              <a:solidFill>
                                <a:srgbClr val="0070C0"/>
                              </a:solidFill>
                            </a:rPr>
                            <m:t>&gt;</m:t>
                          </m:r>
                          <m:r>
                            <m:rPr>
                              <m:nor/>
                            </m:rPr>
                            <a:rPr lang="zh-TW" altLang="en-US" sz="2000" dirty="0">
                              <a:solidFill>
                                <a:srgbClr val="0070C0"/>
                              </a:solidFill>
                            </a:rPr>
                            <m:t> </m:t>
                          </m:r>
                          <m:f>
                            <m:fPr>
                              <m:ctrlPr>
                                <a:rPr lang="en-US" altLang="zh-TW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zh-TW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HK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289" y="4106761"/>
                <a:ext cx="1765807" cy="783869"/>
              </a:xfrm>
              <a:prstGeom prst="rect">
                <a:avLst/>
              </a:prstGeom>
              <a:blipFill rotWithShape="1">
                <a:blip r:embed="rId4"/>
                <a:stretch>
                  <a:fillRect r="-344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80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25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25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247" y="4608653"/>
            <a:ext cx="1096742" cy="1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638355" y="2884698"/>
            <a:ext cx="6797615" cy="3058902"/>
          </a:xfrm>
          <a:prstGeom prst="wedgeRoundRectCallout">
            <a:avLst>
              <a:gd name="adj1" fmla="val 55341"/>
              <a:gd name="adj2" fmla="val 2044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38355" y="3060623"/>
                <a:ext cx="6483286" cy="2598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/>
                  <a:t>我</a:t>
                </a:r>
                <a:r>
                  <a:rPr lang="zh-TW" altLang="en-US" sz="2800" dirty="0" smtClean="0">
                    <a:latin typeface="Cambria Math"/>
                  </a:rPr>
                  <a:t>把</a:t>
                </a:r>
                <a:r>
                  <a:rPr lang="zh-TW" altLang="zh-HK" sz="2800" dirty="0" smtClean="0"/>
                  <a:t>蛋糕</a:t>
                </a:r>
                <a:r>
                  <a:rPr lang="zh-TW" altLang="en-US" sz="2800" dirty="0" smtClean="0"/>
                  <a:t>分成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TW" altLang="en-US" sz="28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800" dirty="0" smtClean="0">
                    <a:solidFill>
                      <a:srgbClr val="C00000"/>
                    </a:solidFill>
                  </a:rPr>
                  <a:t>等份</a:t>
                </a:r>
                <a:r>
                  <a:rPr lang="zh-TW" altLang="en-US" sz="2800" dirty="0" smtClean="0"/>
                  <a:t>，弟弟吃了</a:t>
                </a:r>
                <a:r>
                  <a:rPr lang="zh-TW" alt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800" dirty="0" smtClean="0"/>
                  <a:t>份（即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2800" dirty="0"/>
                  <a:t> </a:t>
                </a:r>
                <a:r>
                  <a:rPr lang="zh-TW" altLang="en-US" sz="2800" dirty="0" smtClean="0"/>
                  <a:t>個），哥哥吃了</a:t>
                </a:r>
                <a:r>
                  <a:rPr lang="zh-TW" alt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TW" altLang="en-US" sz="2800" dirty="0" smtClean="0"/>
                  <a:t>份</a:t>
                </a:r>
                <a:r>
                  <a:rPr lang="zh-TW" altLang="en-US" sz="2800" dirty="0"/>
                  <a:t>（即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2800" dirty="0"/>
                  <a:t> 個）</a:t>
                </a:r>
                <a:r>
                  <a:rPr lang="zh-TW" altLang="en-US" sz="2800" dirty="0" smtClean="0"/>
                  <a:t>。我們會說</a:t>
                </a:r>
                <a:r>
                  <a:rPr lang="zh-TW" altLang="en-US" sz="2800" dirty="0"/>
                  <a:t>弟弟</a:t>
                </a:r>
                <a:r>
                  <a:rPr lang="zh-TW" altLang="en-US" sz="2800" dirty="0" smtClean="0"/>
                  <a:t>吃得較哥哥多。</a:t>
                </a:r>
                <a:endParaRPr lang="en-US" altLang="zh-TW" sz="2800" dirty="0" smtClean="0"/>
              </a:p>
              <a:p>
                <a:endParaRPr lang="en-US" altLang="zh-TW" sz="2800" dirty="0">
                  <a:latin typeface="Cambria Math"/>
                </a:endParaRPr>
              </a:p>
              <a:p>
                <a:r>
                  <a:rPr lang="en-US" altLang="zh-TW" sz="2800" dirty="0" smtClean="0">
                    <a:latin typeface="Cambria Math"/>
                  </a:rPr>
                  <a:t>		</a:t>
                </a:r>
                <a:r>
                  <a:rPr lang="zh-TW" altLang="en-US" sz="2800" dirty="0"/>
                  <a:t>即：</a:t>
                </a:r>
                <a:endParaRPr lang="en-US" altLang="zh-TW" sz="28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55" y="3060623"/>
                <a:ext cx="6483286" cy="2598212"/>
              </a:xfrm>
              <a:prstGeom prst="rect">
                <a:avLst/>
              </a:prstGeom>
              <a:blipFill rotWithShape="1">
                <a:blip r:embed="rId3"/>
                <a:stretch>
                  <a:fillRect l="-1976" t="-2347" r="-7432" b="-563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圖片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263" y="804873"/>
            <a:ext cx="1938528" cy="192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871" y="804873"/>
            <a:ext cx="1947672" cy="192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3" r="50146" b="37109"/>
          <a:stretch/>
        </p:blipFill>
        <p:spPr>
          <a:xfrm>
            <a:off x="6501485" y="1184464"/>
            <a:ext cx="1240310" cy="153346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251" r="20158" b="37510"/>
          <a:stretch/>
        </p:blipFill>
        <p:spPr>
          <a:xfrm>
            <a:off x="1175646" y="1411644"/>
            <a:ext cx="970180" cy="1298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584121" y="4635405"/>
                <a:ext cx="1412422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4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4800" dirty="0">
                    <a:solidFill>
                      <a:srgbClr val="FF0000"/>
                    </a:solidFill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zh-HK" altLang="en-US" sz="4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121" y="4635405"/>
                <a:ext cx="1412422" cy="1136850"/>
              </a:xfrm>
              <a:prstGeom prst="rect">
                <a:avLst/>
              </a:prstGeom>
              <a:blipFill rotWithShape="1">
                <a:blip r:embed="rId7"/>
                <a:stretch>
                  <a:fillRect t="-535" b="-1229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919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4" y="2522764"/>
            <a:ext cx="1096742" cy="1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730804" y="1000305"/>
            <a:ext cx="6400799" cy="2286359"/>
          </a:xfrm>
          <a:prstGeom prst="wedgeRoundRectCallout">
            <a:avLst>
              <a:gd name="adj1" fmla="val -53081"/>
              <a:gd name="adj2" fmla="val 3471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26" name="圖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948" y="4315951"/>
            <a:ext cx="54832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圖片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948" y="5114691"/>
            <a:ext cx="548322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902255" y="1134817"/>
                <a:ext cx="6139542" cy="1307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u="sng" dirty="0" smtClean="0"/>
                  <a:t>美玲</a:t>
                </a:r>
                <a:r>
                  <a:rPr lang="zh-TW" altLang="en-US" sz="2800" dirty="0" smtClean="0"/>
                  <a:t>和</a:t>
                </a:r>
                <a:r>
                  <a:rPr lang="zh-TW" altLang="en-US" sz="2800" u="sng" dirty="0" smtClean="0"/>
                  <a:t>頌恩</a:t>
                </a:r>
                <a:r>
                  <a:rPr lang="zh-TW" altLang="en-US" sz="2800" dirty="0" smtClean="0"/>
                  <a:t>各有一條</a:t>
                </a:r>
                <a:r>
                  <a:rPr lang="zh-TW" altLang="en-US" sz="2800" dirty="0" smtClean="0">
                    <a:solidFill>
                      <a:srgbClr val="C00000"/>
                    </a:solidFill>
                  </a:rPr>
                  <a:t>相同長度</a:t>
                </a:r>
                <a:r>
                  <a:rPr lang="zh-TW" altLang="en-US" sz="2800" dirty="0" smtClean="0"/>
                  <a:t>的絲帶。</a:t>
                </a:r>
                <a:r>
                  <a:rPr lang="zh-TW" altLang="en-US" sz="2800" u="sng" dirty="0" smtClean="0"/>
                  <a:t>美玲</a:t>
                </a:r>
                <a:r>
                  <a:rPr lang="zh-TW" altLang="en-US" sz="2800" dirty="0" smtClean="0"/>
                  <a:t>用了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條</a:t>
                </a:r>
                <a:r>
                  <a:rPr lang="zh-TW" altLang="en-US" sz="2800" dirty="0"/>
                  <a:t>絲帶做了一個蝴蝶結</a:t>
                </a:r>
                <a:r>
                  <a:rPr lang="zh-TW" altLang="en-US" sz="2800" dirty="0" smtClean="0"/>
                  <a:t>，</a:t>
                </a:r>
                <a:endParaRPr lang="en-US" altLang="zh-TW" sz="2800" dirty="0" smtClean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255" y="1134817"/>
                <a:ext cx="6139542" cy="1307474"/>
              </a:xfrm>
              <a:prstGeom prst="rect">
                <a:avLst/>
              </a:prstGeom>
              <a:blipFill rotWithShape="1">
                <a:blip r:embed="rId5"/>
                <a:stretch>
                  <a:fillRect l="-1986" t="-4651" r="-3575" b="-93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1557394" y="4259342"/>
                <a:ext cx="328158" cy="61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394" y="4259342"/>
                <a:ext cx="328158" cy="6117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557394" y="5031035"/>
                <a:ext cx="328158" cy="635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394" y="5031035"/>
                <a:ext cx="328158" cy="6356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C:\Users\martincsfong\AppData\Local\Microsoft\Windows\Temporary Internet Files\Content.IE5\L1VYJ5IJ\comic-boy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70" y="5031035"/>
            <a:ext cx="412081" cy="62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3</a:t>
            </a:fld>
            <a:endParaRPr lang="zh-HK" altLang="en-US"/>
          </a:p>
        </p:txBody>
      </p:sp>
      <p:pic>
        <p:nvPicPr>
          <p:cNvPr id="19" name="Picture 3" descr="C:\Users\martincsfong\AppData\Local\Microsoft\Windows\Temporary Internet Files\Content.IE5\XEFSZSOS\gopher-Redhead-anime-girl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290" y="4273925"/>
            <a:ext cx="620386" cy="54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024891" y="4364583"/>
            <a:ext cx="5398770" cy="388620"/>
          </a:xfrm>
          <a:prstGeom prst="rect">
            <a:avLst/>
          </a:prstGeom>
          <a:noFill/>
          <a:ln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矩形 12"/>
          <p:cNvSpPr/>
          <p:nvPr/>
        </p:nvSpPr>
        <p:spPr>
          <a:xfrm>
            <a:off x="2019175" y="5149907"/>
            <a:ext cx="5398770" cy="388620"/>
          </a:xfrm>
          <a:prstGeom prst="rect">
            <a:avLst/>
          </a:prstGeom>
          <a:noFill/>
          <a:ln>
            <a:solidFill>
              <a:srgbClr val="FF00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894091" y="2331072"/>
                <a:ext cx="5408264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u="sng" dirty="0" smtClean="0"/>
                  <a:t>頌</a:t>
                </a:r>
                <a:r>
                  <a:rPr lang="zh-TW" altLang="en-US" sz="2800" u="sng" dirty="0"/>
                  <a:t>恩</a:t>
                </a:r>
                <a:r>
                  <a:rPr lang="zh-TW" altLang="en-US" sz="2800" dirty="0"/>
                  <a:t>用</a:t>
                </a:r>
                <a:r>
                  <a:rPr lang="zh-TW" altLang="en-US" sz="2800" dirty="0" smtClean="0"/>
                  <a:t>了</a:t>
                </a:r>
                <a:r>
                  <a:rPr lang="en-US" altLang="zh-TW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TW" sz="2800" dirty="0"/>
                  <a:t> </a:t>
                </a:r>
                <a:r>
                  <a:rPr lang="zh-TW" altLang="en-US" sz="2800" dirty="0"/>
                  <a:t>條絲帶包了一份禮物</a:t>
                </a:r>
                <a:r>
                  <a:rPr lang="zh-TW" altLang="en-US" sz="2800" dirty="0" smtClean="0"/>
                  <a:t>。</a:t>
                </a:r>
                <a:endParaRPr lang="en-US" altLang="zh-TW" sz="2800" dirty="0" smtClean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091" y="2331072"/>
                <a:ext cx="5408264" cy="884538"/>
              </a:xfrm>
              <a:prstGeom prst="rect">
                <a:avLst/>
              </a:prstGeom>
              <a:blipFill rotWithShape="1">
                <a:blip r:embed="rId10"/>
                <a:stretch>
                  <a:fillRect l="-2368" r="-8906" b="-206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33" y="1749407"/>
            <a:ext cx="1096742" cy="1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2171714" y="453317"/>
            <a:ext cx="5650831" cy="3808440"/>
          </a:xfrm>
          <a:prstGeom prst="wedgeRoundRectCallout">
            <a:avLst>
              <a:gd name="adj1" fmla="val -56147"/>
              <a:gd name="adj2" fmla="val -57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285963" y="604157"/>
            <a:ext cx="55365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zh-TW" altLang="en-US" sz="2800" dirty="0" smtClean="0"/>
              <a:t> </a:t>
            </a:r>
            <a:r>
              <a:rPr lang="zh-TW" altLang="en-US" sz="2800" dirty="0"/>
              <a:t>這裏分母</a:t>
            </a:r>
            <a:r>
              <a:rPr lang="en-US" altLang="zh-TW" sz="2800" dirty="0" smtClean="0"/>
              <a:t>“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800" dirty="0" smtClean="0"/>
              <a:t>”</a:t>
            </a:r>
            <a:r>
              <a:rPr lang="zh-TW" altLang="en-US" sz="2800" dirty="0" smtClean="0"/>
              <a:t> 代表甚麼？</a:t>
            </a:r>
            <a:endParaRPr lang="en-US" altLang="zh-TW" sz="2800" dirty="0" smtClean="0"/>
          </a:p>
          <a:p>
            <a:pPr marL="514350" indent="-514350">
              <a:buAutoNum type="arabicParenBoth"/>
            </a:pPr>
            <a:endParaRPr lang="en-US" altLang="zh-TW" sz="2800" dirty="0" smtClean="0"/>
          </a:p>
          <a:p>
            <a:pPr marL="514350" indent="-514350">
              <a:buAutoNum type="arabicParenBoth"/>
            </a:pPr>
            <a:r>
              <a:rPr lang="zh-TW" altLang="en-US" sz="2800" dirty="0" smtClean="0"/>
              <a:t> 誰</a:t>
            </a:r>
            <a:r>
              <a:rPr lang="zh-TW" altLang="en-US" sz="2800" dirty="0"/>
              <a:t>用的絲帶較多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pPr marL="514350" indent="-514350">
              <a:buAutoNum type="arabicParenBoth"/>
            </a:pPr>
            <a:endParaRPr lang="en-US" altLang="zh-TW" sz="2800" dirty="0" smtClean="0"/>
          </a:p>
          <a:p>
            <a:pPr marL="514350" indent="-514350">
              <a:buFontTx/>
              <a:buAutoNum type="arabicParenBoth"/>
            </a:pPr>
            <a:r>
              <a:rPr lang="zh-TW" altLang="en-US" sz="2800" dirty="0" smtClean="0">
                <a:latin typeface="Cambria Math"/>
              </a:rPr>
              <a:t> 請以分數比較二人所用的</a:t>
            </a:r>
            <a:r>
              <a:rPr lang="zh-TW" altLang="en-US" sz="2800" dirty="0" smtClean="0"/>
              <a:t>絲帶的</a:t>
            </a:r>
            <a:r>
              <a:rPr lang="zh-TW" altLang="en-US" sz="2800" dirty="0" smtClean="0">
                <a:latin typeface="Cambria Math"/>
              </a:rPr>
              <a:t>多少。</a:t>
            </a:r>
            <a:endParaRPr lang="en-US" altLang="zh-TW" sz="2800" dirty="0">
              <a:latin typeface="Cambria Math"/>
            </a:endParaRPr>
          </a:p>
          <a:p>
            <a:pPr marL="514350" indent="-514350">
              <a:buFontTx/>
              <a:buAutoNum type="arabicParenBoth"/>
            </a:pPr>
            <a:endParaRPr lang="zh-HK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45978" y="1071196"/>
            <a:ext cx="3885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70C0"/>
                </a:solidFill>
              </a:rPr>
              <a:t>答案：表示</a:t>
            </a:r>
            <a:r>
              <a:rPr lang="zh-TW" altLang="en-US" sz="2000" dirty="0">
                <a:solidFill>
                  <a:srgbClr val="0070C0"/>
                </a:solidFill>
              </a:rPr>
              <a:t>絲帶都被</a:t>
            </a:r>
            <a:r>
              <a:rPr lang="zh-TW" altLang="en-US" sz="2000" dirty="0">
                <a:solidFill>
                  <a:srgbClr val="C00000"/>
                </a:solidFill>
              </a:rPr>
              <a:t>等分</a:t>
            </a:r>
            <a:r>
              <a:rPr lang="zh-TW" altLang="en-US" sz="2000" dirty="0" smtClean="0">
                <a:solidFill>
                  <a:srgbClr val="0070C0"/>
                </a:solidFill>
              </a:rPr>
              <a:t>成</a:t>
            </a:r>
            <a:r>
              <a:rPr lang="zh-TW" alt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TW" alt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000" dirty="0" smtClean="0">
                <a:solidFill>
                  <a:srgbClr val="0070C0"/>
                </a:solidFill>
              </a:rPr>
              <a:t>份。</a:t>
            </a:r>
            <a:endParaRPr lang="zh-HK" altLang="en-US" sz="2000" dirty="0">
              <a:solidFill>
                <a:srgbClr val="0070C0"/>
              </a:solidFill>
            </a:endParaRPr>
          </a:p>
        </p:txBody>
      </p:sp>
      <p:pic>
        <p:nvPicPr>
          <p:cNvPr id="10" name="圖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6" y="4570393"/>
            <a:ext cx="54832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6" y="5369133"/>
            <a:ext cx="548322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182232" y="4513784"/>
                <a:ext cx="328158" cy="61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232" y="4513784"/>
                <a:ext cx="328158" cy="611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182232" y="5285477"/>
                <a:ext cx="328158" cy="635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232" y="5285477"/>
                <a:ext cx="328158" cy="6356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4" descr="C:\Users\martincsfong\AppData\Local\Microsoft\Windows\Temporary Internet Files\Content.IE5\L1VYJ5IJ\comic-boy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608" y="5285477"/>
            <a:ext cx="412081" cy="62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3045978" y="1929642"/>
            <a:ext cx="1640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0070C0"/>
                </a:solidFill>
              </a:rPr>
              <a:t>答案</a:t>
            </a:r>
            <a:r>
              <a:rPr lang="zh-TW" altLang="en-US" sz="2000" dirty="0" smtClean="0">
                <a:solidFill>
                  <a:srgbClr val="0070C0"/>
                </a:solidFill>
              </a:rPr>
              <a:t>：</a:t>
            </a:r>
            <a:r>
              <a:rPr lang="zh-TW" altLang="en-US" sz="2000" u="sng" dirty="0" smtClean="0">
                <a:solidFill>
                  <a:srgbClr val="0070C0"/>
                </a:solidFill>
              </a:rPr>
              <a:t>頌</a:t>
            </a:r>
            <a:r>
              <a:rPr lang="zh-TW" altLang="en-US" sz="2000" u="sng" dirty="0">
                <a:solidFill>
                  <a:srgbClr val="0070C0"/>
                </a:solidFill>
              </a:rPr>
              <a:t>恩</a:t>
            </a:r>
            <a:r>
              <a:rPr lang="zh-TW" altLang="en-US" sz="2000" dirty="0" smtClean="0">
                <a:solidFill>
                  <a:srgbClr val="0070C0"/>
                </a:solidFill>
              </a:rPr>
              <a:t>。</a:t>
            </a:r>
            <a:endParaRPr lang="zh-HK" altLang="en-US" sz="2000" u="sng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012594" y="3002540"/>
                <a:ext cx="2661557" cy="1148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sz="4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sz="4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4800" dirty="0">
                    <a:solidFill>
                      <a:srgbClr val="FF0000"/>
                    </a:solidFill>
                  </a:rPr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4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4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zh-HK" altLang="en-US" sz="4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594" y="3002540"/>
                <a:ext cx="2661557" cy="1148520"/>
              </a:xfrm>
              <a:prstGeom prst="rect">
                <a:avLst/>
              </a:prstGeom>
              <a:blipFill rotWithShape="1">
                <a:blip r:embed="rId8"/>
                <a:stretch>
                  <a:fillRect l="-4577" b="-1276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4</a:t>
            </a:fld>
            <a:endParaRPr lang="zh-HK" altLang="en-US"/>
          </a:p>
        </p:txBody>
      </p:sp>
      <p:pic>
        <p:nvPicPr>
          <p:cNvPr id="5123" name="Picture 3" descr="C:\Users\martincsfong\AppData\Local\Microsoft\Windows\Temporary Internet Files\Content.IE5\XEFSZSOS\gopher-Redhead-anime-girl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59" y="4527930"/>
            <a:ext cx="620386" cy="54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81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641" y="3943409"/>
            <a:ext cx="1302701" cy="202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216478" y="1000664"/>
            <a:ext cx="5274137" cy="3091904"/>
          </a:xfrm>
          <a:prstGeom prst="wedgeRoundRectCallout">
            <a:avLst>
              <a:gd name="adj1" fmla="val 60462"/>
              <a:gd name="adj2" fmla="val 5474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338950" y="1033680"/>
                <a:ext cx="5053693" cy="1315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/>
                  <a:t>我們已知道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zh-TW" sz="36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及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altLang="zh-TW" sz="3600" i="1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。</a:t>
                </a:r>
                <a:endParaRPr lang="en-US" altLang="zh-TW" sz="2800" dirty="0" smtClean="0"/>
              </a:p>
              <a:p>
                <a:r>
                  <a:rPr lang="zh-TW" altLang="en-US" sz="2800" dirty="0" smtClean="0"/>
                  <a:t>因此我們有如下發現：</a:t>
                </a:r>
                <a:endParaRPr lang="en-US" altLang="zh-TW" sz="2800" dirty="0" smtClean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950" y="1033680"/>
                <a:ext cx="5053693" cy="1315425"/>
              </a:xfrm>
              <a:prstGeom prst="rect">
                <a:avLst/>
              </a:prstGeom>
              <a:blipFill rotWithShape="1">
                <a:blip r:embed="rId3"/>
                <a:stretch>
                  <a:fillRect l="-2533" b="-1255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1435568" y="2342471"/>
            <a:ext cx="45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2800" b="1" dirty="0">
                <a:solidFill>
                  <a:srgbClr val="FF0000"/>
                </a:solidFill>
              </a:rPr>
              <a:t>分母相同時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，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分子</a:t>
            </a:r>
            <a:r>
              <a:rPr lang="zh-TW" altLang="en-US" sz="2800" b="1" dirty="0">
                <a:solidFill>
                  <a:srgbClr val="FF0000"/>
                </a:solidFill>
              </a:rPr>
              <a:t>愈大，分數的數值愈大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。</a:t>
            </a:r>
            <a:endParaRPr lang="en-US" altLang="zh-TW" sz="2800" b="1" dirty="0" smtClean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338950" y="3361890"/>
            <a:ext cx="5053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這就是「</a:t>
            </a:r>
            <a:r>
              <a:rPr lang="zh-TW" altLang="en-US" sz="2800" dirty="0">
                <a:solidFill>
                  <a:srgbClr val="C00000"/>
                </a:solidFill>
              </a:rPr>
              <a:t>同分母分數的比較</a:t>
            </a:r>
            <a:r>
              <a:rPr lang="zh-TW" altLang="en-US" sz="2800" dirty="0" smtClean="0"/>
              <a:t>」。</a:t>
            </a:r>
            <a:endParaRPr lang="zh-HK" altLang="en-US" sz="28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92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38" y="3952035"/>
            <a:ext cx="1302701" cy="202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2481943" y="971550"/>
            <a:ext cx="5363935" cy="4342322"/>
          </a:xfrm>
          <a:prstGeom prst="wedgeRoundRectCallout">
            <a:avLst>
              <a:gd name="adj1" fmla="val -56100"/>
              <a:gd name="adj2" fmla="val 2798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604414" y="1171696"/>
            <a:ext cx="494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你可以把最大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分數找出來嗎？</a:t>
            </a:r>
            <a:endParaRPr lang="en-US" altLang="zh-TW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715994" y="2543198"/>
                <a:ext cx="1726610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2.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altLang="zh-TW" sz="3600" dirty="0" smtClean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994" y="2543198"/>
                <a:ext cx="1726610" cy="879215"/>
              </a:xfrm>
              <a:prstGeom prst="rect">
                <a:avLst/>
              </a:prstGeom>
              <a:blipFill rotWithShape="1">
                <a:blip r:embed="rId3"/>
                <a:stretch>
                  <a:fillRect l="-7420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710551" y="3423508"/>
                <a:ext cx="2453359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3.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/>
                  <a:t>,</a:t>
                </a:r>
                <a:r>
                  <a:rPr lang="zh-TW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altLang="zh-TW" sz="3600" dirty="0" smtClean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551" y="3423508"/>
                <a:ext cx="2453359" cy="879215"/>
              </a:xfrm>
              <a:prstGeom prst="rect">
                <a:avLst/>
              </a:prstGeom>
              <a:blipFill rotWithShape="1">
                <a:blip r:embed="rId4"/>
                <a:stretch>
                  <a:fillRect l="-5224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710543" y="4318096"/>
                <a:ext cx="2367647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4.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26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/>
                  <a:t>,</a:t>
                </a:r>
                <a:r>
                  <a:rPr lang="zh-TW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US" altLang="zh-TW" sz="3600" dirty="0" smtClean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543" y="4318096"/>
                <a:ext cx="2367647" cy="879215"/>
              </a:xfrm>
              <a:prstGeom prst="rect">
                <a:avLst/>
              </a:prstGeom>
              <a:blipFill rotWithShape="1">
                <a:blip r:embed="rId5"/>
                <a:stretch>
                  <a:fillRect l="-5412" b="-137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208357" y="1695236"/>
                <a:ext cx="1779040" cy="872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zh-HK" altLang="en-US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357" y="1695236"/>
                <a:ext cx="1779040" cy="872675"/>
              </a:xfrm>
              <a:prstGeom prst="rect">
                <a:avLst/>
              </a:prstGeom>
              <a:blipFill rotWithShape="1">
                <a:blip r:embed="rId6"/>
                <a:stretch>
                  <a:fillRect l="-6849" b="-209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216983" y="2543198"/>
                <a:ext cx="177904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zh-HK" altLang="en-US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983" y="2543198"/>
                <a:ext cx="1779040" cy="878126"/>
              </a:xfrm>
              <a:prstGeom prst="rect">
                <a:avLst/>
              </a:prstGeom>
              <a:blipFill rotWithShape="1">
                <a:blip r:embed="rId7"/>
                <a:stretch>
                  <a:fillRect l="-7192" b="-138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424007" y="3433668"/>
                <a:ext cx="1779040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zh-HK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07" y="3433668"/>
                <a:ext cx="1779040" cy="879215"/>
              </a:xfrm>
              <a:prstGeom prst="rect">
                <a:avLst/>
              </a:prstGeom>
              <a:blipFill rotWithShape="1">
                <a:blip r:embed="rId8"/>
                <a:stretch>
                  <a:fillRect l="-7192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441258" y="4325301"/>
                <a:ext cx="1718655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>
                    <a:solidFill>
                      <a:srgbClr val="0070C0"/>
                    </a:solidFill>
                  </a:rPr>
                  <a:t>答案：</a:t>
                </a:r>
                <a:r>
                  <a:rPr lang="zh-TW" alt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26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zh-HK" alt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258" y="4325301"/>
                <a:ext cx="1718655" cy="879215"/>
              </a:xfrm>
              <a:prstGeom prst="rect">
                <a:avLst/>
              </a:prstGeom>
              <a:blipFill rotWithShape="1">
                <a:blip r:embed="rId9"/>
                <a:stretch>
                  <a:fillRect l="-7447" b="-208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715994" y="1686644"/>
                <a:ext cx="1726610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1.</a:t>
                </a:r>
                <a:r>
                  <a:rPr lang="zh-TW" altLang="en-US" sz="28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,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altLang="zh-TW" sz="3600" dirty="0" smtClean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994" y="1686644"/>
                <a:ext cx="1726610" cy="883703"/>
              </a:xfrm>
              <a:prstGeom prst="rect">
                <a:avLst/>
              </a:prstGeom>
              <a:blipFill rotWithShape="1">
                <a:blip r:embed="rId10"/>
                <a:stretch>
                  <a:fillRect l="-7420" b="-206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615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673" y="2820383"/>
            <a:ext cx="1302701" cy="202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379768" y="638355"/>
            <a:ext cx="5306785" cy="1909573"/>
          </a:xfrm>
          <a:prstGeom prst="wedgeRoundRectCallout">
            <a:avLst>
              <a:gd name="adj1" fmla="val 58362"/>
              <a:gd name="adj2" fmla="val 5785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5702804" y="2971894"/>
                <a:ext cx="342893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36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altLang="zh-TW" sz="3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altLang="zh-TW" sz="2800" dirty="0" smtClean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804" y="2971894"/>
                <a:ext cx="342893" cy="11330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1456832" y="763424"/>
                <a:ext cx="5172572" cy="1741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/>
                  <a:t>但是請看看以下兩</a:t>
                </a:r>
                <a:r>
                  <a:rPr lang="zh-TW" altLang="en-US" sz="2800" dirty="0"/>
                  <a:t>圖</a:t>
                </a:r>
                <a:r>
                  <a:rPr lang="zh-TW" altLang="en-US" sz="2800" dirty="0" smtClean="0"/>
                  <a:t>，我們</a:t>
                </a:r>
                <a:r>
                  <a:rPr lang="zh-TW" altLang="en-US" sz="2800" u="sng" dirty="0" smtClean="0"/>
                  <a:t>不能</a:t>
                </a:r>
                <a:r>
                  <a:rPr lang="zh-TW" altLang="en-US" sz="2800" dirty="0" smtClean="0"/>
                  <a:t>說因為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sz="3600" dirty="0" smtClean="0"/>
                  <a:t> </a:t>
                </a:r>
                <a:r>
                  <a:rPr lang="en-US" altLang="zh-TW" sz="3600" dirty="0" smtClean="0"/>
                  <a:t>&gt;</a:t>
                </a:r>
                <a:r>
                  <a:rPr lang="zh-TW" altLang="en-US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36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，所以左圖的紫色部分比右</a:t>
                </a:r>
                <a:r>
                  <a:rPr lang="zh-TW" altLang="en-US" sz="2800" dirty="0"/>
                  <a:t>圖的紫色</a:t>
                </a:r>
                <a:r>
                  <a:rPr lang="zh-TW" altLang="en-US" sz="2800" dirty="0" smtClean="0"/>
                  <a:t>部分更大。</a:t>
                </a:r>
                <a:endParaRPr lang="zh-HK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832" y="763424"/>
                <a:ext cx="5172572" cy="1741374"/>
              </a:xfrm>
              <a:prstGeom prst="rect">
                <a:avLst/>
              </a:prstGeom>
              <a:blipFill rotWithShape="1">
                <a:blip r:embed="rId4"/>
                <a:stretch>
                  <a:fillRect l="-2473" t="-3497" r="-1531" b="-874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圖片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250" y="2685813"/>
            <a:ext cx="1833420" cy="183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圖片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947" y="2973872"/>
            <a:ext cx="1646237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1502229" y="4659086"/>
            <a:ext cx="4629150" cy="1118784"/>
            <a:chOff x="1502229" y="4659086"/>
            <a:chExt cx="4629150" cy="1118784"/>
          </a:xfrm>
        </p:grpSpPr>
        <p:sp>
          <p:nvSpPr>
            <p:cNvPr id="11" name="圓角矩形圖說文字 10"/>
            <p:cNvSpPr/>
            <p:nvPr/>
          </p:nvSpPr>
          <p:spPr>
            <a:xfrm>
              <a:off x="1502229" y="4659086"/>
              <a:ext cx="4620985" cy="1118784"/>
            </a:xfrm>
            <a:prstGeom prst="wedgeRoundRectCallout">
              <a:avLst>
                <a:gd name="adj1" fmla="val 64419"/>
                <a:gd name="adj2" fmla="val -64208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587457" y="4750287"/>
              <a:ext cx="454392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/>
                <a:t>所以當</a:t>
              </a:r>
              <a:r>
                <a:rPr lang="zh-TW" altLang="en-US" sz="2800" dirty="0"/>
                <a:t>兩個整體不相同時，比較分數就沒意思了。</a:t>
              </a:r>
              <a:endParaRPr lang="zh-HK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910471" y="2997131"/>
                <a:ext cx="342893" cy="1131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3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altLang="zh-TW" sz="36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altLang="zh-TW" sz="2800" dirty="0" smtClean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471" y="2997131"/>
                <a:ext cx="342893" cy="11310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01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94" y="4265761"/>
            <a:ext cx="1096742" cy="1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811547" y="3298361"/>
            <a:ext cx="4540274" cy="2920178"/>
          </a:xfrm>
          <a:prstGeom prst="wedgeRoundRectCallout">
            <a:avLst>
              <a:gd name="adj1" fmla="val -56925"/>
              <a:gd name="adj2" fmla="val -144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980231" y="3312321"/>
                <a:ext cx="4229710" cy="2880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 smtClean="0"/>
                  <a:t>哥哥吃了一個蛋糕的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TW" sz="2800" dirty="0" smtClean="0"/>
                  <a:t> </a:t>
                </a:r>
                <a:r>
                  <a:rPr lang="zh-TW" altLang="en-US" sz="2800" dirty="0" smtClean="0"/>
                  <a:t>，</a:t>
                </a:r>
                <a:r>
                  <a:rPr lang="zh-TW" altLang="en-US" sz="2800" dirty="0"/>
                  <a:t>姊姊吃</a:t>
                </a:r>
                <a:r>
                  <a:rPr lang="zh-TW" altLang="en-US" sz="2800" dirty="0" smtClean="0"/>
                  <a:t>了蛋糕的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2800" dirty="0"/>
                  <a:t>，弟弟吃了蛋糕</a:t>
                </a:r>
                <a:r>
                  <a:rPr lang="zh-TW" altLang="en-US" sz="2800" dirty="0" smtClean="0"/>
                  <a:t>的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zh-TW" altLang="en-US" sz="2800" dirty="0" smtClean="0"/>
                  <a:t>。誰</a:t>
                </a:r>
                <a:r>
                  <a:rPr lang="zh-TW" altLang="en-US" sz="2800" dirty="0"/>
                  <a:t>吃的蛋糕最多？誰吃</a:t>
                </a:r>
                <a:r>
                  <a:rPr lang="zh-TW" altLang="en-US" sz="2800" dirty="0" smtClean="0"/>
                  <a:t>的最少？</a:t>
                </a:r>
                <a:endParaRPr lang="en-US" altLang="zh-TW" sz="28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231" y="3312321"/>
                <a:ext cx="4229710" cy="2880340"/>
              </a:xfrm>
              <a:prstGeom prst="rect">
                <a:avLst/>
              </a:prstGeom>
              <a:blipFill rotWithShape="1">
                <a:blip r:embed="rId3"/>
                <a:stretch>
                  <a:fillRect l="-3026" b="-486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3" r="50146" b="37109"/>
          <a:stretch/>
        </p:blipFill>
        <p:spPr>
          <a:xfrm>
            <a:off x="1183318" y="1813114"/>
            <a:ext cx="992248" cy="1226772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251" r="20158" b="37510"/>
          <a:stretch/>
        </p:blipFill>
        <p:spPr>
          <a:xfrm>
            <a:off x="6925426" y="1993793"/>
            <a:ext cx="776144" cy="1038497"/>
          </a:xfrm>
          <a:prstGeom prst="rect">
            <a:avLst/>
          </a:prstGeom>
        </p:spPr>
      </p:pic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8</a:t>
            </a:fld>
            <a:endParaRPr lang="zh-HK" altLang="en-US"/>
          </a:p>
        </p:txBody>
      </p:sp>
      <p:pic>
        <p:nvPicPr>
          <p:cNvPr id="4098" name="圖片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48" y="419226"/>
            <a:ext cx="15001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圖片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178" y="438402"/>
            <a:ext cx="15017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圖片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580" y="438402"/>
            <a:ext cx="14938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martincsfong\AppData\Local\Microsoft\Windows\Temporary Internet Files\Content.IE5\TCYPN9GN\school-girl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9" t="1582" r="20186" b="46000"/>
          <a:stretch/>
        </p:blipFill>
        <p:spPr bwMode="auto">
          <a:xfrm>
            <a:off x="4082988" y="1963728"/>
            <a:ext cx="918154" cy="108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群組 7"/>
          <p:cNvGrpSpPr/>
          <p:nvPr/>
        </p:nvGrpSpPr>
        <p:grpSpPr>
          <a:xfrm>
            <a:off x="6201315" y="3826673"/>
            <a:ext cx="2516573" cy="1749535"/>
            <a:chOff x="6296049" y="3826673"/>
            <a:chExt cx="2516573" cy="1749535"/>
          </a:xfrm>
        </p:grpSpPr>
        <p:sp>
          <p:nvSpPr>
            <p:cNvPr id="3" name="爆炸 1 2"/>
            <p:cNvSpPr/>
            <p:nvPr/>
          </p:nvSpPr>
          <p:spPr>
            <a:xfrm>
              <a:off x="6296049" y="3826673"/>
              <a:ext cx="2516573" cy="1749535"/>
            </a:xfrm>
            <a:prstGeom prst="irregularSeal1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6532815" y="4400532"/>
              <a:ext cx="18369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solidFill>
                    <a:srgbClr val="0070C0"/>
                  </a:solidFill>
                </a:rPr>
                <a:t>答案</a:t>
              </a:r>
              <a:r>
                <a:rPr lang="zh-TW" altLang="en-US" dirty="0">
                  <a:solidFill>
                    <a:srgbClr val="0070C0"/>
                  </a:solidFill>
                </a:rPr>
                <a:t>：哥哥</a:t>
              </a:r>
              <a:r>
                <a:rPr lang="zh-TW" altLang="en-US" dirty="0" smtClean="0">
                  <a:solidFill>
                    <a:srgbClr val="0070C0"/>
                  </a:solidFill>
                </a:rPr>
                <a:t>最多</a:t>
              </a:r>
              <a:endParaRPr lang="en-US" altLang="zh-TW" dirty="0" smtClean="0">
                <a:solidFill>
                  <a:srgbClr val="0070C0"/>
                </a:solidFill>
              </a:endParaRPr>
            </a:p>
            <a:p>
              <a:r>
                <a:rPr lang="zh-TW" altLang="en-US" dirty="0" smtClean="0">
                  <a:solidFill>
                    <a:srgbClr val="0070C0"/>
                  </a:solidFill>
                </a:rPr>
                <a:t>            </a:t>
              </a:r>
              <a:r>
                <a:rPr lang="zh-HK" altLang="en-US" dirty="0" smtClean="0">
                  <a:solidFill>
                    <a:srgbClr val="0070C0"/>
                  </a:solidFill>
                </a:rPr>
                <a:t>弟弟</a:t>
              </a:r>
              <a:r>
                <a:rPr lang="zh-HK" altLang="en-US" dirty="0">
                  <a:solidFill>
                    <a:srgbClr val="0070C0"/>
                  </a:solidFill>
                </a:rPr>
                <a:t>最少</a:t>
              </a:r>
              <a:endParaRPr lang="en-US" altLang="zh-TW" dirty="0" smtClean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5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tincsfong\AppData\Local\Microsoft\Windows\Temporary Internet Files\Content.IE5\XEFSZSOS\supermom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0" y="3686117"/>
            <a:ext cx="1096742" cy="1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圓角矩形圖說文字 23"/>
          <p:cNvSpPr/>
          <p:nvPr/>
        </p:nvSpPr>
        <p:spPr>
          <a:xfrm>
            <a:off x="1665483" y="1885956"/>
            <a:ext cx="4147494" cy="3273880"/>
          </a:xfrm>
          <a:prstGeom prst="wedgeRoundRectCallout">
            <a:avLst>
              <a:gd name="adj1" fmla="val -57516"/>
              <a:gd name="adj2" fmla="val -19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759342" y="4034081"/>
            <a:ext cx="3808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Cambria Math"/>
              </a:rPr>
              <a:t>請</a:t>
            </a:r>
            <a:r>
              <a:rPr lang="zh-TW" altLang="en-US" sz="2800" dirty="0" smtClean="0">
                <a:latin typeface="Cambria Math"/>
              </a:rPr>
              <a:t>以分數比較各人所吃的多少。</a:t>
            </a:r>
            <a:endParaRPr lang="en-US" altLang="zh-TW" sz="2800" dirty="0">
              <a:latin typeface="Cambria Math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3" r="50146" b="37109"/>
          <a:stretch/>
        </p:blipFill>
        <p:spPr>
          <a:xfrm>
            <a:off x="442291" y="492961"/>
            <a:ext cx="744186" cy="92007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251" r="20158" b="37510"/>
          <a:stretch/>
        </p:blipFill>
        <p:spPr>
          <a:xfrm>
            <a:off x="6350377" y="570948"/>
            <a:ext cx="582108" cy="778873"/>
          </a:xfrm>
          <a:prstGeom prst="rect">
            <a:avLst/>
          </a:prstGeom>
        </p:spPr>
      </p:pic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610B-F823-42CB-82A5-1391F1143C23}" type="slidenum">
              <a:rPr lang="zh-HK" altLang="en-US" smtClean="0"/>
              <a:t>9</a:t>
            </a:fld>
            <a:endParaRPr lang="zh-HK" altLang="en-US"/>
          </a:p>
        </p:txBody>
      </p:sp>
      <p:pic>
        <p:nvPicPr>
          <p:cNvPr id="4098" name="圖片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39" y="484797"/>
            <a:ext cx="1042257" cy="102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圖片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155" y="485323"/>
            <a:ext cx="1031192" cy="101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圖片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961" y="477159"/>
            <a:ext cx="1020262" cy="101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martincsfong\AppData\Local\Microsoft\Windows\Temporary Internet Files\Content.IE5\TCYPN9GN\school-girl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9" t="1582" r="20186" b="46000"/>
          <a:stretch/>
        </p:blipFill>
        <p:spPr bwMode="auto">
          <a:xfrm>
            <a:off x="3359128" y="528223"/>
            <a:ext cx="688817" cy="81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009292" y="4161107"/>
                <a:ext cx="1935636" cy="87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3600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sz="3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36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3600" dirty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zh-HK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292" y="4161107"/>
                <a:ext cx="1935636" cy="878510"/>
              </a:xfrm>
              <a:prstGeom prst="rect">
                <a:avLst/>
              </a:prstGeom>
              <a:blipFill rotWithShape="1">
                <a:blip r:embed="rId8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53048" y="584713"/>
                <a:ext cx="27758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48" y="584713"/>
                <a:ext cx="277586" cy="7861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8186063" y="584713"/>
                <a:ext cx="27758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063" y="584713"/>
                <a:ext cx="277586" cy="7861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428392" y="565601"/>
                <a:ext cx="27758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HK" altLang="en-US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392" y="565601"/>
                <a:ext cx="277586" cy="7861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1781806" y="2047961"/>
            <a:ext cx="3345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Cambria Math"/>
              </a:rPr>
              <a:t>分子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Cambria Math"/>
              </a:rPr>
              <a:t>表示甚麼？</a:t>
            </a:r>
            <a:endParaRPr lang="en-US" altLang="zh-TW" sz="2800" dirty="0">
              <a:latin typeface="Cambria Math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910941" y="2111042"/>
            <a:ext cx="2890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0070C0"/>
                </a:solidFill>
              </a:rPr>
              <a:t>他們都各吃</a:t>
            </a:r>
            <a:r>
              <a:rPr lang="zh-TW" altLang="en-US" sz="2000" dirty="0" smtClean="0">
                <a:solidFill>
                  <a:srgbClr val="0070C0"/>
                </a:solidFill>
              </a:rPr>
              <a:t>了</a:t>
            </a:r>
            <a:r>
              <a:rPr lang="zh-TW" alt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000" dirty="0" smtClean="0">
                <a:solidFill>
                  <a:srgbClr val="0070C0"/>
                </a:solidFill>
              </a:rPr>
              <a:t>份蛋糕。</a:t>
            </a:r>
            <a:endParaRPr lang="zh-HK" altLang="en-US" sz="2000" dirty="0">
              <a:solidFill>
                <a:srgbClr val="0070C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762762" y="2695791"/>
            <a:ext cx="3976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Cambria Math"/>
              </a:rPr>
              <a:t>分母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Cambria Math"/>
              </a:rPr>
              <a:t>表示甚麼？</a:t>
            </a:r>
            <a:endParaRPr lang="en-US" altLang="zh-TW" sz="2800" dirty="0">
              <a:latin typeface="Cambria Math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925562" y="2749182"/>
            <a:ext cx="239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rgbClr val="0070C0"/>
                </a:solidFill>
              </a:rPr>
              <a:t>蛋糕等分成的份</a:t>
            </a:r>
            <a:r>
              <a:rPr lang="zh-TW" altLang="en-US" sz="2000" dirty="0" smtClean="0">
                <a:solidFill>
                  <a:srgbClr val="0070C0"/>
                </a:solidFill>
              </a:rPr>
              <a:t>數。</a:t>
            </a:r>
            <a:endParaRPr lang="zh-HK" altLang="en-US" sz="2000" dirty="0">
              <a:solidFill>
                <a:srgbClr val="0070C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757508" y="3378936"/>
            <a:ext cx="3976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Cambria Math"/>
              </a:rPr>
              <a:t>為甚麼</a:t>
            </a:r>
            <a:r>
              <a:rPr lang="zh-TW" altLang="en-US" sz="2800" dirty="0" smtClean="0">
                <a:latin typeface="Cambria Math"/>
              </a:rPr>
              <a:t>哥哥那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Cambria Math"/>
              </a:rPr>
              <a:t>份最大？</a:t>
            </a:r>
            <a:endParaRPr lang="en-US" altLang="zh-TW" sz="2800" dirty="0">
              <a:latin typeface="Cambria Math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934736" y="3309867"/>
            <a:ext cx="239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70C0"/>
                </a:solidFill>
              </a:rPr>
              <a:t>因為蛋糕</a:t>
            </a:r>
            <a:r>
              <a:rPr lang="zh-TW" altLang="en-US" sz="2000" dirty="0">
                <a:solidFill>
                  <a:srgbClr val="0070C0"/>
                </a:solidFill>
              </a:rPr>
              <a:t>等分成的份</a:t>
            </a:r>
            <a:r>
              <a:rPr lang="zh-TW" altLang="en-US" sz="2000" dirty="0" smtClean="0">
                <a:solidFill>
                  <a:srgbClr val="0070C0"/>
                </a:solidFill>
              </a:rPr>
              <a:t>數最少。</a:t>
            </a:r>
            <a:endParaRPr lang="zh-HK" alt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5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20" grpId="0"/>
      <p:bldP spid="22" grpId="0"/>
      <p:bldP spid="25" grpId="0"/>
      <p:bldP spid="26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2060</TotalTime>
  <Words>1188</Words>
  <Application>Microsoft Office PowerPoint</Application>
  <PresentationFormat>如螢幕大小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市鎮</vt:lpstr>
      <vt:lpstr>分數的比較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分數的比較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分數的認識</dc:title>
  <dc:creator>FONG, Chong-sun Martin</dc:creator>
  <cp:lastModifiedBy>FONG, Chong-sun Martin</cp:lastModifiedBy>
  <cp:revision>108</cp:revision>
  <dcterms:created xsi:type="dcterms:W3CDTF">2016-01-07T03:36:35Z</dcterms:created>
  <dcterms:modified xsi:type="dcterms:W3CDTF">2016-02-05T06:20:09Z</dcterms:modified>
</cp:coreProperties>
</file>