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9"/>
  </p:notesMasterIdLst>
  <p:sldIdLst>
    <p:sldId id="257" r:id="rId2"/>
    <p:sldId id="267" r:id="rId3"/>
    <p:sldId id="258" r:id="rId4"/>
    <p:sldId id="259" r:id="rId5"/>
    <p:sldId id="260" r:id="rId6"/>
    <p:sldId id="281" r:id="rId7"/>
    <p:sldId id="282" r:id="rId8"/>
    <p:sldId id="283" r:id="rId9"/>
    <p:sldId id="261" r:id="rId10"/>
    <p:sldId id="262" r:id="rId11"/>
    <p:sldId id="263" r:id="rId12"/>
    <p:sldId id="264" r:id="rId13"/>
    <p:sldId id="265" r:id="rId14"/>
    <p:sldId id="268" r:id="rId15"/>
    <p:sldId id="269" r:id="rId16"/>
    <p:sldId id="270" r:id="rId17"/>
    <p:sldId id="271" r:id="rId18"/>
    <p:sldId id="272" r:id="rId19"/>
    <p:sldId id="273" r:id="rId20"/>
    <p:sldId id="284" r:id="rId21"/>
    <p:sldId id="275" r:id="rId22"/>
    <p:sldId id="276" r:id="rId23"/>
    <p:sldId id="274" r:id="rId24"/>
    <p:sldId id="280" r:id="rId25"/>
    <p:sldId id="277" r:id="rId26"/>
    <p:sldId id="278" r:id="rId27"/>
    <p:sldId id="279" r:id="rId28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3333CC"/>
    <a:srgbClr val="9999FF"/>
    <a:srgbClr val="0000FF"/>
    <a:srgbClr val="728FE0"/>
    <a:srgbClr val="317139"/>
    <a:srgbClr val="1E6C2D"/>
    <a:srgbClr val="A9B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71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1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0E989-BCD8-4C2F-9970-AAA376963402}" type="datetimeFigureOut">
              <a:rPr lang="zh-HK" altLang="en-US" smtClean="0"/>
              <a:t>5/2/2016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85030-5C62-4E8A-8885-5726ABF272E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7893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7063-4821-449A-8806-FB1BF7E17E98}" type="datetime1">
              <a:rPr lang="zh-HK" altLang="en-US" smtClean="0"/>
              <a:t>5/2/2016</a:t>
            </a:fld>
            <a:endParaRPr lang="zh-HK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B6F740-994D-4870-B6C9-85A79B0EA3AF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HK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BCE9-59D8-474F-95D1-4B5691640F85}" type="datetime1">
              <a:rPr lang="zh-HK" altLang="en-US" smtClean="0"/>
              <a:t>5/2/2016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F740-994D-4870-B6C9-85A79B0EA3AF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73A0-0E75-4BB1-939F-13AE9848D2C8}" type="datetime1">
              <a:rPr lang="zh-HK" altLang="en-US" smtClean="0"/>
              <a:t>5/2/2016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F740-994D-4870-B6C9-85A79B0EA3AF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347F-3F46-4EDA-94BC-F86F263D06C2}" type="datetime1">
              <a:rPr lang="zh-HK" altLang="en-US" smtClean="0"/>
              <a:t>5/2/2016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F740-994D-4870-B6C9-85A79B0EA3AF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F8BB0-6C9E-4117-A9A4-7AA5BD920946}" type="datetime1">
              <a:rPr lang="zh-HK" altLang="en-US" smtClean="0"/>
              <a:t>5/2/2016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F740-994D-4870-B6C9-85A79B0EA3AF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1A19-DC1E-4A05-9264-94A66D1C9084}" type="datetime1">
              <a:rPr lang="zh-HK" altLang="en-US" smtClean="0"/>
              <a:t>5/2/2016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F740-994D-4870-B6C9-85A79B0EA3AF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F5E4-2220-405D-AD18-EC0C49FE15EF}" type="datetime1">
              <a:rPr lang="zh-HK" altLang="en-US" smtClean="0"/>
              <a:t>5/2/2016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F740-994D-4870-B6C9-85A79B0EA3AF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1A99-F01D-45A1-AEBA-1D5F53377A61}" type="datetime1">
              <a:rPr lang="zh-HK" altLang="en-US" smtClean="0"/>
              <a:t>5/2/2016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F740-994D-4870-B6C9-85A79B0EA3AF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C235-13A6-4263-A22E-891AFDD83722}" type="datetime1">
              <a:rPr lang="zh-HK" altLang="en-US" smtClean="0"/>
              <a:t>5/2/2016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F740-994D-4870-B6C9-85A79B0EA3AF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E37C-2C6B-4DB4-B7EB-6440FDC5C508}" type="datetime1">
              <a:rPr lang="zh-HK" altLang="en-US" smtClean="0"/>
              <a:t>5/2/2016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F740-994D-4870-B6C9-85A79B0EA3AF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534C-9447-4D0F-A2FD-4EC900CE7D92}" type="datetime1">
              <a:rPr lang="zh-HK" altLang="en-US" smtClean="0"/>
              <a:t>5/2/2016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F740-994D-4870-B6C9-85A79B0EA3AF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6C4145E-9973-4740-B10D-0E46E6E18964}" type="datetime1">
              <a:rPr lang="zh-HK" altLang="en-US" smtClean="0"/>
              <a:t>5/2/2016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7B6F740-994D-4870-B6C9-85A79B0EA3AF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1.jpe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martincsfong\AppData\Local\Microsoft\Windows\Temporary Internet Files\Content.IE5\XEFSZSOS\cchr_elf_00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941168"/>
            <a:ext cx="1227787" cy="147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圓角矩形圖說文字 16"/>
          <p:cNvSpPr/>
          <p:nvPr/>
        </p:nvSpPr>
        <p:spPr>
          <a:xfrm>
            <a:off x="5703004" y="5227606"/>
            <a:ext cx="2164285" cy="1039043"/>
          </a:xfrm>
          <a:prstGeom prst="wedgeRoundRectCallout">
            <a:avLst>
              <a:gd name="adj1" fmla="val -79290"/>
              <a:gd name="adj2" fmla="val -3396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圓角矩形圖說文字 5"/>
          <p:cNvSpPr/>
          <p:nvPr/>
        </p:nvSpPr>
        <p:spPr>
          <a:xfrm>
            <a:off x="1233576" y="4949794"/>
            <a:ext cx="2159638" cy="1029115"/>
          </a:xfrm>
          <a:prstGeom prst="wedgeRoundRectCallout">
            <a:avLst>
              <a:gd name="adj1" fmla="val 75358"/>
              <a:gd name="adj2" fmla="val -1402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032" name="Picture 8" descr="Invented in Naples, the whole world now enjoys some version of pizz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12" y="1628800"/>
            <a:ext cx="2971800" cy="29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Invented in Naples, the whole world now enjoys some version of pizz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77"/>
          <a:stretch>
            <a:fillRect/>
          </a:stretch>
        </p:blipFill>
        <p:spPr bwMode="auto">
          <a:xfrm>
            <a:off x="5659874" y="1655048"/>
            <a:ext cx="1504414" cy="29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分數的認識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337094" y="4990298"/>
            <a:ext cx="2030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這裏有多少個薄餅</a:t>
            </a:r>
            <a:r>
              <a:rPr lang="en-US" altLang="zh-TW" sz="2800" dirty="0" smtClean="0"/>
              <a:t>?</a:t>
            </a:r>
            <a:endParaRPr lang="zh-HK" altLang="en-US" sz="28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5805577" y="5278038"/>
            <a:ext cx="2044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這裏又有多少個薄餅</a:t>
            </a:r>
            <a:r>
              <a:rPr lang="en-US" altLang="zh-TW" sz="2800" dirty="0" smtClean="0"/>
              <a:t>?</a:t>
            </a:r>
            <a:endParaRPr lang="zh-HK" altLang="en-US" sz="28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F740-994D-4870-B6C9-85A79B0EA3AF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7016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  <p:bldP spid="5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線接點 24"/>
          <p:cNvCxnSpPr/>
          <p:nvPr/>
        </p:nvCxnSpPr>
        <p:spPr>
          <a:xfrm>
            <a:off x="3697437" y="2426861"/>
            <a:ext cx="0" cy="31709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C:\Users\martincsfong\AppData\Local\Microsoft\Windows\Temporary Internet Files\Content.IE5\XEFSZSOS\cchr_elf_00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273" y="732460"/>
            <a:ext cx="1400239" cy="168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圓角矩形圖說文字 7"/>
          <p:cNvSpPr/>
          <p:nvPr/>
        </p:nvSpPr>
        <p:spPr>
          <a:xfrm>
            <a:off x="1336919" y="715686"/>
            <a:ext cx="3010790" cy="802563"/>
          </a:xfrm>
          <a:prstGeom prst="wedgeRoundRectCallout">
            <a:avLst>
              <a:gd name="adj1" fmla="val 110595"/>
              <a:gd name="adj2" fmla="val -30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1423334" y="792842"/>
            <a:ext cx="286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這個又如何？</a:t>
            </a:r>
            <a:endParaRPr lang="en-US" altLang="zh-TW" sz="3600" dirty="0" smtClean="0"/>
          </a:p>
        </p:txBody>
      </p:sp>
      <p:grpSp>
        <p:nvGrpSpPr>
          <p:cNvPr id="17" name="群組 16"/>
          <p:cNvGrpSpPr/>
          <p:nvPr/>
        </p:nvGrpSpPr>
        <p:grpSpPr>
          <a:xfrm>
            <a:off x="5084611" y="2475784"/>
            <a:ext cx="3387073" cy="3001991"/>
            <a:chOff x="5084611" y="2475784"/>
            <a:chExt cx="3387073" cy="3001991"/>
          </a:xfrm>
        </p:grpSpPr>
        <p:sp>
          <p:nvSpPr>
            <p:cNvPr id="5" name="爆炸 1 4"/>
            <p:cNvSpPr/>
            <p:nvPr/>
          </p:nvSpPr>
          <p:spPr>
            <a:xfrm>
              <a:off x="5084611" y="2475784"/>
              <a:ext cx="3387073" cy="3001991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文字方塊 11"/>
                <p:cNvSpPr txBox="1"/>
                <p:nvPr/>
              </p:nvSpPr>
              <p:spPr>
                <a:xfrm>
                  <a:off x="5909094" y="3429236"/>
                  <a:ext cx="1854680" cy="9615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3200" dirty="0" smtClean="0"/>
                    <a:t>答案：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TW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4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40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a14:m>
                  <a:endParaRPr lang="zh-HK" altLang="en-US" sz="3600" dirty="0"/>
                </a:p>
              </p:txBody>
            </p:sp>
          </mc:Choice>
          <mc:Fallback>
            <p:sp>
              <p:nvSpPr>
                <p:cNvPr id="12" name="文字方塊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9094" y="3429236"/>
                  <a:ext cx="1854680" cy="96154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8197" b="-3822"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文字方塊 3"/>
          <p:cNvSpPr txBox="1"/>
          <p:nvPr/>
        </p:nvSpPr>
        <p:spPr>
          <a:xfrm>
            <a:off x="707360" y="2068912"/>
            <a:ext cx="577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800" b="1" dirty="0" smtClean="0"/>
              <a:t>2.</a:t>
            </a:r>
            <a:endParaRPr lang="zh-HK" altLang="en-US" sz="4800" b="1" dirty="0"/>
          </a:p>
        </p:txBody>
      </p:sp>
      <p:sp>
        <p:nvSpPr>
          <p:cNvPr id="19" name="矩形 18"/>
          <p:cNvSpPr/>
          <p:nvPr/>
        </p:nvSpPr>
        <p:spPr>
          <a:xfrm>
            <a:off x="2351543" y="3284428"/>
            <a:ext cx="677909" cy="230548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矩形 20"/>
          <p:cNvSpPr/>
          <p:nvPr/>
        </p:nvSpPr>
        <p:spPr>
          <a:xfrm>
            <a:off x="1673633" y="2412746"/>
            <a:ext cx="2711636" cy="317095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0" name="矩形 19"/>
          <p:cNvSpPr/>
          <p:nvPr/>
        </p:nvSpPr>
        <p:spPr>
          <a:xfrm>
            <a:off x="1673633" y="2412746"/>
            <a:ext cx="677910" cy="87168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23" name="直線接點 22"/>
          <p:cNvCxnSpPr>
            <a:stCxn id="21" idx="0"/>
            <a:endCxn id="21" idx="2"/>
          </p:cNvCxnSpPr>
          <p:nvPr/>
        </p:nvCxnSpPr>
        <p:spPr>
          <a:xfrm>
            <a:off x="3029451" y="2412746"/>
            <a:ext cx="0" cy="31709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F740-994D-4870-B6C9-85A79B0EA3AF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8984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40741E-7 L -0.07396 -7.40741E-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Users\martincsfong\AppData\Local\Microsoft\Windows\Temporary Internet Files\Content.IE5\XEFSZSOS\cchr_elf_00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273" y="732460"/>
            <a:ext cx="1400239" cy="168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圓角矩形圖說文字 7"/>
          <p:cNvSpPr/>
          <p:nvPr/>
        </p:nvSpPr>
        <p:spPr>
          <a:xfrm>
            <a:off x="1336919" y="715686"/>
            <a:ext cx="3010790" cy="802563"/>
          </a:xfrm>
          <a:prstGeom prst="wedgeRoundRectCallout">
            <a:avLst>
              <a:gd name="adj1" fmla="val 110595"/>
              <a:gd name="adj2" fmla="val -30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1423334" y="792842"/>
            <a:ext cx="286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這個又如何？</a:t>
            </a:r>
            <a:endParaRPr lang="en-US" altLang="zh-TW" sz="3600" dirty="0" smtClean="0"/>
          </a:p>
        </p:txBody>
      </p:sp>
      <p:grpSp>
        <p:nvGrpSpPr>
          <p:cNvPr id="17" name="群組 16"/>
          <p:cNvGrpSpPr/>
          <p:nvPr/>
        </p:nvGrpSpPr>
        <p:grpSpPr>
          <a:xfrm>
            <a:off x="5084611" y="2475784"/>
            <a:ext cx="3387073" cy="3001991"/>
            <a:chOff x="5084611" y="2475784"/>
            <a:chExt cx="3387073" cy="3001991"/>
          </a:xfrm>
        </p:grpSpPr>
        <p:sp>
          <p:nvSpPr>
            <p:cNvPr id="5" name="爆炸 1 4"/>
            <p:cNvSpPr/>
            <p:nvPr/>
          </p:nvSpPr>
          <p:spPr>
            <a:xfrm>
              <a:off x="5084611" y="2475784"/>
              <a:ext cx="3387073" cy="3001991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文字方塊 11"/>
                <p:cNvSpPr txBox="1"/>
                <p:nvPr/>
              </p:nvSpPr>
              <p:spPr>
                <a:xfrm>
                  <a:off x="5916686" y="3394214"/>
                  <a:ext cx="1725283" cy="964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3200" dirty="0" smtClean="0"/>
                    <a:t>答案：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TW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40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altLang="zh-TW" sz="40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a14:m>
                  <a:endParaRPr lang="zh-HK" altLang="en-US" sz="3600" dirty="0"/>
                </a:p>
              </p:txBody>
            </p:sp>
          </mc:Choice>
          <mc:Fallback>
            <p:sp>
              <p:nvSpPr>
                <p:cNvPr id="12" name="文字方塊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6686" y="3394214"/>
                  <a:ext cx="1725283" cy="964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9187" b="-3165"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文字方塊 3"/>
          <p:cNvSpPr txBox="1"/>
          <p:nvPr/>
        </p:nvSpPr>
        <p:spPr>
          <a:xfrm>
            <a:off x="707360" y="2068912"/>
            <a:ext cx="577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800" b="1" dirty="0" smtClean="0"/>
              <a:t>3.</a:t>
            </a:r>
            <a:endParaRPr lang="zh-HK" altLang="en-US" sz="4800" b="1" dirty="0"/>
          </a:p>
        </p:txBody>
      </p:sp>
      <p:pic>
        <p:nvPicPr>
          <p:cNvPr id="7170" name="圖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797" y="2741764"/>
            <a:ext cx="3465288" cy="258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2270652" y="4433977"/>
            <a:ext cx="826694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V="1">
            <a:off x="2274462" y="2792730"/>
            <a:ext cx="0" cy="81915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 rot="16200000" flipV="1">
            <a:off x="4337433" y="4024402"/>
            <a:ext cx="0" cy="81915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F740-994D-4870-B6C9-85A79B0EA3AF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1479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線接點 13"/>
          <p:cNvCxnSpPr/>
          <p:nvPr/>
        </p:nvCxnSpPr>
        <p:spPr>
          <a:xfrm>
            <a:off x="1003330" y="3703320"/>
            <a:ext cx="3878694" cy="0"/>
          </a:xfrm>
          <a:prstGeom prst="line">
            <a:avLst/>
          </a:prstGeom>
          <a:ln w="28575">
            <a:solidFill>
              <a:srgbClr val="3171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C:\Users\martincsfong\AppData\Local\Microsoft\Windows\Temporary Internet Files\Content.IE5\XEFSZSOS\cchr_elf_00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273" y="732460"/>
            <a:ext cx="1400239" cy="168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圓角矩形圖說文字 7"/>
          <p:cNvSpPr/>
          <p:nvPr/>
        </p:nvSpPr>
        <p:spPr>
          <a:xfrm>
            <a:off x="1336919" y="715686"/>
            <a:ext cx="3010790" cy="802563"/>
          </a:xfrm>
          <a:prstGeom prst="wedgeRoundRectCallout">
            <a:avLst>
              <a:gd name="adj1" fmla="val 110595"/>
              <a:gd name="adj2" fmla="val -30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1423334" y="792842"/>
            <a:ext cx="286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這個又如何？</a:t>
            </a:r>
            <a:endParaRPr lang="en-US" altLang="zh-TW" sz="3600" dirty="0" smtClean="0"/>
          </a:p>
        </p:txBody>
      </p:sp>
      <p:grpSp>
        <p:nvGrpSpPr>
          <p:cNvPr id="17" name="群組 16"/>
          <p:cNvGrpSpPr/>
          <p:nvPr/>
        </p:nvGrpSpPr>
        <p:grpSpPr>
          <a:xfrm>
            <a:off x="5084611" y="2475784"/>
            <a:ext cx="3387073" cy="3001991"/>
            <a:chOff x="5084611" y="2475784"/>
            <a:chExt cx="3387073" cy="3001991"/>
          </a:xfrm>
        </p:grpSpPr>
        <p:sp>
          <p:nvSpPr>
            <p:cNvPr id="5" name="爆炸 1 4"/>
            <p:cNvSpPr/>
            <p:nvPr/>
          </p:nvSpPr>
          <p:spPr>
            <a:xfrm>
              <a:off x="5084611" y="2475784"/>
              <a:ext cx="3387073" cy="3001991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文字方塊 11"/>
                <p:cNvSpPr txBox="1"/>
                <p:nvPr/>
              </p:nvSpPr>
              <p:spPr>
                <a:xfrm>
                  <a:off x="5897879" y="3411466"/>
                  <a:ext cx="1733910" cy="9646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3200" dirty="0" smtClean="0"/>
                    <a:t>答案：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TW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4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40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a14:m>
                  <a:endParaRPr lang="zh-HK" altLang="en-US" sz="3600" dirty="0"/>
                </a:p>
              </p:txBody>
            </p:sp>
          </mc:Choice>
          <mc:Fallback>
            <p:sp>
              <p:nvSpPr>
                <p:cNvPr id="12" name="文字方塊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7879" y="3411466"/>
                  <a:ext cx="1733910" cy="96462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8772" b="-3165"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文字方塊 3"/>
          <p:cNvSpPr txBox="1"/>
          <p:nvPr/>
        </p:nvSpPr>
        <p:spPr>
          <a:xfrm>
            <a:off x="707360" y="2068912"/>
            <a:ext cx="577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800" b="1" dirty="0" smtClean="0"/>
              <a:t>4.</a:t>
            </a:r>
            <a:endParaRPr lang="zh-HK" altLang="en-US" sz="4800" b="1" dirty="0"/>
          </a:p>
        </p:txBody>
      </p:sp>
      <p:sp>
        <p:nvSpPr>
          <p:cNvPr id="10" name="矩形 9"/>
          <p:cNvSpPr/>
          <p:nvPr/>
        </p:nvSpPr>
        <p:spPr>
          <a:xfrm>
            <a:off x="996345" y="3055620"/>
            <a:ext cx="655290" cy="647700"/>
          </a:xfrm>
          <a:prstGeom prst="rect">
            <a:avLst/>
          </a:prstGeom>
          <a:solidFill>
            <a:srgbClr val="A9BFAF"/>
          </a:solidFill>
          <a:ln>
            <a:solidFill>
              <a:srgbClr val="1E6C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矩形 17"/>
          <p:cNvSpPr/>
          <p:nvPr/>
        </p:nvSpPr>
        <p:spPr>
          <a:xfrm>
            <a:off x="1651635" y="3703320"/>
            <a:ext cx="1291042" cy="647700"/>
          </a:xfrm>
          <a:prstGeom prst="rect">
            <a:avLst/>
          </a:prstGeom>
          <a:solidFill>
            <a:srgbClr val="A9BFAF"/>
          </a:solidFill>
          <a:ln>
            <a:solidFill>
              <a:srgbClr val="1E6C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9" name="矩形 18"/>
          <p:cNvSpPr/>
          <p:nvPr/>
        </p:nvSpPr>
        <p:spPr>
          <a:xfrm>
            <a:off x="2942677" y="4351020"/>
            <a:ext cx="1932362" cy="647700"/>
          </a:xfrm>
          <a:prstGeom prst="rect">
            <a:avLst/>
          </a:prstGeom>
          <a:solidFill>
            <a:srgbClr val="A9BFAF"/>
          </a:solidFill>
          <a:ln>
            <a:solidFill>
              <a:srgbClr val="1E6C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0" name="矩形 19"/>
          <p:cNvSpPr/>
          <p:nvPr/>
        </p:nvSpPr>
        <p:spPr>
          <a:xfrm>
            <a:off x="996345" y="3058914"/>
            <a:ext cx="3878694" cy="1939806"/>
          </a:xfrm>
          <a:prstGeom prst="rect">
            <a:avLst/>
          </a:prstGeom>
          <a:noFill/>
          <a:ln>
            <a:solidFill>
              <a:srgbClr val="1E6C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F740-994D-4870-B6C9-85A79B0EA3AF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1916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1.66667E-6 0.18912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L 4.72222E-6 0.09514 " pathEditMode="relative" rAng="0" ptsTypes="AA">
                                      <p:cBhvr>
                                        <p:cTn id="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Invented in Naples, the whole world now enjoys some version of pizza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4" r="-10021"/>
          <a:stretch/>
        </p:blipFill>
        <p:spPr bwMode="auto">
          <a:xfrm>
            <a:off x="3564537" y="925841"/>
            <a:ext cx="1145544" cy="29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:\Users\martincsfong\AppData\Local\Microsoft\Windows\Temporary Internet Files\Content.IE5\XEFSZSOS\cchr_elf_00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20" y="4642068"/>
            <a:ext cx="1400239" cy="168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圓角矩形圖說文字 7"/>
          <p:cNvSpPr/>
          <p:nvPr/>
        </p:nvSpPr>
        <p:spPr>
          <a:xfrm>
            <a:off x="4485744" y="811931"/>
            <a:ext cx="3936371" cy="4433965"/>
          </a:xfrm>
          <a:prstGeom prst="wedgeRoundRectCallout">
            <a:avLst>
              <a:gd name="adj1" fmla="val -64994"/>
              <a:gd name="adj2" fmla="val 3548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/>
              <p:cNvSpPr txBox="1"/>
              <p:nvPr/>
            </p:nvSpPr>
            <p:spPr>
              <a:xfrm>
                <a:off x="4779548" y="936350"/>
                <a:ext cx="3510437" cy="4285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3600" dirty="0" smtClean="0"/>
                  <a:t>在這個薄餅中，左邊和右邊是</a:t>
                </a:r>
                <a:r>
                  <a:rPr lang="zh-TW" altLang="en-US" sz="3600" dirty="0" smtClean="0">
                    <a:solidFill>
                      <a:srgbClr val="FF0000"/>
                    </a:solidFill>
                  </a:rPr>
                  <a:t>不相等</a:t>
                </a:r>
                <a:r>
                  <a:rPr lang="zh-TW" altLang="en-US" sz="3600" dirty="0" smtClean="0"/>
                  <a:t>的，因此左邊並不是一半，即並不是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4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4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zh-TW" altLang="en-US" sz="3600" dirty="0" smtClean="0"/>
                  <a:t>。（右邊的也</a:t>
                </a:r>
                <a:r>
                  <a:rPr lang="zh-TW" altLang="en-US" sz="3600" dirty="0"/>
                  <a:t>不是。）</a:t>
                </a:r>
                <a:endParaRPr lang="en-US" altLang="zh-TW" sz="3600" dirty="0" smtClean="0"/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548" y="936350"/>
                <a:ext cx="3510437" cy="4285532"/>
              </a:xfrm>
              <a:prstGeom prst="rect">
                <a:avLst/>
              </a:prstGeom>
              <a:blipFill rotWithShape="1">
                <a:blip r:embed="rId4"/>
                <a:stretch>
                  <a:fillRect l="-5208" t="-2134" r="-1736" b="-42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Invented in Naples, the whole world now enjoys some version of pizz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26"/>
          <a:stretch>
            <a:fillRect/>
          </a:stretch>
        </p:blipFill>
        <p:spPr bwMode="auto">
          <a:xfrm>
            <a:off x="827914" y="925841"/>
            <a:ext cx="2124064" cy="29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F740-994D-4870-B6C9-85A79B0EA3AF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014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圖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587" y="791933"/>
            <a:ext cx="2286000" cy="149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圖片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731" y="2794478"/>
            <a:ext cx="2609088" cy="151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圖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4" r="28084"/>
          <a:stretch>
            <a:fillRect/>
          </a:stretch>
        </p:blipFill>
        <p:spPr bwMode="auto">
          <a:xfrm>
            <a:off x="4030971" y="4639392"/>
            <a:ext cx="1525632" cy="154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C:\Users\martincsfong\AppData\Local\Microsoft\Windows\Temporary Internet Files\Content.IE5\XEFSZSOS\cchr_elf_00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319" y="4326203"/>
            <a:ext cx="1400239" cy="168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圓角矩形圖說文字 6"/>
          <p:cNvSpPr/>
          <p:nvPr/>
        </p:nvSpPr>
        <p:spPr>
          <a:xfrm>
            <a:off x="646986" y="1227756"/>
            <a:ext cx="2786333" cy="2688116"/>
          </a:xfrm>
          <a:prstGeom prst="wedgeRoundRectCallout">
            <a:avLst>
              <a:gd name="adj1" fmla="val -11304"/>
              <a:gd name="adj2" fmla="val 6753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/>
              <p:cNvSpPr txBox="1"/>
              <p:nvPr/>
            </p:nvSpPr>
            <p:spPr>
              <a:xfrm>
                <a:off x="813732" y="1278359"/>
                <a:ext cx="2619069" cy="2623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3600" dirty="0" smtClean="0"/>
                  <a:t>右面</a:t>
                </a:r>
                <a:r>
                  <a:rPr lang="zh-TW" altLang="en-US" sz="3600" dirty="0"/>
                  <a:t>哪</a:t>
                </a:r>
                <a:r>
                  <a:rPr lang="zh-TW" altLang="en-US" sz="3600" dirty="0" smtClean="0"/>
                  <a:t>一幅圖的着色部分是整幅圖的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4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4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zh-TW" altLang="en-US" sz="3600" dirty="0" smtClean="0"/>
                  <a:t>？</a:t>
                </a:r>
                <a:endParaRPr lang="en-US" altLang="zh-TW" sz="3600" dirty="0" smtClean="0"/>
              </a:p>
            </p:txBody>
          </p:sp>
        </mc:Choice>
        <mc:Fallback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32" y="1278359"/>
                <a:ext cx="2619069" cy="2623539"/>
              </a:xfrm>
              <a:prstGeom prst="rect">
                <a:avLst/>
              </a:prstGeom>
              <a:blipFill rotWithShape="1">
                <a:blip r:embed="rId6"/>
                <a:stretch>
                  <a:fillRect l="-6977" t="-3488" r="-1395" b="-232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群組 3"/>
          <p:cNvGrpSpPr/>
          <p:nvPr/>
        </p:nvGrpSpPr>
        <p:grpSpPr>
          <a:xfrm>
            <a:off x="5850509" y="1643375"/>
            <a:ext cx="2707444" cy="2399630"/>
            <a:chOff x="5936769" y="1462229"/>
            <a:chExt cx="2707444" cy="2399630"/>
          </a:xfrm>
        </p:grpSpPr>
        <p:sp>
          <p:nvSpPr>
            <p:cNvPr id="10" name="爆炸 1 9"/>
            <p:cNvSpPr/>
            <p:nvPr/>
          </p:nvSpPr>
          <p:spPr>
            <a:xfrm>
              <a:off x="5936769" y="1462229"/>
              <a:ext cx="2707444" cy="2399630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6573314" y="2222541"/>
              <a:ext cx="15246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 smtClean="0"/>
                <a:t>答案：全都不是。</a:t>
              </a:r>
              <a:endParaRPr lang="zh-HK" altLang="en-US" sz="2400" dirty="0"/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F740-994D-4870-B6C9-85A79B0EA3AF}" type="slidenum">
              <a:rPr lang="zh-HK" altLang="en-US" smtClean="0"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5266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martincsfong\AppData\Local\Microsoft\Windows\Temporary Internet Files\Content.IE5\XEFSZSOS\cchr_elf_00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319" y="4326203"/>
            <a:ext cx="1400239" cy="168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圓角矩形圖說文字 6"/>
          <p:cNvSpPr/>
          <p:nvPr/>
        </p:nvSpPr>
        <p:spPr>
          <a:xfrm>
            <a:off x="646986" y="1236900"/>
            <a:ext cx="2786333" cy="2688116"/>
          </a:xfrm>
          <a:prstGeom prst="wedgeRoundRectCallout">
            <a:avLst>
              <a:gd name="adj1" fmla="val -11304"/>
              <a:gd name="adj2" fmla="val 6753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/>
              <p:cNvSpPr txBox="1"/>
              <p:nvPr/>
            </p:nvSpPr>
            <p:spPr>
              <a:xfrm>
                <a:off x="813732" y="1296647"/>
                <a:ext cx="2619069" cy="2623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3600" dirty="0" smtClean="0"/>
                  <a:t>右面</a:t>
                </a:r>
                <a:r>
                  <a:rPr lang="zh-TW" altLang="en-US" sz="3600" dirty="0"/>
                  <a:t>哪</a:t>
                </a:r>
                <a:r>
                  <a:rPr lang="zh-TW" altLang="en-US" sz="3600" dirty="0" smtClean="0"/>
                  <a:t>一幅圖的着色部分是整幅圖的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4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40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en-US" sz="3600" dirty="0" smtClean="0"/>
                  <a:t>？</a:t>
                </a:r>
                <a:endParaRPr lang="en-US" altLang="zh-TW" sz="3600" dirty="0" smtClean="0"/>
              </a:p>
            </p:txBody>
          </p:sp>
        </mc:Choice>
        <mc:Fallback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32" y="1296647"/>
                <a:ext cx="2619069" cy="2623539"/>
              </a:xfrm>
              <a:prstGeom prst="rect">
                <a:avLst/>
              </a:prstGeom>
              <a:blipFill rotWithShape="1">
                <a:blip r:embed="rId3"/>
                <a:stretch>
                  <a:fillRect l="-6977" t="-3488" r="-1395" b="-232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F740-994D-4870-B6C9-85A79B0EA3AF}" type="slidenum">
              <a:rPr lang="zh-HK" altLang="en-US" smtClean="0"/>
              <a:t>15</a:t>
            </a:fld>
            <a:endParaRPr lang="zh-HK" altLang="en-US"/>
          </a:p>
        </p:txBody>
      </p:sp>
      <p:pic>
        <p:nvPicPr>
          <p:cNvPr id="13314" name="圖片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829" y="803148"/>
            <a:ext cx="2263140" cy="218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圖片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139" y="3965371"/>
            <a:ext cx="1874520" cy="18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5850509" y="1910781"/>
            <a:ext cx="2707444" cy="2399630"/>
            <a:chOff x="5936769" y="1462229"/>
            <a:chExt cx="2707444" cy="2399630"/>
          </a:xfrm>
        </p:grpSpPr>
        <p:sp>
          <p:nvSpPr>
            <p:cNvPr id="10" name="爆炸 1 9"/>
            <p:cNvSpPr/>
            <p:nvPr/>
          </p:nvSpPr>
          <p:spPr>
            <a:xfrm>
              <a:off x="5936769" y="1462229"/>
              <a:ext cx="2707444" cy="2399630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6573314" y="2222541"/>
              <a:ext cx="15246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 smtClean="0"/>
                <a:t>答案：全都不是。</a:t>
              </a:r>
              <a:endParaRPr lang="zh-HK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1385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圖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189" y="3738997"/>
            <a:ext cx="13716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:\Users\martincsfong\AppData\Local\Microsoft\Windows\Temporary Internet Files\Content.IE5\XEFSZSOS\cchr_elf_00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292" y="1389476"/>
            <a:ext cx="1400239" cy="168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圓角矩形圖說文字 7"/>
          <p:cNvSpPr/>
          <p:nvPr/>
        </p:nvSpPr>
        <p:spPr>
          <a:xfrm>
            <a:off x="3996739" y="1095560"/>
            <a:ext cx="4086211" cy="3705039"/>
          </a:xfrm>
          <a:prstGeom prst="wedgeRoundRectCallout">
            <a:avLst>
              <a:gd name="adj1" fmla="val -74045"/>
              <a:gd name="adj2" fmla="val -2676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/>
              <p:cNvSpPr txBox="1"/>
              <p:nvPr/>
            </p:nvSpPr>
            <p:spPr>
              <a:xfrm>
                <a:off x="4117507" y="1175810"/>
                <a:ext cx="3715278" cy="2351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3200" dirty="0" smtClean="0"/>
                  <a:t>我們已知下圖的着色部分</a:t>
                </a:r>
                <a:r>
                  <a:rPr lang="zh-TW" altLang="en-US" sz="3200" dirty="0"/>
                  <a:t>是整幅圖的「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36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altLang="zh-TW" sz="36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en-US" sz="3200" dirty="0" smtClean="0"/>
                  <a:t> 」，即是「</a:t>
                </a:r>
                <a:r>
                  <a:rPr lang="zh-TW" alt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TW" alt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3200" dirty="0" smtClean="0"/>
                  <a:t>」個正方形，所以：</a:t>
                </a:r>
                <a:endParaRPr lang="en-US" altLang="zh-TW" sz="3200" dirty="0" smtClean="0"/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507" y="1175810"/>
                <a:ext cx="3715278" cy="2351991"/>
              </a:xfrm>
              <a:prstGeom prst="rect">
                <a:avLst/>
              </a:prstGeom>
              <a:blipFill rotWithShape="1">
                <a:blip r:embed="rId4"/>
                <a:stretch>
                  <a:fillRect l="-4098" t="-3368" r="-14918" b="-725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F740-994D-4870-B6C9-85A79B0EA3AF}" type="slidenum">
              <a:rPr lang="zh-HK" altLang="en-US" smtClean="0"/>
              <a:t>16</a:t>
            </a:fld>
            <a:endParaRPr lang="zh-HK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字方塊 1"/>
              <p:cNvSpPr txBox="1"/>
              <p:nvPr/>
            </p:nvSpPr>
            <p:spPr>
              <a:xfrm>
                <a:off x="5293657" y="3463451"/>
                <a:ext cx="1449237" cy="1242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HK" sz="4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HK" sz="4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altLang="zh-HK" sz="4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altLang="zh-HK" sz="4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zh-HK" alt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657" y="3463451"/>
                <a:ext cx="1449237" cy="12425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51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Users\martincsfong\AppData\Local\Microsoft\Windows\Temporary Internet Files\Content.IE5\XEFSZSOS\cchr_elf_00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43" y="1898434"/>
            <a:ext cx="1400239" cy="168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圓角矩形圖說文字 7"/>
          <p:cNvSpPr/>
          <p:nvPr/>
        </p:nvSpPr>
        <p:spPr>
          <a:xfrm>
            <a:off x="1664898" y="1130060"/>
            <a:ext cx="3407428" cy="1512556"/>
          </a:xfrm>
          <a:prstGeom prst="wedgeRoundRectCallout">
            <a:avLst>
              <a:gd name="adj1" fmla="val 87922"/>
              <a:gd name="adj2" fmla="val 3148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/>
              <p:cNvSpPr txBox="1"/>
              <p:nvPr/>
            </p:nvSpPr>
            <p:spPr>
              <a:xfrm>
                <a:off x="1759789" y="1193050"/>
                <a:ext cx="3217653" cy="1372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3200" dirty="0" smtClean="0"/>
                  <a:t>同樣道理，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3600" b="0" i="1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altLang="zh-TW" sz="3600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zh-TW" altLang="en-US" sz="3200" dirty="0" smtClean="0"/>
                  <a:t> 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36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altLang="zh-TW" sz="36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zh-TW" altLang="en-US" sz="3200" dirty="0" smtClean="0"/>
                  <a:t>  都是</a:t>
                </a:r>
                <a:r>
                  <a:rPr lang="zh-TW" alt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TW" altLang="en-US" sz="3200" dirty="0" smtClean="0"/>
                  <a:t>。</a:t>
                </a:r>
                <a:endParaRPr lang="en-US" altLang="zh-TW" sz="3200" dirty="0" smtClean="0"/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789" y="1193050"/>
                <a:ext cx="3217653" cy="1372042"/>
              </a:xfrm>
              <a:prstGeom prst="rect">
                <a:avLst/>
              </a:prstGeom>
              <a:blipFill rotWithShape="1">
                <a:blip r:embed="rId3"/>
                <a:stretch>
                  <a:fillRect l="-4924" b="-1377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F740-994D-4870-B6C9-85A79B0EA3AF}" type="slidenum">
              <a:rPr lang="zh-HK" altLang="en-US" smtClean="0"/>
              <a:t>17</a:t>
            </a:fld>
            <a:endParaRPr lang="zh-HK" altLang="en-US"/>
          </a:p>
        </p:txBody>
      </p:sp>
      <p:pic>
        <p:nvPicPr>
          <p:cNvPr id="15364" name="圖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645" y="3376821"/>
            <a:ext cx="36004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圖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075" y="5114534"/>
            <a:ext cx="5863590" cy="69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70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圖說文字 7"/>
          <p:cNvSpPr/>
          <p:nvPr/>
        </p:nvSpPr>
        <p:spPr>
          <a:xfrm>
            <a:off x="4433973" y="1258344"/>
            <a:ext cx="3605846" cy="2728440"/>
          </a:xfrm>
          <a:prstGeom prst="wedgeRoundRectCallout">
            <a:avLst>
              <a:gd name="adj1" fmla="val -15111"/>
              <a:gd name="adj2" fmla="val 6892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字方塊 18"/>
              <p:cNvSpPr txBox="1"/>
              <p:nvPr/>
            </p:nvSpPr>
            <p:spPr>
              <a:xfrm>
                <a:off x="4597879" y="1337753"/>
                <a:ext cx="3256817" cy="2536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3600" dirty="0" smtClean="0"/>
                  <a:t>左圖的</a:t>
                </a:r>
                <a:r>
                  <a:rPr lang="zh-TW" altLang="en-US" sz="3600" dirty="0"/>
                  <a:t>着色部分是整體</a:t>
                </a:r>
                <a:r>
                  <a:rPr lang="zh-TW" altLang="en-US" sz="3600" dirty="0" smtClean="0"/>
                  <a:t>的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3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36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en-US" sz="3600" dirty="0" smtClean="0"/>
                  <a:t>。你</a:t>
                </a:r>
                <a:r>
                  <a:rPr lang="zh-TW" altLang="en-US" sz="3600" dirty="0"/>
                  <a:t>可以把整個圖形畫出來嗎？</a:t>
                </a:r>
                <a:endParaRPr lang="zh-HK" altLang="en-US" sz="3600" dirty="0"/>
              </a:p>
            </p:txBody>
          </p:sp>
        </mc:Choice>
        <mc:Fallback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879" y="1337753"/>
                <a:ext cx="3256817" cy="2536656"/>
              </a:xfrm>
              <a:prstGeom prst="rect">
                <a:avLst/>
              </a:prstGeom>
              <a:blipFill rotWithShape="1">
                <a:blip r:embed="rId2"/>
                <a:stretch>
                  <a:fillRect l="-5607" t="-3597" r="-9533" b="-767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圓形圖 14"/>
          <p:cNvSpPr/>
          <p:nvPr/>
        </p:nvSpPr>
        <p:spPr>
          <a:xfrm>
            <a:off x="1388852" y="1931091"/>
            <a:ext cx="2605177" cy="2605177"/>
          </a:xfrm>
          <a:prstGeom prst="pie">
            <a:avLst>
              <a:gd name="adj1" fmla="val 10777531"/>
              <a:gd name="adj2" fmla="val 16200000"/>
            </a:avLst>
          </a:prstGeom>
          <a:solidFill>
            <a:srgbClr val="9999FF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pic>
        <p:nvPicPr>
          <p:cNvPr id="7" name="Picture 7" descr="C:\Users\martincsfong\AppData\Local\Microsoft\Windows\Temporary Internet Files\Content.IE5\XEFSZSOS\cchr_elf_00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455" y="4581249"/>
            <a:ext cx="1400239" cy="168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F740-994D-4870-B6C9-85A79B0EA3AF}" type="slidenum">
              <a:rPr lang="zh-HK" altLang="en-US" smtClean="0"/>
              <a:t>18</a:t>
            </a:fld>
            <a:endParaRPr lang="zh-HK" altLang="en-US"/>
          </a:p>
        </p:txBody>
      </p:sp>
      <p:grpSp>
        <p:nvGrpSpPr>
          <p:cNvPr id="18" name="群組 17"/>
          <p:cNvGrpSpPr/>
          <p:nvPr/>
        </p:nvGrpSpPr>
        <p:grpSpPr>
          <a:xfrm>
            <a:off x="1388853" y="1931093"/>
            <a:ext cx="2605177" cy="2605177"/>
            <a:chOff x="4106174" y="3735238"/>
            <a:chExt cx="2605177" cy="2605177"/>
          </a:xfrm>
        </p:grpSpPr>
        <p:sp>
          <p:nvSpPr>
            <p:cNvPr id="4" name="橢圓 3"/>
            <p:cNvSpPr/>
            <p:nvPr/>
          </p:nvSpPr>
          <p:spPr>
            <a:xfrm>
              <a:off x="4106174" y="3735238"/>
              <a:ext cx="2605177" cy="2605177"/>
            </a:xfrm>
            <a:prstGeom prst="ellipse">
              <a:avLst/>
            </a:prstGeom>
            <a:noFill/>
            <a:ln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" name="手繪多邊形 16"/>
            <p:cNvSpPr/>
            <p:nvPr/>
          </p:nvSpPr>
          <p:spPr>
            <a:xfrm>
              <a:off x="5417389" y="5037826"/>
              <a:ext cx="1293962" cy="1302589"/>
            </a:xfrm>
            <a:custGeom>
              <a:avLst/>
              <a:gdLst>
                <a:gd name="connsiteX0" fmla="*/ 1293962 w 1293962"/>
                <a:gd name="connsiteY0" fmla="*/ 0 h 1302589"/>
                <a:gd name="connsiteX1" fmla="*/ 0 w 1293962"/>
                <a:gd name="connsiteY1" fmla="*/ 0 h 1302589"/>
                <a:gd name="connsiteX2" fmla="*/ 0 w 1293962"/>
                <a:gd name="connsiteY2" fmla="*/ 1302589 h 13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2" h="1302589">
                  <a:moveTo>
                    <a:pt x="1293962" y="0"/>
                  </a:moveTo>
                  <a:lnTo>
                    <a:pt x="0" y="0"/>
                  </a:lnTo>
                  <a:lnTo>
                    <a:pt x="0" y="1302589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722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Users\martincsfong\AppData\Local\Microsoft\Windows\Temporary Internet Files\Content.IE5\XEFSZSOS\cchr_elf_00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318" y="1106442"/>
            <a:ext cx="1400239" cy="168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圓角矩形圖說文字 7"/>
          <p:cNvSpPr/>
          <p:nvPr/>
        </p:nvSpPr>
        <p:spPr>
          <a:xfrm>
            <a:off x="922997" y="678510"/>
            <a:ext cx="3890543" cy="2787066"/>
          </a:xfrm>
          <a:prstGeom prst="wedgeRoundRectCallout">
            <a:avLst>
              <a:gd name="adj1" fmla="val 79353"/>
              <a:gd name="adj2" fmla="val -1746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字方塊 18"/>
              <p:cNvSpPr txBox="1"/>
              <p:nvPr/>
            </p:nvSpPr>
            <p:spPr>
              <a:xfrm>
                <a:off x="1086904" y="792423"/>
                <a:ext cx="3614491" cy="2541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3600" dirty="0" smtClean="0"/>
                  <a:t>下圖的着色部分是整體的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36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TW" sz="36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zh-TW" altLang="en-US" sz="3600" dirty="0" smtClean="0"/>
                  <a:t>，你可以把被遮蓋的部分畫出來嗎？</a:t>
                </a:r>
                <a:endParaRPr lang="zh-HK" altLang="en-US" sz="3600" dirty="0"/>
              </a:p>
            </p:txBody>
          </p:sp>
        </mc:Choice>
        <mc:Fallback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904" y="792423"/>
                <a:ext cx="3614491" cy="2541208"/>
              </a:xfrm>
              <a:prstGeom prst="rect">
                <a:avLst/>
              </a:prstGeom>
              <a:blipFill rotWithShape="1">
                <a:blip r:embed="rId3"/>
                <a:stretch>
                  <a:fillRect l="-5059" t="-3597" b="-767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F740-994D-4870-B6C9-85A79B0EA3AF}" type="slidenum">
              <a:rPr lang="zh-HK" altLang="en-US" smtClean="0"/>
              <a:t>19</a:t>
            </a:fld>
            <a:endParaRPr lang="zh-HK" altLang="en-US"/>
          </a:p>
        </p:txBody>
      </p:sp>
      <p:sp>
        <p:nvSpPr>
          <p:cNvPr id="5" name="矩形 4"/>
          <p:cNvSpPr/>
          <p:nvPr/>
        </p:nvSpPr>
        <p:spPr>
          <a:xfrm>
            <a:off x="1276717" y="4459868"/>
            <a:ext cx="1299343" cy="621895"/>
          </a:xfrm>
          <a:prstGeom prst="rect">
            <a:avLst/>
          </a:prstGeom>
          <a:solidFill>
            <a:srgbClr val="728FE0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矩形 13"/>
          <p:cNvSpPr/>
          <p:nvPr/>
        </p:nvSpPr>
        <p:spPr>
          <a:xfrm>
            <a:off x="2584686" y="4460263"/>
            <a:ext cx="1299343" cy="621895"/>
          </a:xfrm>
          <a:prstGeom prst="rect">
            <a:avLst/>
          </a:prstGeom>
          <a:solidFill>
            <a:srgbClr val="728FE0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6" name="矩形 15"/>
          <p:cNvSpPr/>
          <p:nvPr/>
        </p:nvSpPr>
        <p:spPr>
          <a:xfrm>
            <a:off x="3887070" y="4459867"/>
            <a:ext cx="1299343" cy="621895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0" name="矩形 19"/>
          <p:cNvSpPr/>
          <p:nvPr/>
        </p:nvSpPr>
        <p:spPr>
          <a:xfrm>
            <a:off x="5186413" y="4459866"/>
            <a:ext cx="1299343" cy="621895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矩形 20"/>
          <p:cNvSpPr/>
          <p:nvPr/>
        </p:nvSpPr>
        <p:spPr>
          <a:xfrm>
            <a:off x="6485756" y="4457780"/>
            <a:ext cx="1299343" cy="621895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7429" name="Picture 21" descr="C:\Users\martincsfong\AppData\Local\Microsoft\Windows\Temporary Internet Files\Content.IE5\L1VYJ5IJ\197038808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99"/>
          <a:stretch/>
        </p:blipFill>
        <p:spPr bwMode="auto">
          <a:xfrm rot="16200000">
            <a:off x="5823801" y="3245304"/>
            <a:ext cx="1777040" cy="305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54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圖說文字 3"/>
          <p:cNvSpPr/>
          <p:nvPr/>
        </p:nvSpPr>
        <p:spPr>
          <a:xfrm>
            <a:off x="4459855" y="1078666"/>
            <a:ext cx="3717987" cy="2440920"/>
          </a:xfrm>
          <a:prstGeom prst="wedgeRoundRectCallout">
            <a:avLst>
              <a:gd name="adj1" fmla="val -35372"/>
              <a:gd name="adj2" fmla="val 7860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4580953" y="1142280"/>
                <a:ext cx="3312218" cy="2351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3200" dirty="0" smtClean="0"/>
                  <a:t>「半」個薄餅以數字表示就是「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3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36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zh-TW" altLang="en-US" sz="3200" dirty="0" smtClean="0"/>
                  <a:t>」個薄餅，這就是</a:t>
                </a:r>
                <a:endParaRPr lang="en-US" altLang="zh-TW" sz="3200" dirty="0" smtClean="0"/>
              </a:p>
              <a:p>
                <a:r>
                  <a:rPr lang="en-US" altLang="zh-TW" sz="3200" dirty="0"/>
                  <a:t> </a:t>
                </a:r>
                <a:r>
                  <a:rPr lang="en-US" altLang="zh-TW" sz="3200" dirty="0" smtClean="0"/>
                  <a:t>       </a:t>
                </a:r>
                <a:r>
                  <a:rPr lang="zh-TW" altLang="en-US" sz="3200" dirty="0" smtClean="0"/>
                  <a:t>。</a:t>
                </a:r>
                <a:endParaRPr lang="zh-HK" altLang="en-US" sz="3200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953" y="1142280"/>
                <a:ext cx="3312218" cy="2351991"/>
              </a:xfrm>
              <a:prstGeom prst="rect">
                <a:avLst/>
              </a:prstGeom>
              <a:blipFill rotWithShape="1">
                <a:blip r:embed="rId2"/>
                <a:stretch>
                  <a:fillRect l="-4596" t="-3368" r="-16912" b="-725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7" descr="C:\Users\martincsfong\AppData\Local\Microsoft\Windows\Temporary Internet Files\Content.IE5\XEFSZSOS\cchr_elf_00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262" y="4254336"/>
            <a:ext cx="1590097" cy="190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879596" y="1197263"/>
            <a:ext cx="3226578" cy="3255020"/>
            <a:chOff x="879596" y="2386568"/>
            <a:chExt cx="1450256" cy="1463040"/>
          </a:xfrm>
        </p:grpSpPr>
        <p:pic>
          <p:nvPicPr>
            <p:cNvPr id="7" name="Picture 9" descr="Invented in Naples, the whole world now enjoys some version of pizza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377"/>
            <a:stretch>
              <a:fillRect/>
            </a:stretch>
          </p:blipFill>
          <p:spPr bwMode="auto">
            <a:xfrm>
              <a:off x="879596" y="2386568"/>
              <a:ext cx="752207" cy="146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弧形 7"/>
            <p:cNvSpPr/>
            <p:nvPr/>
          </p:nvSpPr>
          <p:spPr>
            <a:xfrm>
              <a:off x="938820" y="2423889"/>
              <a:ext cx="1391032" cy="1391032"/>
            </a:xfrm>
            <a:prstGeom prst="arc">
              <a:avLst>
                <a:gd name="adj1" fmla="val 16200000"/>
                <a:gd name="adj2" fmla="val 5316749"/>
              </a:avLst>
            </a:prstGeom>
            <a:ln>
              <a:prstDash val="dashDot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F740-994D-4870-B6C9-85A79B0EA3AF}" type="slidenum">
              <a:rPr lang="zh-HK" altLang="en-US" smtClean="0"/>
              <a:t>2</a:t>
            </a:fld>
            <a:endParaRPr lang="zh-HK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621215" y="2831900"/>
            <a:ext cx="1029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</a:rPr>
              <a:t>分數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814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Users\martincsfong\AppData\Local\Microsoft\Windows\Temporary Internet Files\Content.IE5\XEFSZSOS\cchr_elf_00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75" y="4214601"/>
            <a:ext cx="1400239" cy="168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圓角矩形圖說文字 7"/>
          <p:cNvSpPr/>
          <p:nvPr/>
        </p:nvSpPr>
        <p:spPr>
          <a:xfrm>
            <a:off x="922998" y="678510"/>
            <a:ext cx="3778398" cy="2759634"/>
          </a:xfrm>
          <a:prstGeom prst="wedgeRoundRectCallout">
            <a:avLst>
              <a:gd name="adj1" fmla="val -30172"/>
              <a:gd name="adj2" fmla="val 7250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字方塊 18"/>
              <p:cNvSpPr txBox="1"/>
              <p:nvPr/>
            </p:nvSpPr>
            <p:spPr>
              <a:xfrm>
                <a:off x="1086904" y="792423"/>
                <a:ext cx="3614491" cy="2536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3600" dirty="0" smtClean="0"/>
                  <a:t>右圖的着色部分是整體的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3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36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en-US" sz="3600" dirty="0" smtClean="0"/>
                  <a:t>，你可以</a:t>
                </a:r>
                <a:r>
                  <a:rPr lang="zh-TW" altLang="en-US" sz="3600" dirty="0"/>
                  <a:t>把餘下的部分畫出來嗎？</a:t>
                </a:r>
                <a:endParaRPr lang="zh-HK" altLang="en-US" sz="3600" dirty="0"/>
              </a:p>
            </p:txBody>
          </p:sp>
        </mc:Choice>
        <mc:Fallback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904" y="792423"/>
                <a:ext cx="3614491" cy="2536656"/>
              </a:xfrm>
              <a:prstGeom prst="rect">
                <a:avLst/>
              </a:prstGeom>
              <a:blipFill rotWithShape="1">
                <a:blip r:embed="rId3"/>
                <a:stretch>
                  <a:fillRect l="-5059" t="-3606" b="-793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F740-994D-4870-B6C9-85A79B0EA3AF}" type="slidenum">
              <a:rPr lang="zh-HK" altLang="en-US" smtClean="0"/>
              <a:t>20</a:t>
            </a:fld>
            <a:endParaRPr lang="zh-HK" altLang="en-US"/>
          </a:p>
        </p:txBody>
      </p:sp>
      <p:sp>
        <p:nvSpPr>
          <p:cNvPr id="5" name="矩形 4"/>
          <p:cNvSpPr/>
          <p:nvPr/>
        </p:nvSpPr>
        <p:spPr>
          <a:xfrm>
            <a:off x="6485754" y="2298964"/>
            <a:ext cx="1299343" cy="621895"/>
          </a:xfrm>
          <a:prstGeom prst="rect">
            <a:avLst/>
          </a:prstGeom>
          <a:solidFill>
            <a:srgbClr val="728FE0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矩形 13"/>
          <p:cNvSpPr/>
          <p:nvPr/>
        </p:nvSpPr>
        <p:spPr>
          <a:xfrm>
            <a:off x="5186411" y="2298964"/>
            <a:ext cx="1299343" cy="621895"/>
          </a:xfrm>
          <a:prstGeom prst="rect">
            <a:avLst/>
          </a:prstGeom>
          <a:solidFill>
            <a:srgbClr val="728FE0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5186409" y="2920859"/>
            <a:ext cx="2598688" cy="1865685"/>
            <a:chOff x="5186409" y="2920859"/>
            <a:chExt cx="2598688" cy="1865685"/>
          </a:xfrm>
        </p:grpSpPr>
        <p:sp>
          <p:nvSpPr>
            <p:cNvPr id="16" name="矩形 15"/>
            <p:cNvSpPr/>
            <p:nvPr/>
          </p:nvSpPr>
          <p:spPr>
            <a:xfrm>
              <a:off x="5186409" y="2920859"/>
              <a:ext cx="1299343" cy="621895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5186411" y="3542754"/>
              <a:ext cx="1299343" cy="621895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6485754" y="3542754"/>
              <a:ext cx="1299343" cy="621895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6485754" y="4164649"/>
              <a:ext cx="1299343" cy="621895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186411" y="4164649"/>
              <a:ext cx="1299343" cy="621895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6485752" y="2920859"/>
              <a:ext cx="1299343" cy="621895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909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Users\martincsfong\AppData\Local\Microsoft\Windows\Temporary Internet Files\Content.IE5\XEFSZSOS\cchr_elf_00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984" y="971794"/>
            <a:ext cx="1400239" cy="168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圓角矩形圖說文字 7"/>
          <p:cNvSpPr/>
          <p:nvPr/>
        </p:nvSpPr>
        <p:spPr>
          <a:xfrm>
            <a:off x="3916352" y="989046"/>
            <a:ext cx="3690769" cy="1663033"/>
          </a:xfrm>
          <a:prstGeom prst="wedgeRoundRectCallout">
            <a:avLst>
              <a:gd name="adj1" fmla="val -77187"/>
              <a:gd name="adj2" fmla="val -1681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字方塊 18"/>
              <p:cNvSpPr txBox="1"/>
              <p:nvPr/>
            </p:nvSpPr>
            <p:spPr>
              <a:xfrm>
                <a:off x="4080259" y="1102959"/>
                <a:ext cx="3445253" cy="1431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3600" dirty="0" smtClean="0"/>
                  <a:t>一袋橙有</a:t>
                </a:r>
                <a:r>
                  <a:rPr lang="zh-TW" alt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zh-TW" alt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3600" dirty="0" smtClean="0"/>
                  <a:t>個，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3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36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zh-TW" altLang="en-US" sz="3600" dirty="0" smtClean="0"/>
                  <a:t> 袋</a:t>
                </a:r>
                <a:r>
                  <a:rPr lang="zh-TW" altLang="en-US" sz="3600" dirty="0"/>
                  <a:t>橙有多少個</a:t>
                </a:r>
                <a:r>
                  <a:rPr lang="en-US" altLang="zh-TW" sz="3600" dirty="0"/>
                  <a:t>?</a:t>
                </a:r>
                <a:endParaRPr lang="zh-HK" altLang="en-US" sz="3600" dirty="0"/>
              </a:p>
            </p:txBody>
          </p:sp>
        </mc:Choice>
        <mc:Fallback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259" y="1102959"/>
                <a:ext cx="3445253" cy="1431482"/>
              </a:xfrm>
              <a:prstGeom prst="rect">
                <a:avLst/>
              </a:prstGeom>
              <a:blipFill rotWithShape="1">
                <a:blip r:embed="rId3"/>
                <a:stretch>
                  <a:fillRect l="-5300" t="-7234" r="-5124" b="-723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F740-994D-4870-B6C9-85A79B0EA3AF}" type="slidenum">
              <a:rPr lang="zh-HK" altLang="en-US" smtClean="0"/>
              <a:t>21</a:t>
            </a:fld>
            <a:endParaRPr lang="zh-HK" altLang="en-US"/>
          </a:p>
        </p:txBody>
      </p:sp>
      <p:pic>
        <p:nvPicPr>
          <p:cNvPr id="19458" name="Picture 2" descr="laobc-Simple-orange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26" y="3336369"/>
            <a:ext cx="1026575" cy="94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laobc-Simple-orange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576" y="3336369"/>
            <a:ext cx="1026575" cy="94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laobc-Simple-orange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648" y="3336369"/>
            <a:ext cx="1026575" cy="94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laobc-Simple-orange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733" y="3336369"/>
            <a:ext cx="1026575" cy="94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laobc-Simple-orange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427" y="3336369"/>
            <a:ext cx="1026575" cy="94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laobc-Simple-orange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834" y="3336369"/>
            <a:ext cx="1026575" cy="94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707366" y="3010638"/>
            <a:ext cx="7737894" cy="15613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9" name="直線接點 8"/>
          <p:cNvCxnSpPr/>
          <p:nvPr/>
        </p:nvCxnSpPr>
        <p:spPr>
          <a:xfrm>
            <a:off x="3303916" y="3025865"/>
            <a:ext cx="0" cy="1561382"/>
          </a:xfrm>
          <a:prstGeom prst="line">
            <a:avLst/>
          </a:prstGeom>
          <a:ln w="28575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5768196" y="3010638"/>
            <a:ext cx="0" cy="1561382"/>
          </a:xfrm>
          <a:prstGeom prst="line">
            <a:avLst/>
          </a:prstGeom>
          <a:ln w="28575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橢圓 9"/>
          <p:cNvSpPr/>
          <p:nvPr/>
        </p:nvSpPr>
        <p:spPr>
          <a:xfrm>
            <a:off x="767752" y="3071011"/>
            <a:ext cx="2493034" cy="1440611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24" name="群組 23"/>
          <p:cNvGrpSpPr/>
          <p:nvPr/>
        </p:nvGrpSpPr>
        <p:grpSpPr>
          <a:xfrm>
            <a:off x="3198766" y="4301549"/>
            <a:ext cx="2707444" cy="2399630"/>
            <a:chOff x="6152419" y="1462229"/>
            <a:chExt cx="2707444" cy="2399630"/>
          </a:xfrm>
        </p:grpSpPr>
        <p:sp>
          <p:nvSpPr>
            <p:cNvPr id="25" name="爆炸 1 24"/>
            <p:cNvSpPr/>
            <p:nvPr/>
          </p:nvSpPr>
          <p:spPr>
            <a:xfrm>
              <a:off x="6152419" y="1462229"/>
              <a:ext cx="2707444" cy="2399630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6581940" y="2395061"/>
              <a:ext cx="1702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 smtClean="0"/>
                <a:t>答案：</a:t>
              </a:r>
              <a:r>
                <a:rPr lang="en-US" altLang="zh-TW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zh-TW" altLang="en-US" sz="2400" dirty="0" smtClean="0"/>
                <a:t> 個。</a:t>
              </a:r>
              <a:endParaRPr lang="zh-HK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6186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Users\martincsfong\AppData\Local\Microsoft\Windows\Temporary Internet Files\Content.IE5\XEFSZSOS\cchr_elf_00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302" y="4424791"/>
            <a:ext cx="1400239" cy="168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圓角矩形圖說文字 7"/>
          <p:cNvSpPr/>
          <p:nvPr/>
        </p:nvSpPr>
        <p:spPr>
          <a:xfrm>
            <a:off x="5003320" y="1276708"/>
            <a:ext cx="3260786" cy="2106571"/>
          </a:xfrm>
          <a:prstGeom prst="wedgeRoundRectCallout">
            <a:avLst>
              <a:gd name="adj1" fmla="val -32575"/>
              <a:gd name="adj2" fmla="val 9020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字方塊 18"/>
              <p:cNvSpPr txBox="1"/>
              <p:nvPr/>
            </p:nvSpPr>
            <p:spPr>
              <a:xfrm>
                <a:off x="5132705" y="1396243"/>
                <a:ext cx="3053763" cy="1899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3600" dirty="0" smtClean="0"/>
                  <a:t>一盒雞蛋有</a:t>
                </a:r>
                <a:r>
                  <a:rPr lang="zh-TW" alt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 </a:t>
                </a:r>
                <a:r>
                  <a:rPr lang="zh-TW" altLang="en-US" sz="3600" dirty="0" smtClean="0"/>
                  <a:t>隻，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32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TW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zh-TW" altLang="en-US" sz="3600" dirty="0" smtClean="0"/>
                  <a:t> 盒</a:t>
                </a:r>
                <a:r>
                  <a:rPr lang="zh-TW" altLang="en-US" sz="3600" dirty="0"/>
                  <a:t>雞蛋有多少</a:t>
                </a:r>
                <a:r>
                  <a:rPr lang="zh-TW" altLang="en-US" sz="3600" dirty="0" smtClean="0"/>
                  <a:t>隻？</a:t>
                </a:r>
                <a:endParaRPr lang="zh-HK" altLang="en-US" sz="3600" dirty="0"/>
              </a:p>
            </p:txBody>
          </p:sp>
        </mc:Choice>
        <mc:Fallback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705" y="1396243"/>
                <a:ext cx="3053763" cy="1899238"/>
              </a:xfrm>
              <a:prstGeom prst="rect">
                <a:avLst/>
              </a:prstGeom>
              <a:blipFill rotWithShape="1">
                <a:blip r:embed="rId3"/>
                <a:stretch>
                  <a:fillRect l="-6188" t="-5128" r="-9182" b="-1057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F740-994D-4870-B6C9-85A79B0EA3AF}" type="slidenum">
              <a:rPr lang="zh-HK" altLang="en-US" smtClean="0"/>
              <a:t>22</a:t>
            </a:fld>
            <a:endParaRPr lang="zh-HK" altLang="en-US"/>
          </a:p>
        </p:txBody>
      </p:sp>
      <p:sp>
        <p:nvSpPr>
          <p:cNvPr id="2" name="矩形 1"/>
          <p:cNvSpPr/>
          <p:nvPr/>
        </p:nvSpPr>
        <p:spPr>
          <a:xfrm>
            <a:off x="679315" y="681486"/>
            <a:ext cx="3625266" cy="23291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9" name="直線接點 8"/>
          <p:cNvCxnSpPr/>
          <p:nvPr/>
        </p:nvCxnSpPr>
        <p:spPr>
          <a:xfrm>
            <a:off x="687941" y="1486049"/>
            <a:ext cx="3616640" cy="0"/>
          </a:xfrm>
          <a:prstGeom prst="line">
            <a:avLst/>
          </a:prstGeom>
          <a:ln w="28575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693469" y="2214851"/>
            <a:ext cx="3611112" cy="0"/>
          </a:xfrm>
          <a:prstGeom prst="line">
            <a:avLst/>
          </a:prstGeom>
          <a:ln w="28575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群組 23"/>
          <p:cNvGrpSpPr/>
          <p:nvPr/>
        </p:nvGrpSpPr>
        <p:grpSpPr>
          <a:xfrm>
            <a:off x="1192656" y="3626249"/>
            <a:ext cx="2707444" cy="2399630"/>
            <a:chOff x="1624324" y="901512"/>
            <a:chExt cx="2707444" cy="2399630"/>
          </a:xfrm>
        </p:grpSpPr>
        <p:sp>
          <p:nvSpPr>
            <p:cNvPr id="25" name="爆炸 1 24"/>
            <p:cNvSpPr/>
            <p:nvPr/>
          </p:nvSpPr>
          <p:spPr>
            <a:xfrm>
              <a:off x="1624324" y="901512"/>
              <a:ext cx="2707444" cy="2399630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2044805" y="1834344"/>
              <a:ext cx="1837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 smtClean="0"/>
                <a:t>答案：</a:t>
              </a:r>
              <a:r>
                <a:rPr lang="en-US" altLang="zh-TW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r>
                <a:rPr lang="en-US" altLang="zh-TW" sz="2400" dirty="0" smtClean="0"/>
                <a:t> </a:t>
              </a:r>
              <a:r>
                <a:rPr lang="zh-TW" altLang="en-US" sz="2400" dirty="0" smtClean="0"/>
                <a:t>隻。</a:t>
              </a:r>
              <a:endParaRPr lang="zh-HK" altLang="en-US" sz="2400" dirty="0"/>
            </a:p>
          </p:txBody>
        </p:sp>
      </p:grpSp>
      <p:pic>
        <p:nvPicPr>
          <p:cNvPr id="20483" name="Picture 3" descr="brown-egg-4470-large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54" y="815094"/>
            <a:ext cx="426782" cy="58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brown-egg-4470-large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734" y="815094"/>
            <a:ext cx="426782" cy="58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brown-egg-4470-large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051" y="815094"/>
            <a:ext cx="426782" cy="58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brown-egg-4470-large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78" y="815094"/>
            <a:ext cx="426782" cy="58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brown-egg-4470-large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960" y="815093"/>
            <a:ext cx="426782" cy="58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brown-egg-4470-large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114" y="815092"/>
            <a:ext cx="426782" cy="58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 descr="brown-egg-4470-large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58" y="1556033"/>
            <a:ext cx="426782" cy="58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 descr="brown-egg-4470-large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438" y="1556033"/>
            <a:ext cx="426782" cy="58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 descr="brown-egg-4470-large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755" y="1556033"/>
            <a:ext cx="426782" cy="58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 descr="brown-egg-4470-large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082" y="1556033"/>
            <a:ext cx="426782" cy="58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 descr="brown-egg-4470-large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64" y="1556032"/>
            <a:ext cx="426782" cy="58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 descr="brown-egg-4470-large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818" y="1556031"/>
            <a:ext cx="426782" cy="58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 descr="brown-egg-4470-large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16" y="2285999"/>
            <a:ext cx="426782" cy="58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 descr="brown-egg-4470-large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396" y="2285999"/>
            <a:ext cx="426782" cy="58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 descr="brown-egg-4470-large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713" y="2285999"/>
            <a:ext cx="426782" cy="58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 descr="brown-egg-4470-large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040" y="2285999"/>
            <a:ext cx="426782" cy="58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 descr="brown-egg-4470-large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22" y="2285998"/>
            <a:ext cx="426782" cy="58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" descr="brown-egg-4470-large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776" y="2285997"/>
            <a:ext cx="426782" cy="58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860654" y="760611"/>
            <a:ext cx="3245335" cy="67286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3" name="圓角矩形 42"/>
          <p:cNvSpPr/>
          <p:nvPr/>
        </p:nvSpPr>
        <p:spPr>
          <a:xfrm>
            <a:off x="850927" y="1526873"/>
            <a:ext cx="3245335" cy="641017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0239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Users\martincsfong\AppData\Local\Microsoft\Windows\Temporary Internet Files\Content.IE5\XEFSZSOS\cchr_elf_00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996" y="4289590"/>
            <a:ext cx="1400239" cy="168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圓角矩形圖說文字 7"/>
          <p:cNvSpPr/>
          <p:nvPr/>
        </p:nvSpPr>
        <p:spPr>
          <a:xfrm>
            <a:off x="1023920" y="860174"/>
            <a:ext cx="3566370" cy="2733418"/>
          </a:xfrm>
          <a:prstGeom prst="wedgeRoundRectCallout">
            <a:avLst>
              <a:gd name="adj1" fmla="val -247"/>
              <a:gd name="adj2" fmla="val 8144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字方塊 18"/>
              <p:cNvSpPr txBox="1"/>
              <p:nvPr/>
            </p:nvSpPr>
            <p:spPr>
              <a:xfrm>
                <a:off x="1142107" y="964943"/>
                <a:ext cx="3402462" cy="2536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3600" dirty="0" smtClean="0"/>
                  <a:t>右</a:t>
                </a:r>
                <a:r>
                  <a:rPr lang="zh-TW" altLang="en-US" sz="3600" dirty="0"/>
                  <a:t>圖露出的部分是整體</a:t>
                </a:r>
                <a:r>
                  <a:rPr lang="zh-TW" altLang="en-US" sz="3600" dirty="0" smtClean="0"/>
                  <a:t>的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3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36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en-US" sz="3600" dirty="0" smtClean="0"/>
                  <a:t>，</a:t>
                </a:r>
                <a:r>
                  <a:rPr lang="zh-TW" altLang="en-US" sz="3600" dirty="0"/>
                  <a:t>你可以把被遮蓋的部分畫出來嗎？</a:t>
                </a:r>
                <a:endParaRPr lang="zh-HK" altLang="en-US" sz="3600" dirty="0"/>
              </a:p>
            </p:txBody>
          </p:sp>
        </mc:Choice>
        <mc:Fallback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107" y="964943"/>
                <a:ext cx="3402462" cy="2536656"/>
              </a:xfrm>
              <a:prstGeom prst="rect">
                <a:avLst/>
              </a:prstGeom>
              <a:blipFill rotWithShape="1">
                <a:blip r:embed="rId3"/>
                <a:stretch>
                  <a:fillRect l="-5367" t="-3606" r="-4830" b="-793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F740-994D-4870-B6C9-85A79B0EA3AF}" type="slidenum">
              <a:rPr lang="zh-HK" altLang="en-US" smtClean="0"/>
              <a:t>23</a:t>
            </a:fld>
            <a:endParaRPr lang="zh-HK" altLang="en-US"/>
          </a:p>
        </p:txBody>
      </p:sp>
      <p:sp>
        <p:nvSpPr>
          <p:cNvPr id="6" name="等腰三角形 5"/>
          <p:cNvSpPr/>
          <p:nvPr/>
        </p:nvSpPr>
        <p:spPr>
          <a:xfrm>
            <a:off x="6074340" y="1563993"/>
            <a:ext cx="756240" cy="782369"/>
          </a:xfrm>
          <a:prstGeom prst="triangle">
            <a:avLst/>
          </a:prstGeom>
          <a:solidFill>
            <a:srgbClr val="9999FF"/>
          </a:solidFill>
          <a:ln w="1905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7" name="等腰三角形 16"/>
          <p:cNvSpPr/>
          <p:nvPr/>
        </p:nvSpPr>
        <p:spPr>
          <a:xfrm>
            <a:off x="5696220" y="2346360"/>
            <a:ext cx="756240" cy="782369"/>
          </a:xfrm>
          <a:prstGeom prst="triangle">
            <a:avLst/>
          </a:prstGeom>
          <a:solidFill>
            <a:srgbClr val="9999FF"/>
          </a:solidFill>
          <a:ln w="1905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等腰三角形 17"/>
          <p:cNvSpPr/>
          <p:nvPr/>
        </p:nvSpPr>
        <p:spPr>
          <a:xfrm>
            <a:off x="6452460" y="2346361"/>
            <a:ext cx="756240" cy="782369"/>
          </a:xfrm>
          <a:prstGeom prst="triangle">
            <a:avLst/>
          </a:prstGeom>
          <a:solidFill>
            <a:srgbClr val="9999FF"/>
          </a:solidFill>
          <a:ln w="1905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3" name="等腰三角形 22"/>
          <p:cNvSpPr/>
          <p:nvPr/>
        </p:nvSpPr>
        <p:spPr>
          <a:xfrm flipV="1">
            <a:off x="6074340" y="2346359"/>
            <a:ext cx="756240" cy="782369"/>
          </a:xfrm>
          <a:prstGeom prst="triangle">
            <a:avLst/>
          </a:prstGeom>
          <a:solidFill>
            <a:srgbClr val="9999FF"/>
          </a:solidFill>
          <a:ln w="1905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8450" name="Picture 18" descr="C:\Users\martincsfong\AppData\Local\Microsoft\Windows\Temporary Internet Files\Content.IE5\L1VYJ5IJ\197038808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09"/>
          <a:stretch/>
        </p:blipFill>
        <p:spPr bwMode="auto">
          <a:xfrm>
            <a:off x="4769552" y="2362127"/>
            <a:ext cx="3365815" cy="337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5956441" y="1035169"/>
            <a:ext cx="992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0070C0"/>
                </a:solidFill>
              </a:rPr>
              <a:t>答案一：</a:t>
            </a:r>
            <a:endParaRPr lang="zh-HK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81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3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Users\martincsfong\AppData\Local\Microsoft\Windows\Temporary Internet Files\Content.IE5\XEFSZSOS\cchr_elf_00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996" y="4289590"/>
            <a:ext cx="1400239" cy="168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圓角矩形圖說文字 7"/>
          <p:cNvSpPr/>
          <p:nvPr/>
        </p:nvSpPr>
        <p:spPr>
          <a:xfrm>
            <a:off x="1023920" y="860174"/>
            <a:ext cx="3566370" cy="2769994"/>
          </a:xfrm>
          <a:prstGeom prst="wedgeRoundRectCallout">
            <a:avLst>
              <a:gd name="adj1" fmla="val -760"/>
              <a:gd name="adj2" fmla="val 8082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字方塊 18"/>
              <p:cNvSpPr txBox="1"/>
              <p:nvPr/>
            </p:nvSpPr>
            <p:spPr>
              <a:xfrm>
                <a:off x="1142107" y="964943"/>
                <a:ext cx="3402462" cy="2536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3600" dirty="0" smtClean="0"/>
                  <a:t>右</a:t>
                </a:r>
                <a:r>
                  <a:rPr lang="zh-TW" altLang="en-US" sz="3600" dirty="0"/>
                  <a:t>圖露出的部分是整體</a:t>
                </a:r>
                <a:r>
                  <a:rPr lang="zh-TW" altLang="en-US" sz="3600" dirty="0" smtClean="0"/>
                  <a:t>的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3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36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en-US" sz="3600" dirty="0" smtClean="0"/>
                  <a:t>，</a:t>
                </a:r>
                <a:r>
                  <a:rPr lang="zh-TW" altLang="en-US" sz="3600" dirty="0"/>
                  <a:t>你可以把被遮蓋的部分畫出來嗎？</a:t>
                </a:r>
                <a:endParaRPr lang="zh-HK" altLang="en-US" sz="3600" dirty="0"/>
              </a:p>
            </p:txBody>
          </p:sp>
        </mc:Choice>
        <mc:Fallback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107" y="964943"/>
                <a:ext cx="3402462" cy="2536656"/>
              </a:xfrm>
              <a:prstGeom prst="rect">
                <a:avLst/>
              </a:prstGeom>
              <a:blipFill rotWithShape="1">
                <a:blip r:embed="rId3"/>
                <a:stretch>
                  <a:fillRect l="-5367" t="-3606" r="-4830" b="-793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F740-994D-4870-B6C9-85A79B0EA3AF}" type="slidenum">
              <a:rPr lang="zh-HK" altLang="en-US" smtClean="0"/>
              <a:t>24</a:t>
            </a:fld>
            <a:endParaRPr lang="zh-HK" altLang="en-US"/>
          </a:p>
        </p:txBody>
      </p:sp>
      <p:sp>
        <p:nvSpPr>
          <p:cNvPr id="6" name="等腰三角形 5"/>
          <p:cNvSpPr/>
          <p:nvPr/>
        </p:nvSpPr>
        <p:spPr>
          <a:xfrm>
            <a:off x="6074340" y="1575423"/>
            <a:ext cx="756240" cy="782369"/>
          </a:xfrm>
          <a:prstGeom prst="triangle">
            <a:avLst/>
          </a:prstGeom>
          <a:solidFill>
            <a:srgbClr val="9999FF"/>
          </a:solidFill>
          <a:ln w="1905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7" name="等腰三角形 16"/>
          <p:cNvSpPr/>
          <p:nvPr/>
        </p:nvSpPr>
        <p:spPr>
          <a:xfrm>
            <a:off x="6074340" y="2682550"/>
            <a:ext cx="756240" cy="782369"/>
          </a:xfrm>
          <a:prstGeom prst="triangle">
            <a:avLst/>
          </a:prstGeom>
          <a:solidFill>
            <a:srgbClr val="9999FF"/>
          </a:solidFill>
          <a:ln w="1905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等腰三角形 17"/>
          <p:cNvSpPr/>
          <p:nvPr/>
        </p:nvSpPr>
        <p:spPr>
          <a:xfrm>
            <a:off x="6074340" y="3768745"/>
            <a:ext cx="756240" cy="782369"/>
          </a:xfrm>
          <a:prstGeom prst="triangle">
            <a:avLst/>
          </a:prstGeom>
          <a:solidFill>
            <a:srgbClr val="9999FF"/>
          </a:solidFill>
          <a:ln w="1905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3" name="等腰三角形 22"/>
          <p:cNvSpPr/>
          <p:nvPr/>
        </p:nvSpPr>
        <p:spPr>
          <a:xfrm>
            <a:off x="6074340" y="4954191"/>
            <a:ext cx="756240" cy="782369"/>
          </a:xfrm>
          <a:prstGeom prst="triangle">
            <a:avLst/>
          </a:prstGeom>
          <a:solidFill>
            <a:srgbClr val="9999FF"/>
          </a:solidFill>
          <a:ln w="1905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8450" name="Picture 18" descr="C:\Users\martincsfong\AppData\Local\Microsoft\Windows\Temporary Internet Files\Content.IE5\L1VYJ5IJ\197038808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09"/>
          <a:stretch/>
        </p:blipFill>
        <p:spPr bwMode="auto">
          <a:xfrm>
            <a:off x="4769552" y="2368741"/>
            <a:ext cx="3365815" cy="337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5956441" y="1035169"/>
            <a:ext cx="992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0070C0"/>
                </a:solidFill>
              </a:rPr>
              <a:t>答案二：</a:t>
            </a:r>
            <a:endParaRPr lang="zh-HK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39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3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Users\martincsfong\AppData\Local\Microsoft\Windows\Temporary Internet Files\Content.IE5\XEFSZSOS\cchr_elf_00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380" y="2368565"/>
            <a:ext cx="1400239" cy="168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圓角矩形圖說文字 7"/>
          <p:cNvSpPr/>
          <p:nvPr/>
        </p:nvSpPr>
        <p:spPr>
          <a:xfrm>
            <a:off x="2853912" y="639246"/>
            <a:ext cx="3183148" cy="1984076"/>
          </a:xfrm>
          <a:prstGeom prst="wedgeRoundRectCallout">
            <a:avLst>
              <a:gd name="adj1" fmla="val -62123"/>
              <a:gd name="adj2" fmla="val 6322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2983297" y="758780"/>
            <a:ext cx="29674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/>
              <a:t>藍色的蝴蝶佔全部昆蟲的幾分之幾？</a:t>
            </a:r>
            <a:endParaRPr lang="zh-HK" altLang="en-US" sz="36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F740-994D-4870-B6C9-85A79B0EA3AF}" type="slidenum">
              <a:rPr lang="zh-HK" altLang="en-US" smtClean="0"/>
              <a:t>25</a:t>
            </a:fld>
            <a:endParaRPr lang="zh-HK" altLang="en-US"/>
          </a:p>
        </p:txBody>
      </p:sp>
      <p:cxnSp>
        <p:nvCxnSpPr>
          <p:cNvPr id="9" name="直線接點 8"/>
          <p:cNvCxnSpPr/>
          <p:nvPr/>
        </p:nvCxnSpPr>
        <p:spPr>
          <a:xfrm flipV="1">
            <a:off x="2013180" y="4183812"/>
            <a:ext cx="0" cy="1465306"/>
          </a:xfrm>
          <a:prstGeom prst="line">
            <a:avLst/>
          </a:prstGeom>
          <a:ln w="28575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3419219" y="4183812"/>
            <a:ext cx="0" cy="1465306"/>
          </a:xfrm>
          <a:prstGeom prst="line">
            <a:avLst/>
          </a:prstGeom>
          <a:ln w="28575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7" name="Picture 3" descr="butterfly - 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68" y="4424791"/>
            <a:ext cx="1111250" cy="103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butterfly - 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886" y="4424791"/>
            <a:ext cx="1111250" cy="103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" descr="butterfly - 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163" y="4424791"/>
            <a:ext cx="1111250" cy="103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 descr="butterfly - 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589" y="4424791"/>
            <a:ext cx="1111250" cy="103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" descr="butterfly - 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811" y="4424791"/>
            <a:ext cx="1111250" cy="103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431321" y="4183812"/>
            <a:ext cx="7364476" cy="14578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46" name="直線接點 45"/>
          <p:cNvCxnSpPr/>
          <p:nvPr/>
        </p:nvCxnSpPr>
        <p:spPr>
          <a:xfrm>
            <a:off x="4831075" y="4185074"/>
            <a:ext cx="0" cy="1465306"/>
          </a:xfrm>
          <a:prstGeom prst="line">
            <a:avLst/>
          </a:prstGeom>
          <a:ln w="28575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/>
          <p:cNvCxnSpPr/>
          <p:nvPr/>
        </p:nvCxnSpPr>
        <p:spPr>
          <a:xfrm>
            <a:off x="6219929" y="4180091"/>
            <a:ext cx="0" cy="1465306"/>
          </a:xfrm>
          <a:prstGeom prst="line">
            <a:avLst/>
          </a:prstGeom>
          <a:ln w="28575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群組 12"/>
          <p:cNvGrpSpPr/>
          <p:nvPr/>
        </p:nvGrpSpPr>
        <p:grpSpPr>
          <a:xfrm>
            <a:off x="6085136" y="1750113"/>
            <a:ext cx="2707444" cy="2399630"/>
            <a:chOff x="6085136" y="1750113"/>
            <a:chExt cx="2707444" cy="2399630"/>
          </a:xfrm>
        </p:grpSpPr>
        <p:sp>
          <p:nvSpPr>
            <p:cNvPr id="25" name="爆炸 1 24"/>
            <p:cNvSpPr/>
            <p:nvPr/>
          </p:nvSpPr>
          <p:spPr>
            <a:xfrm>
              <a:off x="6085136" y="1750113"/>
              <a:ext cx="2707444" cy="2399630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文字方塊 25"/>
                <p:cNvSpPr txBox="1"/>
                <p:nvPr/>
              </p:nvSpPr>
              <p:spPr>
                <a:xfrm>
                  <a:off x="6707019" y="2417769"/>
                  <a:ext cx="1440285" cy="8792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2400" dirty="0" smtClean="0"/>
                    <a:t>答案：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TW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36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altLang="zh-TW" sz="36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a14:m>
                  <a:endParaRPr lang="zh-HK" altLang="en-US" sz="2800" dirty="0"/>
                </a:p>
              </p:txBody>
            </p:sp>
          </mc:Choice>
          <mc:Fallback>
            <p:sp>
              <p:nvSpPr>
                <p:cNvPr id="26" name="文字方塊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7019" y="2417769"/>
                  <a:ext cx="1440285" cy="87921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6329"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9000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Users\martincsfong\AppData\Local\Microsoft\Windows\Temporary Internet Files\Content.IE5\XEFSZSOS\cchr_elf_00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394" y="4342100"/>
            <a:ext cx="1400239" cy="168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圓角矩形圖說文字 7"/>
          <p:cNvSpPr/>
          <p:nvPr/>
        </p:nvSpPr>
        <p:spPr>
          <a:xfrm>
            <a:off x="754120" y="1199963"/>
            <a:ext cx="3183148" cy="1984076"/>
          </a:xfrm>
          <a:prstGeom prst="wedgeRoundRectCallout">
            <a:avLst>
              <a:gd name="adj1" fmla="val -11445"/>
              <a:gd name="adj2" fmla="val 1010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883505" y="1319497"/>
            <a:ext cx="29674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/>
              <a:t>紅蘋果佔全部蘋果的幾分之幾？</a:t>
            </a:r>
            <a:endParaRPr lang="zh-HK" altLang="en-US" sz="36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F740-994D-4870-B6C9-85A79B0EA3AF}" type="slidenum">
              <a:rPr lang="zh-HK" altLang="en-US" smtClean="0"/>
              <a:t>26</a:t>
            </a:fld>
            <a:endParaRPr lang="zh-HK" altLang="en-US"/>
          </a:p>
        </p:txBody>
      </p:sp>
      <p:cxnSp>
        <p:nvCxnSpPr>
          <p:cNvPr id="9" name="直線接點 8"/>
          <p:cNvCxnSpPr/>
          <p:nvPr/>
        </p:nvCxnSpPr>
        <p:spPr>
          <a:xfrm flipV="1">
            <a:off x="5279766" y="1302590"/>
            <a:ext cx="0" cy="2139349"/>
          </a:xfrm>
          <a:prstGeom prst="line">
            <a:avLst/>
          </a:prstGeom>
          <a:ln w="28575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>
            <a:stCxn id="4" idx="0"/>
            <a:endCxn id="4" idx="2"/>
          </p:cNvCxnSpPr>
          <p:nvPr/>
        </p:nvCxnSpPr>
        <p:spPr>
          <a:xfrm>
            <a:off x="6239139" y="1302589"/>
            <a:ext cx="0" cy="2139350"/>
          </a:xfrm>
          <a:prstGeom prst="line">
            <a:avLst/>
          </a:prstGeom>
          <a:ln w="28575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圓角矩形 3"/>
          <p:cNvSpPr/>
          <p:nvPr/>
        </p:nvSpPr>
        <p:spPr>
          <a:xfrm>
            <a:off x="4203304" y="1302589"/>
            <a:ext cx="4071669" cy="21393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46" name="直線接點 45"/>
          <p:cNvCxnSpPr/>
          <p:nvPr/>
        </p:nvCxnSpPr>
        <p:spPr>
          <a:xfrm>
            <a:off x="7175627" y="1302589"/>
            <a:ext cx="0" cy="2139350"/>
          </a:xfrm>
          <a:prstGeom prst="line">
            <a:avLst/>
          </a:prstGeom>
          <a:ln w="28575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/>
          <p:cNvCxnSpPr>
            <a:stCxn id="4" idx="3"/>
            <a:endCxn id="4" idx="1"/>
          </p:cNvCxnSpPr>
          <p:nvPr/>
        </p:nvCxnSpPr>
        <p:spPr>
          <a:xfrm flipH="1">
            <a:off x="4203304" y="2372264"/>
            <a:ext cx="4071669" cy="0"/>
          </a:xfrm>
          <a:prstGeom prst="line">
            <a:avLst/>
          </a:prstGeom>
          <a:ln w="28575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群組 12"/>
          <p:cNvGrpSpPr/>
          <p:nvPr/>
        </p:nvGrpSpPr>
        <p:grpSpPr>
          <a:xfrm>
            <a:off x="4547819" y="3656841"/>
            <a:ext cx="2707444" cy="2399630"/>
            <a:chOff x="4547819" y="3656841"/>
            <a:chExt cx="2707444" cy="2399630"/>
          </a:xfrm>
        </p:grpSpPr>
        <p:sp>
          <p:nvSpPr>
            <p:cNvPr id="25" name="爆炸 1 24"/>
            <p:cNvSpPr/>
            <p:nvPr/>
          </p:nvSpPr>
          <p:spPr>
            <a:xfrm>
              <a:off x="4547819" y="3656841"/>
              <a:ext cx="2707444" cy="2399630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文字方塊 25"/>
                <p:cNvSpPr txBox="1"/>
                <p:nvPr/>
              </p:nvSpPr>
              <p:spPr>
                <a:xfrm>
                  <a:off x="5206278" y="4324497"/>
                  <a:ext cx="1572640" cy="8875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2400" dirty="0" smtClean="0"/>
                    <a:t>答案：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TW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36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altLang="zh-TW" sz="36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a14:m>
                  <a:endParaRPr lang="zh-HK" altLang="en-US" sz="2800" dirty="0"/>
                </a:p>
              </p:txBody>
            </p:sp>
          </mc:Choice>
          <mc:Fallback>
            <p:sp>
              <p:nvSpPr>
                <p:cNvPr id="26" name="文字方塊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6278" y="4324497"/>
                  <a:ext cx="1572640" cy="88755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5814"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" name="Picture 6" descr="http://update.cyberbook.com.hk/merp/primary/maths/picturebank/Grade1/food/food_04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746" y="1442934"/>
            <a:ext cx="900684" cy="85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ttp://update.cyberbook.com.hk/merp/primary/maths/picturebank/Grade1/food/food_04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774" y="1461222"/>
            <a:ext cx="836676" cy="81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http://update.cyberbook.com.hk/merp/primary/maths/picturebank/Grade1/food/food_04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746" y="2437750"/>
            <a:ext cx="900684" cy="85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http://update.cyberbook.com.hk/merp/primary/maths/picturebank/Grade1/food/food_04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770" y="2437750"/>
            <a:ext cx="900684" cy="85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http://update.cyberbook.com.hk/merp/primary/maths/picturebank/Grade1/food/food_04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280" y="2437750"/>
            <a:ext cx="900684" cy="85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 descr="http://update.cyberbook.com.hk/merp/primary/maths/picturebank/Grade1/food/food_04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069" y="2452427"/>
            <a:ext cx="900684" cy="85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" descr="http://update.cyberbook.com.hk/merp/primary/maths/picturebank/Grade1/food/food_04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284" y="1461222"/>
            <a:ext cx="836676" cy="81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8" descr="http://update.cyberbook.com.hk/merp/primary/maths/picturebank/Grade1/food/food_04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073" y="1461222"/>
            <a:ext cx="836676" cy="81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33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martincsfong\AppData\Local\Microsoft\Windows\Temporary Internet Files\Content.IE5\XEFSZSOS\cchr_elf_00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26" y="1906438"/>
            <a:ext cx="3713599" cy="445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圓角矩形圖說文字 5"/>
          <p:cNvSpPr/>
          <p:nvPr/>
        </p:nvSpPr>
        <p:spPr>
          <a:xfrm>
            <a:off x="4727275" y="2001330"/>
            <a:ext cx="3669259" cy="3165894"/>
          </a:xfrm>
          <a:prstGeom prst="wedgeRoundRectCallout">
            <a:avLst>
              <a:gd name="adj1" fmla="val -73930"/>
              <a:gd name="adj2" fmla="val -1103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分數的認識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899804" y="2143581"/>
            <a:ext cx="34708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同學們，你們</a:t>
            </a:r>
            <a:r>
              <a:rPr lang="zh-TW" altLang="en-US" sz="3600" dirty="0"/>
              <a:t>已對</a:t>
            </a:r>
            <a:r>
              <a:rPr lang="zh-TW" altLang="en-US" sz="3600" dirty="0" smtClean="0"/>
              <a:t>分數有基本認識，稍後我們便會比較不同分數的大小。</a:t>
            </a:r>
            <a:endParaRPr lang="zh-HK" altLang="en-US" sz="36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F740-994D-4870-B6C9-85A79B0EA3AF}" type="slidenum">
              <a:rPr lang="zh-HK" altLang="en-US" smtClean="0"/>
              <a:t>27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9226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Invented in Naples, the whole world now enjoys some version of pizza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77"/>
          <a:stretch>
            <a:fillRect/>
          </a:stretch>
        </p:blipFill>
        <p:spPr bwMode="auto">
          <a:xfrm>
            <a:off x="6538525" y="513264"/>
            <a:ext cx="752207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96"/>
              </p:ext>
            </p:extLst>
          </p:nvPr>
        </p:nvGraphicFramePr>
        <p:xfrm>
          <a:off x="3995936" y="1556792"/>
          <a:ext cx="1300336" cy="3359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Equation" r:id="rId4" imgW="152280" imgH="393480" progId="Equation.3">
                  <p:embed/>
                </p:oleObj>
              </mc:Choice>
              <mc:Fallback>
                <p:oleObj name="Equation" r:id="rId4" imgW="1522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95936" y="1556792"/>
                        <a:ext cx="1300336" cy="3359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7" descr="C:\Users\martincsfong\AppData\Local\Microsoft\Windows\Temporary Internet Files\Content.IE5\XEFSZSOS\cchr_elf_00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21" y="4077072"/>
            <a:ext cx="1227787" cy="147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向右箭號 4"/>
          <p:cNvSpPr/>
          <p:nvPr/>
        </p:nvSpPr>
        <p:spPr>
          <a:xfrm flipH="1">
            <a:off x="5292080" y="2939018"/>
            <a:ext cx="100811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圓角矩形圖說文字 5"/>
          <p:cNvSpPr/>
          <p:nvPr/>
        </p:nvSpPr>
        <p:spPr>
          <a:xfrm>
            <a:off x="633788" y="1484784"/>
            <a:ext cx="3146124" cy="1872208"/>
          </a:xfrm>
          <a:prstGeom prst="wedgeRoundRectCallout">
            <a:avLst>
              <a:gd name="adj1" fmla="val -6552"/>
              <a:gd name="adj2" fmla="val 8609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768464" y="1556792"/>
            <a:ext cx="3011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這是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分線</a:t>
            </a:r>
            <a:r>
              <a:rPr lang="zh-TW" altLang="en-US" sz="3600" dirty="0" smtClean="0"/>
              <a:t>，用來分隔</a:t>
            </a:r>
            <a:r>
              <a:rPr lang="zh-TW" altLang="en-US" sz="3600" dirty="0" smtClean="0">
                <a:solidFill>
                  <a:srgbClr val="FF0000"/>
                </a:solidFill>
              </a:rPr>
              <a:t>分子</a:t>
            </a:r>
            <a:r>
              <a:rPr lang="zh-TW" altLang="en-US" sz="3600" dirty="0" smtClean="0"/>
              <a:t>和</a:t>
            </a:r>
            <a:r>
              <a:rPr lang="zh-TW" altLang="en-US" sz="3600" dirty="0" smtClean="0">
                <a:solidFill>
                  <a:srgbClr val="FF0000"/>
                </a:solidFill>
              </a:rPr>
              <a:t>分母</a:t>
            </a:r>
            <a:r>
              <a:rPr lang="zh-TW" altLang="en-US" sz="3600" dirty="0" smtClean="0"/>
              <a:t>。</a:t>
            </a:r>
            <a:endParaRPr lang="zh-HK" altLang="en-US" sz="3600" dirty="0"/>
          </a:p>
        </p:txBody>
      </p:sp>
      <p:sp>
        <p:nvSpPr>
          <p:cNvPr id="8" name="向右箭號 7"/>
          <p:cNvSpPr/>
          <p:nvPr/>
        </p:nvSpPr>
        <p:spPr>
          <a:xfrm>
            <a:off x="2987824" y="3861048"/>
            <a:ext cx="100811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9" name="Picture 7" descr="C:\Users\martincsfong\AppData\Local\Microsoft\Windows\Temporary Internet Files\Content.IE5\XEFSZSOS\cchr_elf_00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680" y="4691960"/>
            <a:ext cx="1227787" cy="147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圓角矩形圖說文字 9"/>
          <p:cNvSpPr/>
          <p:nvPr/>
        </p:nvSpPr>
        <p:spPr>
          <a:xfrm>
            <a:off x="5373428" y="2091288"/>
            <a:ext cx="3146124" cy="1872208"/>
          </a:xfrm>
          <a:prstGeom prst="wedgeRoundRectCallout">
            <a:avLst>
              <a:gd name="adj1" fmla="val -6552"/>
              <a:gd name="adj2" fmla="val 8609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5508104" y="2163296"/>
            <a:ext cx="3011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這是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分母</a:t>
            </a:r>
            <a:r>
              <a:rPr lang="zh-TW" altLang="en-US" sz="3600" dirty="0" smtClean="0"/>
              <a:t>，表示把整體平均分成 </a:t>
            </a: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3600" dirty="0" smtClean="0"/>
              <a:t> </a:t>
            </a:r>
            <a:r>
              <a:rPr lang="zh-TW" altLang="en-US" sz="3600" dirty="0" smtClean="0"/>
              <a:t>份。</a:t>
            </a:r>
            <a:endParaRPr lang="zh-HK" altLang="en-US" sz="3600" dirty="0"/>
          </a:p>
        </p:txBody>
      </p:sp>
      <p:pic>
        <p:nvPicPr>
          <p:cNvPr id="13" name="Picture 7" descr="C:\Users\martincsfong\AppData\Local\Microsoft\Windows\Temporary Internet Files\Content.IE5\XEFSZSOS\cchr_elf_00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35976"/>
            <a:ext cx="1227787" cy="147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圓角矩形圖說文字 13"/>
          <p:cNvSpPr/>
          <p:nvPr/>
        </p:nvSpPr>
        <p:spPr>
          <a:xfrm>
            <a:off x="633788" y="3212976"/>
            <a:ext cx="3146124" cy="1872208"/>
          </a:xfrm>
          <a:prstGeom prst="wedgeRoundRectCallout">
            <a:avLst>
              <a:gd name="adj1" fmla="val 61722"/>
              <a:gd name="adj2" fmla="val 5153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768464" y="3284984"/>
            <a:ext cx="3011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這是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分子</a:t>
            </a:r>
            <a:r>
              <a:rPr lang="zh-TW" altLang="en-US" sz="3600" dirty="0" smtClean="0"/>
              <a:t>，</a:t>
            </a:r>
            <a:r>
              <a:rPr lang="zh-TW" altLang="zh-HK" sz="3600" dirty="0" smtClean="0"/>
              <a:t>表示</a:t>
            </a:r>
            <a:r>
              <a:rPr lang="zh-TW" altLang="zh-HK" sz="3600" dirty="0"/>
              <a:t>佔了其</a:t>
            </a:r>
            <a:r>
              <a:rPr lang="zh-TW" altLang="zh-HK" sz="3600" dirty="0" smtClean="0"/>
              <a:t>中的</a:t>
            </a:r>
            <a:r>
              <a:rPr lang="en-US" altLang="zh-TW" sz="3600" dirty="0" smtClean="0"/>
              <a:t> </a:t>
            </a:r>
            <a:r>
              <a:rPr lang="en-US" altLang="zh-HK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HK" sz="3600" dirty="0" smtClean="0"/>
              <a:t> </a:t>
            </a:r>
            <a:r>
              <a:rPr lang="zh-TW" altLang="zh-HK" sz="3600" dirty="0" smtClean="0"/>
              <a:t>份</a:t>
            </a:r>
            <a:r>
              <a:rPr lang="zh-TW" altLang="en-US" sz="3600" dirty="0" smtClean="0"/>
              <a:t>。</a:t>
            </a:r>
            <a:endParaRPr lang="zh-HK" altLang="en-US" sz="3600" dirty="0"/>
          </a:p>
        </p:txBody>
      </p:sp>
      <p:sp>
        <p:nvSpPr>
          <p:cNvPr id="16" name="向右箭號 15"/>
          <p:cNvSpPr/>
          <p:nvPr/>
        </p:nvSpPr>
        <p:spPr>
          <a:xfrm>
            <a:off x="3106513" y="2060848"/>
            <a:ext cx="100811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弧形 17"/>
          <p:cNvSpPr/>
          <p:nvPr/>
        </p:nvSpPr>
        <p:spPr>
          <a:xfrm>
            <a:off x="6597749" y="550585"/>
            <a:ext cx="1391032" cy="1391032"/>
          </a:xfrm>
          <a:prstGeom prst="arc">
            <a:avLst>
              <a:gd name="adj1" fmla="val 16200000"/>
              <a:gd name="adj2" fmla="val 5316749"/>
            </a:avLst>
          </a:prstGeom>
          <a:ln>
            <a:prstDash val="dash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F740-994D-4870-B6C9-85A79B0EA3AF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7448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/>
      <p:bldP spid="7" grpId="1"/>
      <p:bldP spid="8" grpId="0" animBg="1"/>
      <p:bldP spid="8" grpId="1" animBg="1"/>
      <p:bldP spid="10" grpId="0" animBg="1"/>
      <p:bldP spid="10" grpId="1" animBg="1"/>
      <p:bldP spid="11" grpId="0"/>
      <p:bldP spid="11" grpId="1"/>
      <p:bldP spid="14" grpId="0" animBg="1"/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圖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196" y="2964781"/>
            <a:ext cx="1350962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圖片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198" y="2973629"/>
            <a:ext cx="137795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圖片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980" y="2971247"/>
            <a:ext cx="13716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圖片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0" r="34592"/>
          <a:stretch>
            <a:fillRect/>
          </a:stretch>
        </p:blipFill>
        <p:spPr bwMode="auto">
          <a:xfrm>
            <a:off x="893569" y="2928944"/>
            <a:ext cx="1437873" cy="143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:\Users\martincsfong\AppData\Local\Microsoft\Windows\Temporary Internet Files\Content.IE5\XEFSZSOS\cchr_elf_00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964" y="915023"/>
            <a:ext cx="1400239" cy="168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圓角矩形圖說文字 7"/>
          <p:cNvSpPr/>
          <p:nvPr/>
        </p:nvSpPr>
        <p:spPr>
          <a:xfrm>
            <a:off x="3996740" y="1095562"/>
            <a:ext cx="2861270" cy="1658534"/>
          </a:xfrm>
          <a:prstGeom prst="wedgeRoundRectCallout">
            <a:avLst>
              <a:gd name="adj1" fmla="val -74045"/>
              <a:gd name="adj2" fmla="val -2676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117507" y="1175810"/>
            <a:ext cx="27405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每圖的着色部分是整幅圖的幾分之幾？</a:t>
            </a:r>
            <a:endParaRPr lang="en-US" altLang="zh-TW" sz="3200" dirty="0" smtClean="0"/>
          </a:p>
        </p:txBody>
      </p:sp>
      <p:grpSp>
        <p:nvGrpSpPr>
          <p:cNvPr id="6" name="群組 5"/>
          <p:cNvGrpSpPr/>
          <p:nvPr/>
        </p:nvGrpSpPr>
        <p:grpSpPr>
          <a:xfrm>
            <a:off x="738301" y="4547251"/>
            <a:ext cx="1742202" cy="1544128"/>
            <a:chOff x="738301" y="4547251"/>
            <a:chExt cx="1742202" cy="1544128"/>
          </a:xfrm>
        </p:grpSpPr>
        <p:sp>
          <p:nvSpPr>
            <p:cNvPr id="5" name="爆炸 1 4"/>
            <p:cNvSpPr/>
            <p:nvPr/>
          </p:nvSpPr>
          <p:spPr>
            <a:xfrm>
              <a:off x="738301" y="4547251"/>
              <a:ext cx="1742202" cy="1544128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文字方塊 11"/>
                <p:cNvSpPr txBox="1"/>
                <p:nvPr/>
              </p:nvSpPr>
              <p:spPr>
                <a:xfrm>
                  <a:off x="989969" y="4863099"/>
                  <a:ext cx="1066915" cy="7007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dirty="0" smtClean="0"/>
                    <a:t>答案：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a14:m>
                  <a:endParaRPr lang="zh-HK" altLang="en-US" sz="2400" dirty="0"/>
                </a:p>
              </p:txBody>
            </p:sp>
          </mc:Choice>
          <mc:Fallback>
            <p:sp>
              <p:nvSpPr>
                <p:cNvPr id="12" name="文字方塊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969" y="4863099"/>
                  <a:ext cx="1066915" cy="70070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4571"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群組 9"/>
          <p:cNvGrpSpPr/>
          <p:nvPr/>
        </p:nvGrpSpPr>
        <p:grpSpPr>
          <a:xfrm>
            <a:off x="2790493" y="4577319"/>
            <a:ext cx="1742202" cy="1544128"/>
            <a:chOff x="2790493" y="4577319"/>
            <a:chExt cx="1742202" cy="1544128"/>
          </a:xfrm>
        </p:grpSpPr>
        <p:sp>
          <p:nvSpPr>
            <p:cNvPr id="15" name="爆炸 1 14"/>
            <p:cNvSpPr/>
            <p:nvPr/>
          </p:nvSpPr>
          <p:spPr>
            <a:xfrm>
              <a:off x="2790493" y="4577319"/>
              <a:ext cx="1742202" cy="1544128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文字方塊 16"/>
                <p:cNvSpPr txBox="1"/>
                <p:nvPr/>
              </p:nvSpPr>
              <p:spPr>
                <a:xfrm>
                  <a:off x="3023729" y="4901793"/>
                  <a:ext cx="1055130" cy="701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dirty="0" smtClean="0"/>
                    <a:t>答案：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altLang="zh-TW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a14:m>
                  <a:endParaRPr lang="zh-HK" altLang="en-US" sz="2400" dirty="0"/>
                </a:p>
              </p:txBody>
            </p:sp>
          </mc:Choice>
          <mc:Fallback>
            <p:sp>
              <p:nvSpPr>
                <p:cNvPr id="17" name="文字方塊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3729" y="4901793"/>
                  <a:ext cx="1055130" cy="70160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4624"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群組 10"/>
          <p:cNvGrpSpPr/>
          <p:nvPr/>
        </p:nvGrpSpPr>
        <p:grpSpPr>
          <a:xfrm>
            <a:off x="4797867" y="4613177"/>
            <a:ext cx="1742202" cy="1544128"/>
            <a:chOff x="4797867" y="4613177"/>
            <a:chExt cx="1742202" cy="1544128"/>
          </a:xfrm>
        </p:grpSpPr>
        <p:sp>
          <p:nvSpPr>
            <p:cNvPr id="18" name="爆炸 1 17"/>
            <p:cNvSpPr/>
            <p:nvPr/>
          </p:nvSpPr>
          <p:spPr>
            <a:xfrm>
              <a:off x="4797867" y="4613177"/>
              <a:ext cx="1742202" cy="1544128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文字方塊 19"/>
                <p:cNvSpPr txBox="1"/>
                <p:nvPr/>
              </p:nvSpPr>
              <p:spPr>
                <a:xfrm>
                  <a:off x="5070260" y="4964565"/>
                  <a:ext cx="1121433" cy="701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dirty="0" smtClean="0"/>
                    <a:t>答案：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altLang="zh-TW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a14:m>
                  <a:endParaRPr lang="zh-HK" altLang="en-US" sz="2400" dirty="0"/>
                </a:p>
              </p:txBody>
            </p:sp>
          </mc:Choice>
          <mc:Fallback>
            <p:sp>
              <p:nvSpPr>
                <p:cNvPr id="20" name="文字方塊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0260" y="4964565"/>
                  <a:ext cx="1121433" cy="70160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4891"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群組 12"/>
          <p:cNvGrpSpPr/>
          <p:nvPr/>
        </p:nvGrpSpPr>
        <p:grpSpPr>
          <a:xfrm>
            <a:off x="6767819" y="4595925"/>
            <a:ext cx="1742202" cy="1544128"/>
            <a:chOff x="6767819" y="4608955"/>
            <a:chExt cx="1742202" cy="1544128"/>
          </a:xfrm>
        </p:grpSpPr>
        <p:sp>
          <p:nvSpPr>
            <p:cNvPr id="21" name="爆炸 1 20"/>
            <p:cNvSpPr/>
            <p:nvPr/>
          </p:nvSpPr>
          <p:spPr>
            <a:xfrm>
              <a:off x="6767819" y="4608955"/>
              <a:ext cx="1742202" cy="1544128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文字方塊 22"/>
                <p:cNvSpPr txBox="1"/>
                <p:nvPr/>
              </p:nvSpPr>
              <p:spPr>
                <a:xfrm>
                  <a:off x="7036566" y="4950681"/>
                  <a:ext cx="1052423" cy="6998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dirty="0" smtClean="0"/>
                    <a:t>答案：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altLang="zh-TW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a14:m>
                  <a:endParaRPr lang="zh-HK" altLang="en-US" sz="2400" dirty="0"/>
                </a:p>
              </p:txBody>
            </p:sp>
          </mc:Choice>
          <mc:Fallback>
            <p:sp>
              <p:nvSpPr>
                <p:cNvPr id="23" name="文字方塊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6566" y="4950681"/>
                  <a:ext cx="1052423" cy="69980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4624"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F740-994D-4870-B6C9-85A79B0EA3AF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5550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Users\martincsfong\AppData\Local\Microsoft\Windows\Temporary Internet Files\Content.IE5\XEFSZSOS\cchr_elf_00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86" y="3975459"/>
            <a:ext cx="1400239" cy="168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圓角矩形圖說文字 7"/>
          <p:cNvSpPr/>
          <p:nvPr/>
        </p:nvSpPr>
        <p:spPr>
          <a:xfrm>
            <a:off x="715821" y="1555829"/>
            <a:ext cx="2165402" cy="1886110"/>
          </a:xfrm>
          <a:prstGeom prst="wedgeRoundRectCallout">
            <a:avLst>
              <a:gd name="adj1" fmla="val -10222"/>
              <a:gd name="adj2" fmla="val 7532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802237" y="1632985"/>
            <a:ext cx="20789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這些</a:t>
            </a:r>
            <a:r>
              <a:rPr lang="zh-TW" altLang="en-US" sz="3600" dirty="0"/>
              <a:t>圖的着色部分又</a:t>
            </a:r>
            <a:r>
              <a:rPr lang="zh-TW" altLang="en-US" sz="3600" dirty="0" smtClean="0"/>
              <a:t>如何？</a:t>
            </a:r>
            <a:endParaRPr lang="en-US" altLang="zh-TW" sz="3600" dirty="0" smtClean="0"/>
          </a:p>
        </p:txBody>
      </p:sp>
      <p:grpSp>
        <p:nvGrpSpPr>
          <p:cNvPr id="3" name="群組 2"/>
          <p:cNvGrpSpPr/>
          <p:nvPr/>
        </p:nvGrpSpPr>
        <p:grpSpPr>
          <a:xfrm>
            <a:off x="5346743" y="1940944"/>
            <a:ext cx="3387073" cy="3001991"/>
            <a:chOff x="5346743" y="1940944"/>
            <a:chExt cx="3387073" cy="3001991"/>
          </a:xfrm>
        </p:grpSpPr>
        <p:sp>
          <p:nvSpPr>
            <p:cNvPr id="5" name="爆炸 1 4"/>
            <p:cNvSpPr/>
            <p:nvPr/>
          </p:nvSpPr>
          <p:spPr>
            <a:xfrm>
              <a:off x="5346743" y="1940944"/>
              <a:ext cx="3387073" cy="3001991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文字方塊 11"/>
                <p:cNvSpPr txBox="1"/>
                <p:nvPr/>
              </p:nvSpPr>
              <p:spPr>
                <a:xfrm>
                  <a:off x="5883790" y="2851172"/>
                  <a:ext cx="2016626" cy="874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2000" dirty="0" smtClean="0"/>
                    <a:t>答案：全都是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TW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3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36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a14:m>
                  <a:endParaRPr lang="zh-HK" altLang="en-US" sz="2800" dirty="0"/>
                </a:p>
              </p:txBody>
            </p:sp>
          </mc:Choice>
          <mc:Fallback>
            <p:sp>
              <p:nvSpPr>
                <p:cNvPr id="12" name="文字方塊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3790" y="2851172"/>
                  <a:ext cx="2016626" cy="8746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021"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098" name="圖片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62"/>
          <a:stretch>
            <a:fillRect/>
          </a:stretch>
        </p:blipFill>
        <p:spPr bwMode="auto">
          <a:xfrm>
            <a:off x="3702214" y="860504"/>
            <a:ext cx="13970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圖片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7"/>
          <a:stretch>
            <a:fillRect/>
          </a:stretch>
        </p:blipFill>
        <p:spPr bwMode="auto">
          <a:xfrm>
            <a:off x="3716502" y="2619313"/>
            <a:ext cx="138271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圖片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502" y="4421397"/>
            <a:ext cx="139065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F740-994D-4870-B6C9-85A79B0EA3AF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3800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Users\martincsfong\AppData\Local\Microsoft\Windows\Temporary Internet Files\Content.IE5\XEFSZSOS\cchr_elf_00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378" y="3975459"/>
            <a:ext cx="1400239" cy="168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圓角矩形圖說文字 7"/>
          <p:cNvSpPr/>
          <p:nvPr/>
        </p:nvSpPr>
        <p:spPr>
          <a:xfrm>
            <a:off x="5909613" y="1555829"/>
            <a:ext cx="2165402" cy="1886110"/>
          </a:xfrm>
          <a:prstGeom prst="wedgeRoundRectCallout">
            <a:avLst>
              <a:gd name="adj1" fmla="val -10222"/>
              <a:gd name="adj2" fmla="val 7532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5996029" y="1632985"/>
            <a:ext cx="20789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這些</a:t>
            </a:r>
            <a:r>
              <a:rPr lang="zh-TW" altLang="en-US" sz="3600" dirty="0"/>
              <a:t>圖的着色部分又</a:t>
            </a:r>
            <a:r>
              <a:rPr lang="zh-TW" altLang="en-US" sz="3600" dirty="0" smtClean="0"/>
              <a:t>如何？</a:t>
            </a:r>
            <a:endParaRPr lang="en-US" altLang="zh-TW" sz="3600" dirty="0" smtClean="0"/>
          </a:p>
        </p:txBody>
      </p:sp>
      <p:grpSp>
        <p:nvGrpSpPr>
          <p:cNvPr id="2" name="群組 1"/>
          <p:cNvGrpSpPr/>
          <p:nvPr/>
        </p:nvGrpSpPr>
        <p:grpSpPr>
          <a:xfrm>
            <a:off x="1329574" y="1255220"/>
            <a:ext cx="2040865" cy="1808836"/>
            <a:chOff x="786383" y="1190698"/>
            <a:chExt cx="2040865" cy="1808836"/>
          </a:xfrm>
        </p:grpSpPr>
        <p:sp>
          <p:nvSpPr>
            <p:cNvPr id="5" name="爆炸 1 4"/>
            <p:cNvSpPr/>
            <p:nvPr/>
          </p:nvSpPr>
          <p:spPr>
            <a:xfrm>
              <a:off x="786383" y="1190698"/>
              <a:ext cx="2040865" cy="1808836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文字方塊 11"/>
                <p:cNvSpPr txBox="1"/>
                <p:nvPr/>
              </p:nvSpPr>
              <p:spPr>
                <a:xfrm>
                  <a:off x="1155993" y="1609761"/>
                  <a:ext cx="1157439" cy="7877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2000" dirty="0" smtClean="0"/>
                    <a:t>答案：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TW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3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3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a14:m>
                  <a:endParaRPr lang="zh-HK" altLang="en-US" sz="2800" dirty="0"/>
                </a:p>
              </p:txBody>
            </p:sp>
          </mc:Choice>
          <mc:Fallback>
            <p:sp>
              <p:nvSpPr>
                <p:cNvPr id="12" name="文字方塊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5993" y="1609761"/>
                  <a:ext cx="1157439" cy="78771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5789"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F740-994D-4870-B6C9-85A79B0EA3AF}" type="slidenum">
              <a:rPr lang="zh-HK" altLang="en-US" smtClean="0"/>
              <a:t>6</a:t>
            </a:fld>
            <a:endParaRPr lang="zh-HK" altLang="en-US"/>
          </a:p>
        </p:txBody>
      </p:sp>
      <p:pic>
        <p:nvPicPr>
          <p:cNvPr id="3074" name="圖片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2150" b="28364"/>
          <a:stretch/>
        </p:blipFill>
        <p:spPr bwMode="auto">
          <a:xfrm>
            <a:off x="3669280" y="1135834"/>
            <a:ext cx="1898177" cy="192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圖片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338" r="32755" b="24000"/>
          <a:stretch/>
        </p:blipFill>
        <p:spPr bwMode="auto">
          <a:xfrm>
            <a:off x="3486297" y="3728029"/>
            <a:ext cx="2264144" cy="1988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群組 17"/>
          <p:cNvGrpSpPr/>
          <p:nvPr/>
        </p:nvGrpSpPr>
        <p:grpSpPr>
          <a:xfrm>
            <a:off x="1329574" y="3775914"/>
            <a:ext cx="2040865" cy="1808836"/>
            <a:chOff x="786383" y="1190698"/>
            <a:chExt cx="2040865" cy="1808836"/>
          </a:xfrm>
        </p:grpSpPr>
        <p:sp>
          <p:nvSpPr>
            <p:cNvPr id="19" name="爆炸 1 18"/>
            <p:cNvSpPr/>
            <p:nvPr/>
          </p:nvSpPr>
          <p:spPr>
            <a:xfrm>
              <a:off x="786383" y="1190698"/>
              <a:ext cx="2040865" cy="1808836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文字方塊 19"/>
                <p:cNvSpPr txBox="1"/>
                <p:nvPr/>
              </p:nvSpPr>
              <p:spPr>
                <a:xfrm>
                  <a:off x="1137705" y="1618905"/>
                  <a:ext cx="1157439" cy="7918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2000" dirty="0" smtClean="0"/>
                    <a:t>答案：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TW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32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altLang="zh-TW" sz="32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a14:m>
                  <a:endParaRPr lang="zh-HK" altLang="en-US" sz="2800" dirty="0"/>
                </a:p>
              </p:txBody>
            </p:sp>
          </mc:Choice>
          <mc:Fallback>
            <p:sp>
              <p:nvSpPr>
                <p:cNvPr id="20" name="文字方塊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7705" y="1618905"/>
                  <a:ext cx="1157439" cy="7918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5789"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0998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Users\martincsfong\AppData\Local\Microsoft\Windows\Temporary Internet Files\Content.IE5\XEFSZSOS\cchr_elf_00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766" y="3948027"/>
            <a:ext cx="1400239" cy="168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圓角矩形圖說文字 7"/>
          <p:cNvSpPr/>
          <p:nvPr/>
        </p:nvSpPr>
        <p:spPr>
          <a:xfrm>
            <a:off x="5797265" y="1290652"/>
            <a:ext cx="2165402" cy="2238932"/>
          </a:xfrm>
          <a:prstGeom prst="wedgeRoundRectCallout">
            <a:avLst>
              <a:gd name="adj1" fmla="val -11067"/>
              <a:gd name="adj2" fmla="val 6879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/>
              <p:cNvSpPr txBox="1"/>
              <p:nvPr/>
            </p:nvSpPr>
            <p:spPr>
              <a:xfrm>
                <a:off x="5883681" y="1367809"/>
                <a:ext cx="2078986" cy="2080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3600" dirty="0" smtClean="0"/>
                  <a:t>請把</a:t>
                </a:r>
                <a:r>
                  <a:rPr lang="zh-TW" altLang="en-US" sz="3600" dirty="0"/>
                  <a:t>全圖</a:t>
                </a:r>
                <a:r>
                  <a:rPr lang="zh-TW" altLang="en-US" sz="3600" dirty="0" smtClean="0"/>
                  <a:t>的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40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altLang="zh-TW" sz="4000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zh-TW" altLang="en-US" sz="3600" dirty="0" smtClean="0"/>
                  <a:t> 填上顏色。</a:t>
                </a:r>
                <a:endParaRPr lang="en-US" altLang="zh-TW" sz="3600" dirty="0" smtClean="0"/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681" y="1367809"/>
                <a:ext cx="2078986" cy="2080506"/>
              </a:xfrm>
              <a:prstGeom prst="rect">
                <a:avLst/>
              </a:prstGeom>
              <a:blipFill rotWithShape="1">
                <a:blip r:embed="rId3"/>
                <a:stretch>
                  <a:fillRect l="-8798" t="-4386" r="-5865" b="-935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F740-994D-4870-B6C9-85A79B0EA3AF}" type="slidenum">
              <a:rPr lang="zh-HK" altLang="en-US" smtClean="0"/>
              <a:t>7</a:t>
            </a:fld>
            <a:endParaRPr lang="zh-HK" alt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94516" y="1584237"/>
            <a:ext cx="1274849" cy="1237471"/>
          </a:xfrm>
          <a:prstGeom prst="rect">
            <a:avLst/>
          </a:prstGeom>
          <a:solidFill>
            <a:srgbClr val="CC66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291523" y="2821708"/>
            <a:ext cx="1274849" cy="1237471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294516" y="4059180"/>
            <a:ext cx="1274849" cy="1237471"/>
          </a:xfrm>
          <a:prstGeom prst="rect">
            <a:avLst/>
          </a:prstGeom>
          <a:solidFill>
            <a:srgbClr val="CC66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569365" y="1584237"/>
            <a:ext cx="1274849" cy="1237471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572358" y="2821708"/>
            <a:ext cx="1274849" cy="1237472"/>
          </a:xfrm>
          <a:prstGeom prst="rect">
            <a:avLst/>
          </a:prstGeom>
          <a:solidFill>
            <a:srgbClr val="CC66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2572358" y="4059179"/>
            <a:ext cx="1274849" cy="1237471"/>
          </a:xfrm>
          <a:prstGeom prst="rect">
            <a:avLst/>
          </a:prstGeom>
          <a:solidFill>
            <a:srgbClr val="CC66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3844214" y="4053202"/>
            <a:ext cx="1274849" cy="1243449"/>
          </a:xfrm>
          <a:prstGeom prst="rect">
            <a:avLst/>
          </a:prstGeom>
          <a:solidFill>
            <a:srgbClr val="CC66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291522" y="1584236"/>
            <a:ext cx="1274849" cy="1237471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2572358" y="2821709"/>
            <a:ext cx="1274849" cy="1237471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291521" y="4059180"/>
            <a:ext cx="1274849" cy="1237471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572358" y="4059180"/>
            <a:ext cx="1274849" cy="1237471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3844213" y="4059180"/>
            <a:ext cx="1274849" cy="1237471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0873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68146" y="1835672"/>
            <a:ext cx="708192" cy="2952499"/>
          </a:xfrm>
          <a:prstGeom prst="rect">
            <a:avLst/>
          </a:prstGeom>
          <a:solidFill>
            <a:srgbClr val="A5A5A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1168146" y="1835671"/>
            <a:ext cx="708192" cy="2952499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7" name="Picture 7" descr="C:\Users\martincsfong\AppData\Local\Microsoft\Windows\Temporary Internet Files\Content.IE5\XEFSZSOS\cchr_elf_00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766" y="3948027"/>
            <a:ext cx="1400239" cy="168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圓角矩形圖說文字 7"/>
          <p:cNvSpPr/>
          <p:nvPr/>
        </p:nvSpPr>
        <p:spPr>
          <a:xfrm>
            <a:off x="5797265" y="1290652"/>
            <a:ext cx="2165402" cy="2248076"/>
          </a:xfrm>
          <a:prstGeom prst="wedgeRoundRectCallout">
            <a:avLst>
              <a:gd name="adj1" fmla="val -9800"/>
              <a:gd name="adj2" fmla="val 6881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/>
              <p:cNvSpPr txBox="1"/>
              <p:nvPr/>
            </p:nvSpPr>
            <p:spPr>
              <a:xfrm>
                <a:off x="5883681" y="1367809"/>
                <a:ext cx="2078986" cy="2073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3600" dirty="0" smtClean="0"/>
                  <a:t>請把</a:t>
                </a:r>
                <a:r>
                  <a:rPr lang="zh-TW" altLang="en-US" sz="3600" dirty="0"/>
                  <a:t>全圖</a:t>
                </a:r>
                <a:r>
                  <a:rPr lang="zh-TW" altLang="en-US" sz="3600" dirty="0" smtClean="0"/>
                  <a:t>的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40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TW" sz="40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zh-TW" altLang="en-US" sz="3600" dirty="0" smtClean="0"/>
                  <a:t> 填上顏色。</a:t>
                </a:r>
                <a:endParaRPr lang="en-US" altLang="zh-TW" sz="3600" dirty="0" smtClean="0"/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681" y="1367809"/>
                <a:ext cx="2078986" cy="2073901"/>
              </a:xfrm>
              <a:prstGeom prst="rect">
                <a:avLst/>
              </a:prstGeom>
              <a:blipFill rotWithShape="1">
                <a:blip r:embed="rId3"/>
                <a:stretch>
                  <a:fillRect l="-8798" t="-4399" r="-5865" b="-938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F740-994D-4870-B6C9-85A79B0EA3AF}" type="slidenum">
              <a:rPr lang="zh-HK" altLang="en-US" smtClean="0"/>
              <a:t>8</a:t>
            </a:fld>
            <a:endParaRPr lang="zh-HK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76338" y="1835672"/>
            <a:ext cx="708192" cy="2952499"/>
          </a:xfrm>
          <a:prstGeom prst="rect">
            <a:avLst/>
          </a:prstGeom>
          <a:solidFill>
            <a:srgbClr val="A5A5A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584530" y="1835672"/>
            <a:ext cx="708192" cy="2952499"/>
          </a:xfrm>
          <a:prstGeom prst="rect">
            <a:avLst/>
          </a:prstGeom>
          <a:solidFill>
            <a:srgbClr val="A5A5A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3291023" y="1835672"/>
            <a:ext cx="708192" cy="2952499"/>
          </a:xfrm>
          <a:prstGeom prst="rect">
            <a:avLst/>
          </a:prstGeom>
          <a:solidFill>
            <a:srgbClr val="A5A5A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4000913" y="1835672"/>
            <a:ext cx="708192" cy="29524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4708485" y="1835672"/>
            <a:ext cx="708192" cy="29524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876338" y="1835670"/>
            <a:ext cx="708192" cy="2952499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2582831" y="1835669"/>
            <a:ext cx="708192" cy="2952499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3292722" y="1835672"/>
            <a:ext cx="708192" cy="2952499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grpSp>
        <p:nvGrpSpPr>
          <p:cNvPr id="33" name="群組 32"/>
          <p:cNvGrpSpPr/>
          <p:nvPr/>
        </p:nvGrpSpPr>
        <p:grpSpPr>
          <a:xfrm>
            <a:off x="1168456" y="1835669"/>
            <a:ext cx="4248531" cy="2953847"/>
            <a:chOff x="1168456" y="1835669"/>
            <a:chExt cx="4248531" cy="2953847"/>
          </a:xfrm>
        </p:grpSpPr>
        <p:sp>
          <p:nvSpPr>
            <p:cNvPr id="29" name="矩形 28"/>
            <p:cNvSpPr/>
            <p:nvPr/>
          </p:nvSpPr>
          <p:spPr>
            <a:xfrm>
              <a:off x="1168456" y="1837020"/>
              <a:ext cx="4248531" cy="2952496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cxnSp>
          <p:nvCxnSpPr>
            <p:cNvPr id="31" name="直線接點 30"/>
            <p:cNvCxnSpPr/>
            <p:nvPr/>
          </p:nvCxnSpPr>
          <p:spPr>
            <a:xfrm>
              <a:off x="2582831" y="1835669"/>
              <a:ext cx="1699" cy="2952502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4000914" y="1835672"/>
              <a:ext cx="1699" cy="2952502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835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17" y="2037215"/>
            <a:ext cx="3528204" cy="381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:\Users\martincsfong\AppData\Local\Microsoft\Windows\Temporary Internet Files\Content.IE5\XEFSZSOS\cchr_elf_00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273" y="732460"/>
            <a:ext cx="1400239" cy="168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圓角矩形圖說文字 7"/>
          <p:cNvSpPr/>
          <p:nvPr/>
        </p:nvSpPr>
        <p:spPr>
          <a:xfrm>
            <a:off x="1106424" y="715686"/>
            <a:ext cx="4434840" cy="1321529"/>
          </a:xfrm>
          <a:prstGeom prst="wedgeRoundRectCallout">
            <a:avLst>
              <a:gd name="adj1" fmla="val 66677"/>
              <a:gd name="adj2" fmla="val -1345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1179576" y="774554"/>
            <a:ext cx="4434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這個圖</a:t>
            </a:r>
            <a:r>
              <a:rPr lang="zh-TW" altLang="en-US" sz="3600" dirty="0"/>
              <a:t>的着色</a:t>
            </a:r>
            <a:r>
              <a:rPr lang="zh-TW" altLang="en-US" sz="3600" dirty="0" smtClean="0"/>
              <a:t>部分</a:t>
            </a:r>
            <a:r>
              <a:rPr lang="zh-TW" altLang="en-US" sz="3600" dirty="0"/>
              <a:t>是整幅圖的幾分之幾</a:t>
            </a:r>
            <a:r>
              <a:rPr lang="zh-TW" altLang="en-US" sz="3600" dirty="0" smtClean="0"/>
              <a:t>？</a:t>
            </a:r>
            <a:endParaRPr lang="en-US" altLang="zh-TW" sz="3600" dirty="0"/>
          </a:p>
        </p:txBody>
      </p:sp>
      <p:grpSp>
        <p:nvGrpSpPr>
          <p:cNvPr id="17" name="群組 16"/>
          <p:cNvGrpSpPr/>
          <p:nvPr/>
        </p:nvGrpSpPr>
        <p:grpSpPr>
          <a:xfrm>
            <a:off x="5084611" y="2475784"/>
            <a:ext cx="3387073" cy="3001991"/>
            <a:chOff x="5084611" y="2475784"/>
            <a:chExt cx="3387073" cy="3001991"/>
          </a:xfrm>
        </p:grpSpPr>
        <p:sp>
          <p:nvSpPr>
            <p:cNvPr id="5" name="爆炸 1 4"/>
            <p:cNvSpPr/>
            <p:nvPr/>
          </p:nvSpPr>
          <p:spPr>
            <a:xfrm>
              <a:off x="5084611" y="2475784"/>
              <a:ext cx="3387073" cy="3001991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文字方塊 11"/>
                <p:cNvSpPr txBox="1"/>
                <p:nvPr/>
              </p:nvSpPr>
              <p:spPr>
                <a:xfrm>
                  <a:off x="5857340" y="3457186"/>
                  <a:ext cx="1837421" cy="9628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3200" dirty="0" smtClean="0"/>
                    <a:t>答案：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TW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40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altLang="zh-TW" sz="40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a14:m>
                  <a:endParaRPr lang="zh-HK" altLang="en-US" sz="3600" dirty="0"/>
                </a:p>
              </p:txBody>
            </p:sp>
          </mc:Choice>
          <mc:Fallback>
            <p:sp>
              <p:nvSpPr>
                <p:cNvPr id="12" name="文字方塊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7340" y="3457186"/>
                  <a:ext cx="1837421" cy="96282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8638" b="-3797"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文字方塊 3"/>
          <p:cNvSpPr txBox="1"/>
          <p:nvPr/>
        </p:nvSpPr>
        <p:spPr>
          <a:xfrm>
            <a:off x="707360" y="2068912"/>
            <a:ext cx="577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800" b="1" dirty="0" smtClean="0"/>
              <a:t>1.</a:t>
            </a:r>
            <a:endParaRPr lang="zh-HK" altLang="en-US" sz="4800" b="1" dirty="0"/>
          </a:p>
        </p:txBody>
      </p:sp>
      <p:cxnSp>
        <p:nvCxnSpPr>
          <p:cNvPr id="10" name="直線接點 9"/>
          <p:cNvCxnSpPr/>
          <p:nvPr/>
        </p:nvCxnSpPr>
        <p:spPr>
          <a:xfrm>
            <a:off x="1948815" y="4061460"/>
            <a:ext cx="1447800" cy="82971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F740-994D-4870-B6C9-85A79B0EA3AF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0708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高階主管">
  <a:themeElements>
    <a:clrScheme name="高階主管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高階主管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高階主管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2377</TotalTime>
  <Words>640</Words>
  <Application>Microsoft Office PowerPoint</Application>
  <PresentationFormat>如螢幕大小 (4:3)</PresentationFormat>
  <Paragraphs>85</Paragraphs>
  <Slides>27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9" baseType="lpstr">
      <vt:lpstr>高階主管</vt:lpstr>
      <vt:lpstr>Equation</vt:lpstr>
      <vt:lpstr>分數的認識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分數的認識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FONG, Chong-sun Martin</dc:creator>
  <cp:lastModifiedBy>FONG, Chong-sun Martin</cp:lastModifiedBy>
  <cp:revision>93</cp:revision>
  <dcterms:created xsi:type="dcterms:W3CDTF">2016-01-05T03:00:12Z</dcterms:created>
  <dcterms:modified xsi:type="dcterms:W3CDTF">2016-02-05T03:18:52Z</dcterms:modified>
</cp:coreProperties>
</file>