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411" r:id="rId2"/>
    <p:sldId id="443" r:id="rId3"/>
    <p:sldId id="444" r:id="rId4"/>
    <p:sldId id="412" r:id="rId5"/>
    <p:sldId id="410" r:id="rId6"/>
    <p:sldId id="456" r:id="rId7"/>
    <p:sldId id="457" r:id="rId8"/>
    <p:sldId id="458" r:id="rId9"/>
    <p:sldId id="459" r:id="rId10"/>
    <p:sldId id="460" r:id="rId11"/>
    <p:sldId id="461" r:id="rId12"/>
    <p:sldId id="417" r:id="rId13"/>
    <p:sldId id="414" r:id="rId14"/>
    <p:sldId id="415" r:id="rId15"/>
    <p:sldId id="420" r:id="rId16"/>
    <p:sldId id="418" r:id="rId17"/>
    <p:sldId id="445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CC33"/>
    <a:srgbClr val="FFFFCC"/>
    <a:srgbClr val="009900"/>
    <a:srgbClr val="FF3300"/>
    <a:srgbClr val="9933FF"/>
    <a:srgbClr val="CC99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4" autoAdjust="0"/>
    <p:restoredTop sz="90929"/>
  </p:normalViewPr>
  <p:slideViewPr>
    <p:cSldViewPr>
      <p:cViewPr varScale="1">
        <p:scale>
          <a:sx n="85" d="100"/>
          <a:sy n="85" d="100"/>
        </p:scale>
        <p:origin x="-1397" y="-67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57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3D0F376-3A93-E445-AC2D-B0231A6B1D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22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CDEE911-1E9A-234A-B3B9-4D06740AE0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261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07AF-37B4-7845-8626-30F7F83974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724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127C-4C59-3A42-B746-5CFA32F32C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61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HK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HK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A5DF-464C-874F-B5DB-E8FDA44836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08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D408-B668-3E4B-80C9-32236F4819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82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HK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HK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AED6-BD2F-C548-9191-D1A7BC255B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739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0649-F975-684E-9A48-76BB35FC1E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792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EAB6-3EF0-BA4E-8D7A-2AB8BC82E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733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DC9E-3D29-854F-9316-AB50DB3657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758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6CE6-F4BF-C146-9550-20067B18BE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584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4766-E641-8B42-BA82-C56FC967F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713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A24B-A90F-2340-A4DA-56FBC0AC56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582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898E-1D6B-D945-8D75-F25EFDCA66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67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406B-E40C-5948-A4E3-B23B95FCC3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42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CB05-D410-434E-B461-3CEB576B97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676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58A-97A8-7B4D-B208-B6A74E328E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100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7645-5626-9345-AFF3-3D2301B922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578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HK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H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accent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4E45601-C543-684D-9747-2DBDE6BEA8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32" r:id="rId11"/>
    <p:sldLayoutId id="2147483727" r:id="rId12"/>
    <p:sldLayoutId id="2147483733" r:id="rId13"/>
    <p:sldLayoutId id="2147483728" r:id="rId14"/>
    <p:sldLayoutId id="2147483729" r:id="rId15"/>
    <p:sldLayoutId id="2147483730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微軟正黑體" panose="020B0604030504040204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547664" y="304800"/>
            <a:ext cx="5005536" cy="12192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CCCCFF"/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13500000" sx="75000" sy="75000" algn="tl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HK" altLang="en-US" smtClean="0">
              <a:solidFill>
                <a:schemeClr val="tx1"/>
              </a:solidFill>
              <a:latin typeface="Times New Roman" charset="0"/>
              <a:ea typeface="新細明體" charset="-12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051720" y="495300"/>
            <a:ext cx="412048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zh-TW" alt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第</a:t>
            </a:r>
            <a:r>
              <a:rPr lang="en-US" altLang="zh-TW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altLang="zh-TW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教</a:t>
            </a:r>
            <a:r>
              <a:rPr lang="zh-TW" alt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節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835150" y="3951288"/>
            <a:ext cx="6400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charset="-120"/>
                <a:ea typeface="標楷體" charset="-120"/>
              </a:rPr>
              <a:t>學習範疇：圖形與空間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charset="-120"/>
                <a:ea typeface="標楷體" charset="-120"/>
              </a:rPr>
              <a:t>學習單位：</a:t>
            </a:r>
            <a:r>
              <a:rPr lang="en-US" altLang="zh-TW" sz="3200" smtClean="0">
                <a:solidFill>
                  <a:schemeClr val="tx1"/>
                </a:solidFill>
                <a:latin typeface="Times New Roman" charset="0"/>
                <a:ea typeface="標楷體" charset="-120"/>
              </a:rPr>
              <a:t>3S1  </a:t>
            </a:r>
            <a:r>
              <a:rPr lang="zh-TW" altLang="en-US" sz="3200" smtClean="0">
                <a:solidFill>
                  <a:schemeClr val="tx1"/>
                </a:solidFill>
                <a:latin typeface="Times New Roman" charset="0"/>
                <a:ea typeface="標楷體" charset="-120"/>
              </a:rPr>
              <a:t>平行和垂直</a:t>
            </a:r>
            <a:r>
              <a:rPr lang="zh-TW" altLang="en-US" sz="3200" smtClean="0">
                <a:solidFill>
                  <a:schemeClr val="tx1"/>
                </a:solidFill>
                <a:latin typeface="標楷體" charset="-120"/>
                <a:ea typeface="標楷體" charset="-120"/>
              </a:rPr>
              <a:t>       　　   </a:t>
            </a:r>
          </a:p>
        </p:txBody>
      </p:sp>
      <p:grpSp>
        <p:nvGrpSpPr>
          <p:cNvPr id="20484" name="Group 11"/>
          <p:cNvGrpSpPr>
            <a:grpSpLocks/>
          </p:cNvGrpSpPr>
          <p:nvPr/>
        </p:nvGrpSpPr>
        <p:grpSpPr bwMode="auto">
          <a:xfrm>
            <a:off x="468313" y="2139950"/>
            <a:ext cx="7532687" cy="3073400"/>
            <a:chOff x="679" y="916"/>
            <a:chExt cx="4745" cy="1936"/>
          </a:xfrm>
        </p:grpSpPr>
        <p:sp>
          <p:nvSpPr>
            <p:cNvPr id="185356" name="Text Box 12"/>
            <p:cNvSpPr txBox="1">
              <a:spLocks noChangeArrowheads="1"/>
            </p:cNvSpPr>
            <p:nvPr/>
          </p:nvSpPr>
          <p:spPr bwMode="auto">
            <a:xfrm>
              <a:off x="679" y="916"/>
              <a:ext cx="4704" cy="132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66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17</a:t>
              </a:r>
              <a:r>
                <a:rPr lang="en-US" altLang="zh-TW" sz="66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zh-TW" altLang="en-US" sz="66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平行線</a:t>
              </a:r>
            </a:p>
            <a:p>
              <a:pPr algn="ctr" eaLnBrk="1" hangingPunct="1">
                <a:defRPr/>
              </a:pPr>
              <a:endParaRPr lang="en-US" altLang="zh-TW" sz="6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endParaRPr>
            </a:p>
          </p:txBody>
        </p:sp>
        <p:sp>
          <p:nvSpPr>
            <p:cNvPr id="185357" name="Text Box 13"/>
            <p:cNvSpPr txBox="1">
              <a:spLocks noChangeArrowheads="1"/>
            </p:cNvSpPr>
            <p:nvPr/>
          </p:nvSpPr>
          <p:spPr bwMode="auto">
            <a:xfrm>
              <a:off x="720" y="2160"/>
              <a:ext cx="4704" cy="6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zh-HK" altLang="zh-HK" sz="6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 txBox="1">
            <a:spLocks/>
          </p:cNvSpPr>
          <p:nvPr/>
        </p:nvSpPr>
        <p:spPr bwMode="auto">
          <a:xfrm>
            <a:off x="-1044575" y="-17145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400">
                <a:solidFill>
                  <a:schemeClr val="accent1"/>
                </a:solidFill>
              </a:rPr>
              <a:t>這樣平行嗎？</a:t>
            </a:r>
            <a:endParaRPr kumimoji="0" lang="en-US" altLang="en-US" sz="5400" dirty="0">
              <a:solidFill>
                <a:schemeClr val="accent1"/>
              </a:solidFill>
              <a:ea typeface="新細明體" charset="-12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65577" y="2109053"/>
            <a:ext cx="318423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5576" y="5107780"/>
            <a:ext cx="6245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兩直線距離保持不變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sz="4400" dirty="0" smtClean="0">
                <a:solidFill>
                  <a:srgbClr val="FF0000"/>
                </a:solidFill>
              </a:rPr>
              <a:t>所以平行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79712" y="1935738"/>
            <a:ext cx="0" cy="3017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63946" y="1527125"/>
            <a:ext cx="0" cy="3017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66637" y="2740671"/>
            <a:ext cx="313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黑線間距離保持不變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979712" y="3212976"/>
            <a:ext cx="318423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5577" y="4099161"/>
            <a:ext cx="318423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09042" y="3648136"/>
            <a:ext cx="313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黑線間距離保持不變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 txBox="1">
            <a:spLocks/>
          </p:cNvSpPr>
          <p:nvPr/>
        </p:nvSpPr>
        <p:spPr bwMode="auto">
          <a:xfrm>
            <a:off x="-1044575" y="-17145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400" dirty="0" smtClean="0">
                <a:solidFill>
                  <a:schemeClr val="accent1"/>
                </a:solidFill>
              </a:rPr>
              <a:t>多於兩條線</a:t>
            </a:r>
            <a:endParaRPr kumimoji="0" lang="en-US" altLang="en-US" sz="5400" dirty="0">
              <a:solidFill>
                <a:schemeClr val="accent1"/>
              </a:solidFill>
              <a:ea typeface="新細明體" charset="-120"/>
            </a:endParaRP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387" y="2765425"/>
            <a:ext cx="3251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08038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835696" y="1681163"/>
            <a:ext cx="0" cy="3017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490913"/>
            <a:ext cx="6934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89" y="808038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203848" y="1681163"/>
            <a:ext cx="0" cy="3017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46" y="808038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508104" y="1681163"/>
            <a:ext cx="0" cy="3017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4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00052 0.4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14618 0.000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00052 0.452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0.00024 L 0.40069 0.0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00052 0.452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圖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5" t="18536" r="30368" b="47374"/>
          <a:stretch>
            <a:fillRect/>
          </a:stretch>
        </p:blipFill>
        <p:spPr bwMode="auto">
          <a:xfrm>
            <a:off x="684213" y="1268413"/>
            <a:ext cx="66246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"/>
          <p:cNvSpPr>
            <a:spLocks noChangeArrowheads="1"/>
          </p:cNvSpPr>
          <p:nvPr/>
        </p:nvSpPr>
        <p:spPr bwMode="auto">
          <a:xfrm>
            <a:off x="611560" y="3140968"/>
            <a:ext cx="6335712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ct val="0"/>
              </a:spcBef>
              <a:buClrTx/>
              <a:buSzTx/>
              <a:buFont typeface="Wingdings" charset="2"/>
              <a:buChar char=""/>
            </a:pPr>
            <a:r>
              <a:rPr lang="zh-TW" altLang="zh-HK" dirty="0">
                <a:solidFill>
                  <a:schemeClr val="tx1"/>
                </a:solidFill>
                <a:latin typeface="Times New Roman" charset="0"/>
                <a:ea typeface="標楷體" charset="-120"/>
              </a:rPr>
              <a:t>派發每人一張工作紙，利用有互相平行的邊的物件印畫平行線</a:t>
            </a:r>
            <a:endParaRPr lang="en-US" altLang="zh-TW" dirty="0">
              <a:solidFill>
                <a:schemeClr val="tx1"/>
              </a:solidFill>
              <a:latin typeface="Times New Roman" charset="0"/>
              <a:ea typeface="標楷體" charset="-120"/>
            </a:endParaRPr>
          </a:p>
          <a:p>
            <a:pPr marL="0" indent="0" algn="just"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endParaRPr lang="en-US" altLang="zh-TW" dirty="0">
              <a:solidFill>
                <a:schemeClr val="tx1"/>
              </a:solidFill>
              <a:latin typeface="Times New Roman" charset="0"/>
              <a:ea typeface="標楷體" charset="-120"/>
            </a:endParaRPr>
          </a:p>
        </p:txBody>
      </p:sp>
      <p:sp>
        <p:nvSpPr>
          <p:cNvPr id="24578" name="標題 2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2449512" cy="1295401"/>
          </a:xfrm>
        </p:spPr>
        <p:txBody>
          <a:bodyPr/>
          <a:lstStyle/>
          <a:p>
            <a:pPr eaLnBrk="1" hangingPunct="1"/>
            <a:r>
              <a:rPr lang="zh-TW" altLang="en-US" dirty="0"/>
              <a:t>活動一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"/>
          <p:cNvSpPr>
            <a:spLocks noChangeArrowheads="1"/>
          </p:cNvSpPr>
          <p:nvPr/>
        </p:nvSpPr>
        <p:spPr bwMode="auto">
          <a:xfrm>
            <a:off x="726603" y="1773660"/>
            <a:ext cx="686973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dirty="0">
              <a:solidFill>
                <a:schemeClr val="tx1"/>
              </a:solidFill>
              <a:latin typeface="Times New Roman" charset="0"/>
              <a:ea typeface="標楷體" charset="-120"/>
            </a:endParaRP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latin typeface="Times New Roman" charset="0"/>
                <a:ea typeface="標楷體" charset="-120"/>
              </a:rPr>
              <a:t>1.</a:t>
            </a:r>
            <a:r>
              <a:rPr lang="zh-TW" altLang="zh-HK" dirty="0">
                <a:solidFill>
                  <a:schemeClr val="tx1"/>
                </a:solidFill>
                <a:latin typeface="Times New Roman" charset="0"/>
                <a:ea typeface="標楷體" charset="-120"/>
              </a:rPr>
              <a:t>如何利用</a:t>
            </a:r>
            <a:r>
              <a:rPr lang="zh-TW" altLang="zh-HK" b="1" dirty="0">
                <a:solidFill>
                  <a:srgbClr val="FF0000"/>
                </a:solidFill>
                <a:latin typeface="Times New Roman" charset="0"/>
                <a:ea typeface="標楷體" charset="-120"/>
              </a:rPr>
              <a:t>方格紙</a:t>
            </a:r>
            <a:r>
              <a:rPr lang="en-US" altLang="zh-HK" dirty="0">
                <a:solidFill>
                  <a:schemeClr val="tx1"/>
                </a:solidFill>
                <a:latin typeface="Times New Roman" charset="0"/>
                <a:ea typeface="標楷體" charset="-120"/>
              </a:rPr>
              <a:t>/</a:t>
            </a:r>
            <a:r>
              <a:rPr lang="zh-TW" altLang="zh-HK" b="1" dirty="0">
                <a:solidFill>
                  <a:srgbClr val="FF0000"/>
                </a:solidFill>
                <a:latin typeface="Times New Roman" charset="0"/>
                <a:ea typeface="標楷體" charset="-120"/>
              </a:rPr>
              <a:t>釘點紙</a:t>
            </a:r>
            <a:r>
              <a:rPr lang="zh-TW" altLang="zh-HK" dirty="0">
                <a:solidFill>
                  <a:schemeClr val="tx1"/>
                </a:solidFill>
                <a:latin typeface="Times New Roman" charset="0"/>
                <a:ea typeface="標楷體" charset="-120"/>
              </a:rPr>
              <a:t>繪畫出兩條距離不變的直線</a:t>
            </a:r>
            <a:r>
              <a:rPr lang="en-US" altLang="zh-HK" dirty="0">
                <a:solidFill>
                  <a:schemeClr val="tx1"/>
                </a:solidFill>
                <a:latin typeface="Times New Roman" charset="0"/>
                <a:ea typeface="標楷體" charset="-120"/>
              </a:rPr>
              <a:t>?</a:t>
            </a: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dirty="0">
              <a:solidFill>
                <a:schemeClr val="tx1"/>
              </a:solidFill>
              <a:latin typeface="Times New Roman" charset="0"/>
              <a:ea typeface="標楷體" charset="-120"/>
            </a:endParaRP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latin typeface="Times New Roman" charset="0"/>
                <a:ea typeface="標楷體" charset="-120"/>
              </a:rPr>
              <a:t>2.</a:t>
            </a:r>
            <a:r>
              <a:rPr lang="zh-TW" altLang="zh-HK" dirty="0">
                <a:solidFill>
                  <a:schemeClr val="tx1"/>
                </a:solidFill>
                <a:latin typeface="Times New Roman" charset="0"/>
                <a:ea typeface="標楷體" charset="-120"/>
              </a:rPr>
              <a:t>在方格紙</a:t>
            </a:r>
            <a:r>
              <a:rPr lang="en-US" altLang="zh-HK" dirty="0">
                <a:solidFill>
                  <a:schemeClr val="tx1"/>
                </a:solidFill>
                <a:latin typeface="Times New Roman" charset="0"/>
                <a:ea typeface="標楷體" charset="-120"/>
              </a:rPr>
              <a:t>/</a:t>
            </a:r>
            <a:r>
              <a:rPr lang="zh-TW" altLang="zh-HK" dirty="0">
                <a:solidFill>
                  <a:schemeClr val="tx1"/>
                </a:solidFill>
                <a:latin typeface="Times New Roman" charset="0"/>
                <a:ea typeface="標楷體" charset="-120"/>
              </a:rPr>
              <a:t>釘點紙上繪畫指定的平行線</a:t>
            </a:r>
            <a:endParaRPr lang="zh-TW" altLang="zh-HK" sz="2000" dirty="0">
              <a:solidFill>
                <a:schemeClr val="tx1"/>
              </a:solidFill>
              <a:latin typeface="Times New Roman" charset="0"/>
              <a:ea typeface="新細明體" charset="-120"/>
            </a:endParaRP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dirty="0">
                <a:solidFill>
                  <a:schemeClr val="tx1"/>
                </a:solidFill>
                <a:latin typeface="Times New Roman" charset="0"/>
                <a:ea typeface="標楷體" charset="-120"/>
              </a:rPr>
              <a:t> </a:t>
            </a:r>
            <a:endParaRPr lang="zh-TW" altLang="zh-HK" sz="2000" dirty="0">
              <a:solidFill>
                <a:schemeClr val="tx1"/>
              </a:solidFill>
              <a:latin typeface="Times New Roman" charset="0"/>
              <a:ea typeface="新細明體" charset="-120"/>
            </a:endParaRPr>
          </a:p>
        </p:txBody>
      </p:sp>
      <p:sp>
        <p:nvSpPr>
          <p:cNvPr id="25602" name="標題 2"/>
          <p:cNvSpPr txBox="1">
            <a:spLocks/>
          </p:cNvSpPr>
          <p:nvPr/>
        </p:nvSpPr>
        <p:spPr bwMode="auto">
          <a:xfrm>
            <a:off x="726603" y="476672"/>
            <a:ext cx="24479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400" dirty="0">
                <a:solidFill>
                  <a:schemeClr val="accent1"/>
                </a:solidFill>
              </a:rPr>
              <a:t>活動二</a:t>
            </a:r>
            <a:endParaRPr kumimoji="0" lang="zh-HK" altLang="en-US" sz="5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6311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8674" name="Title 1"/>
          <p:cNvSpPr txBox="1">
            <a:spLocks/>
          </p:cNvSpPr>
          <p:nvPr/>
        </p:nvSpPr>
        <p:spPr bwMode="auto">
          <a:xfrm>
            <a:off x="-396875" y="47625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400">
                <a:solidFill>
                  <a:schemeClr val="accent1"/>
                </a:solidFill>
              </a:rPr>
              <a:t>為什麼平行？</a:t>
            </a:r>
            <a:endParaRPr kumimoji="0" lang="en-US" altLang="en-US" sz="5400">
              <a:solidFill>
                <a:schemeClr val="accent1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9"/>
          <p:cNvSpPr>
            <a:spLocks noChangeShapeType="1"/>
          </p:cNvSpPr>
          <p:nvPr/>
        </p:nvSpPr>
        <p:spPr bwMode="auto">
          <a:xfrm flipH="1">
            <a:off x="3124200" y="14478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3" name="Line 11"/>
          <p:cNvSpPr>
            <a:spLocks noChangeShapeType="1"/>
          </p:cNvSpPr>
          <p:nvPr/>
        </p:nvSpPr>
        <p:spPr bwMode="auto">
          <a:xfrm flipH="1">
            <a:off x="6019800" y="14478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990600" y="196850"/>
            <a:ext cx="11079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600" dirty="0" smtClean="0">
                <a:solidFill>
                  <a:schemeClr val="tx1"/>
                </a:solidFill>
                <a:latin typeface="Times New Roman" charset="0"/>
                <a:ea typeface="標楷體" charset="-120"/>
              </a:rPr>
              <a:t>總結</a:t>
            </a:r>
          </a:p>
        </p:txBody>
      </p:sp>
      <p:pic>
        <p:nvPicPr>
          <p:cNvPr id="33796" name="Picture 6" descr="D:\ralph\3a ppt pic\teache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370388"/>
            <a:ext cx="26162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8" name="AutoShape 8"/>
          <p:cNvSpPr>
            <a:spLocks noChangeArrowheads="1"/>
          </p:cNvSpPr>
          <p:nvPr/>
        </p:nvSpPr>
        <p:spPr bwMode="auto">
          <a:xfrm>
            <a:off x="2743200" y="3581400"/>
            <a:ext cx="4492625" cy="1295400"/>
          </a:xfrm>
          <a:prstGeom prst="wedgeRoundRectCallout">
            <a:avLst>
              <a:gd name="adj1" fmla="val -41931"/>
              <a:gd name="adj2" fmla="val 78801"/>
              <a:gd name="adj3" fmla="val 16667"/>
            </a:avLst>
          </a:prstGeom>
          <a:gradFill rotWithShape="0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TW" altLang="zh-HK" sz="32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要繪畫平行線，兩條直線距離必須</a:t>
            </a:r>
            <a:r>
              <a:rPr lang="zh-TW" altLang="zh-HK" sz="32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保持不</a:t>
            </a:r>
            <a:r>
              <a:rPr lang="zh-TW" altLang="en-US" sz="32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變</a:t>
            </a:r>
            <a:r>
              <a:rPr lang="zh-TW" altLang="en-US" sz="3200">
                <a:ea typeface="標楷體" pitchFamily="65" charset="-120"/>
              </a:rPr>
              <a:t>。</a:t>
            </a:r>
            <a:endParaRPr lang="zh-TW" altLang="en-US" sz="3200" dirty="0">
              <a:ea typeface="標楷體" pitchFamily="65" charset="-120"/>
            </a:endParaRPr>
          </a:p>
        </p:txBody>
      </p:sp>
      <p:grpSp>
        <p:nvGrpSpPr>
          <p:cNvPr id="33798" name="Group 12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5385" name="Line 7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6" name="Line 10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333" name="Group 13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5383" name="Line 14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4" name="Line 15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336" name="Group 16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5381" name="Line 17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2" name="Line 18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339" name="Group 19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5379" name="Line 20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0" name="Line 21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342" name="Group 22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5377" name="Line 23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8" name="Line 24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345" name="Group 25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5375" name="Line 26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6" name="Line 27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94236" y="1593058"/>
            <a:ext cx="6155531" cy="5941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HK" altLang="zh-HK" sz="1800"/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683568" y="764704"/>
            <a:ext cx="6696744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教學流程</a:t>
            </a:r>
            <a:r>
              <a:rPr lang="en-US" altLang="zh-TW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第二部分</a:t>
            </a:r>
            <a:r>
              <a:rPr lang="en-US" altLang="zh-TW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None/>
              <a:defRPr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摺出平行線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  <a:defRPr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鞏固平行的概念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zh-HK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78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6858000" cy="241287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日常生活中，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哪些物件中，會出現平行線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1459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65807"/>
          <a:stretch/>
        </p:blipFill>
        <p:spPr>
          <a:xfrm>
            <a:off x="573215" y="1252457"/>
            <a:ext cx="7346642" cy="3440624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2191185" y="1984752"/>
            <a:ext cx="3436526" cy="79041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750" b="1" dirty="0">
                <a:solidFill>
                  <a:srgbClr val="FF0000"/>
                </a:solidFill>
              </a:rPr>
              <a:t>沒有平行線</a:t>
            </a:r>
            <a:endParaRPr lang="zh-HK" altLang="en-US" sz="37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5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94236" y="1593058"/>
            <a:ext cx="6155531" cy="5941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HK" altLang="zh-HK" sz="1800"/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827584" y="1052736"/>
            <a:ext cx="6264696" cy="508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4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課堂目標</a:t>
            </a:r>
            <a:r>
              <a:rPr lang="en-US" altLang="zh-TW" sz="4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48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None/>
            </a:pP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HK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認識平行線的概念</a:t>
            </a:r>
          </a:p>
          <a:p>
            <a:pPr>
              <a:buNone/>
            </a:pP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HK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能夠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製作</a:t>
            </a:r>
            <a:r>
              <a:rPr lang="zh-TW" altLang="zh-HK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平行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zh-HK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zh-HK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23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8475"/>
          <a:stretch/>
        </p:blipFill>
        <p:spPr>
          <a:xfrm>
            <a:off x="-161763" y="1322199"/>
            <a:ext cx="5143500" cy="39520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3" b="17112"/>
          <a:stretch/>
        </p:blipFill>
        <p:spPr>
          <a:xfrm>
            <a:off x="4387635" y="1326720"/>
            <a:ext cx="4086063" cy="39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50011" y="1792012"/>
            <a:ext cx="6858000" cy="241287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日常生活中，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物件中平行線有用嗎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45672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94" y="1492657"/>
            <a:ext cx="5819613" cy="38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9491" r="2775" b="3729"/>
          <a:stretch/>
        </p:blipFill>
        <p:spPr>
          <a:xfrm>
            <a:off x="2573385" y="1438436"/>
            <a:ext cx="3394129" cy="44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t="2469" r="16590" b="16609"/>
          <a:stretch/>
        </p:blipFill>
        <p:spPr>
          <a:xfrm>
            <a:off x="2173637" y="1322086"/>
            <a:ext cx="4602997" cy="41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1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50011" y="1792012"/>
            <a:ext cx="6858000" cy="241287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日常生活中，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物件中的平行線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有什麼用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75943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85725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6030" r="25000"/>
          <a:stretch/>
        </p:blipFill>
        <p:spPr>
          <a:xfrm>
            <a:off x="350639" y="1333822"/>
            <a:ext cx="3355404" cy="429593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20260" r="13012"/>
          <a:stretch/>
        </p:blipFill>
        <p:spPr>
          <a:xfrm>
            <a:off x="4231037" y="2077742"/>
            <a:ext cx="4114800" cy="30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3257" y="1596289"/>
            <a:ext cx="6858000" cy="29158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考考你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&lt;</a:t>
            </a:r>
            <a:r>
              <a:rPr lang="zh-TW" altLang="en-US" dirty="0" smtClean="0"/>
              <a:t>分辨圖中的平行線</a:t>
            </a:r>
            <a:r>
              <a:rPr lang="en-US" altLang="zh-TW" dirty="0" smtClean="0"/>
              <a:t>&gt;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09017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2557463" y="1528762"/>
            <a:ext cx="3057525" cy="3300413"/>
            <a:chOff x="3409950" y="895350"/>
            <a:chExt cx="4076700" cy="4400550"/>
          </a:xfrm>
        </p:grpSpPr>
        <p:cxnSp>
          <p:nvCxnSpPr>
            <p:cNvPr id="4" name="直線接點 3"/>
            <p:cNvCxnSpPr/>
            <p:nvPr/>
          </p:nvCxnSpPr>
          <p:spPr>
            <a:xfrm>
              <a:off x="3409950" y="895350"/>
              <a:ext cx="19050" cy="43624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7467600" y="933450"/>
              <a:ext cx="19050" cy="43624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3429000" y="933450"/>
              <a:ext cx="1866900" cy="43243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H="1">
              <a:off x="5295900" y="933450"/>
              <a:ext cx="2190750" cy="43243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字方塊 6"/>
          <p:cNvSpPr txBox="1"/>
          <p:nvPr/>
        </p:nvSpPr>
        <p:spPr>
          <a:xfrm>
            <a:off x="1671638" y="4892755"/>
            <a:ext cx="505777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1) 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圖中共有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組平行線。</a:t>
            </a:r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A.0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666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94236" y="1593058"/>
            <a:ext cx="6155531" cy="5941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HK" altLang="zh-HK" sz="1800"/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683568" y="764704"/>
            <a:ext cx="6696744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教學流程</a:t>
            </a:r>
            <a:r>
              <a:rPr lang="en-US" altLang="zh-TW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第一部分</a:t>
            </a:r>
            <a:r>
              <a:rPr lang="en-US" altLang="zh-TW" sz="4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zh-TW" sz="40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  <a:defRPr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分辨平行線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  <a:defRPr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製作平行線」影片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  <a:defRPr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印畫及繪畫「平行線」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zh-HK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76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3386137" y="1528762"/>
            <a:ext cx="2357438" cy="3243263"/>
            <a:chOff x="2895600" y="895350"/>
            <a:chExt cx="3143250" cy="4324350"/>
          </a:xfrm>
        </p:grpSpPr>
        <p:cxnSp>
          <p:nvCxnSpPr>
            <p:cNvPr id="4" name="直線接點 3"/>
            <p:cNvCxnSpPr/>
            <p:nvPr/>
          </p:nvCxnSpPr>
          <p:spPr>
            <a:xfrm flipH="1">
              <a:off x="2895600" y="895350"/>
              <a:ext cx="1466850" cy="419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4362450" y="895350"/>
              <a:ext cx="1676400" cy="43243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3448050" y="3409950"/>
              <a:ext cx="1866900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字方塊 6"/>
          <p:cNvSpPr txBox="1"/>
          <p:nvPr/>
        </p:nvSpPr>
        <p:spPr>
          <a:xfrm>
            <a:off x="1671638" y="4892755"/>
            <a:ext cx="505777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2) 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圖中共有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組平行線。</a:t>
            </a:r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A.0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25600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弧形 1"/>
          <p:cNvSpPr/>
          <p:nvPr/>
        </p:nvSpPr>
        <p:spPr>
          <a:xfrm rot="8093016">
            <a:off x="2524918" y="1108150"/>
            <a:ext cx="3182885" cy="2193523"/>
          </a:xfrm>
          <a:prstGeom prst="arc">
            <a:avLst>
              <a:gd name="adj1" fmla="val 13976696"/>
              <a:gd name="adj2" fmla="val 2069035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sz="1800"/>
          </a:p>
        </p:txBody>
      </p:sp>
      <p:sp>
        <p:nvSpPr>
          <p:cNvPr id="5" name="弧形 4"/>
          <p:cNvSpPr/>
          <p:nvPr/>
        </p:nvSpPr>
        <p:spPr>
          <a:xfrm rot="6717022">
            <a:off x="2632713" y="1515032"/>
            <a:ext cx="3476640" cy="2789556"/>
          </a:xfrm>
          <a:prstGeom prst="arc">
            <a:avLst>
              <a:gd name="adj1" fmla="val 13976696"/>
              <a:gd name="adj2" fmla="val 2104265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sz="1800"/>
          </a:p>
        </p:txBody>
      </p:sp>
      <p:sp>
        <p:nvSpPr>
          <p:cNvPr id="6" name="弧形 5"/>
          <p:cNvSpPr/>
          <p:nvPr/>
        </p:nvSpPr>
        <p:spPr>
          <a:xfrm rot="8882580">
            <a:off x="2779657" y="872899"/>
            <a:ext cx="2124346" cy="1582782"/>
          </a:xfrm>
          <a:prstGeom prst="arc">
            <a:avLst>
              <a:gd name="adj1" fmla="val 13976696"/>
              <a:gd name="adj2" fmla="val 2072379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sz="180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7187" y="4892755"/>
            <a:ext cx="87868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3)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圖中哪些直線是互相平行。</a:t>
            </a:r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藍色線和紅色線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紅色線和綠色線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沒有</a:t>
            </a:r>
          </a:p>
        </p:txBody>
      </p:sp>
    </p:spTree>
    <p:extLst>
      <p:ext uri="{BB962C8B-B14F-4D97-AF65-F5344CB8AC3E}">
        <p14:creationId xmlns:p14="http://schemas.microsoft.com/office/powerpoint/2010/main" val="2196067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993923" y="1620479"/>
            <a:ext cx="2470355" cy="2277143"/>
            <a:chOff x="2605549" y="2168013"/>
            <a:chExt cx="1759973" cy="1622322"/>
          </a:xfrm>
        </p:grpSpPr>
        <p:cxnSp>
          <p:nvCxnSpPr>
            <p:cNvPr id="3" name="直線接點 2"/>
            <p:cNvCxnSpPr/>
            <p:nvPr/>
          </p:nvCxnSpPr>
          <p:spPr>
            <a:xfrm>
              <a:off x="3111910" y="2168013"/>
              <a:ext cx="1253612" cy="6784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接點 3"/>
            <p:cNvCxnSpPr/>
            <p:nvPr/>
          </p:nvCxnSpPr>
          <p:spPr>
            <a:xfrm>
              <a:off x="2703872" y="2954594"/>
              <a:ext cx="865238" cy="45228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2605549" y="2458065"/>
              <a:ext cx="639096" cy="49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3878827" y="3141407"/>
              <a:ext cx="14747" cy="64892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字方塊 6"/>
          <p:cNvSpPr txBox="1"/>
          <p:nvPr/>
        </p:nvSpPr>
        <p:spPr>
          <a:xfrm>
            <a:off x="357187" y="4892755"/>
            <a:ext cx="87868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4)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圖中哪些直線是互相平行。</a:t>
            </a:r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藍色線和紅色線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紅色線和綠色線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啡色線和綠色線 </a:t>
            </a:r>
          </a:p>
        </p:txBody>
      </p:sp>
    </p:spTree>
    <p:extLst>
      <p:ext uri="{BB962C8B-B14F-4D97-AF65-F5344CB8AC3E}">
        <p14:creationId xmlns:p14="http://schemas.microsoft.com/office/powerpoint/2010/main" val="2108964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2577281" y="1030968"/>
            <a:ext cx="3510118" cy="3583434"/>
            <a:chOff x="5048866" y="2271252"/>
            <a:chExt cx="2369573" cy="1632155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6164827" y="2492478"/>
              <a:ext cx="1253612" cy="6784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V="1">
              <a:off x="5048866" y="2728452"/>
              <a:ext cx="1219199" cy="62434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5201266" y="2271252"/>
              <a:ext cx="565353" cy="57027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6105832" y="3008671"/>
              <a:ext cx="884903" cy="4572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flipV="1">
              <a:off x="5157021" y="3279058"/>
              <a:ext cx="1219199" cy="62434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字方塊 27"/>
          <p:cNvSpPr txBox="1"/>
          <p:nvPr/>
        </p:nvSpPr>
        <p:spPr>
          <a:xfrm>
            <a:off x="357187" y="4892755"/>
            <a:ext cx="87868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5)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圖中哪兩組直線是互相平行。</a:t>
            </a:r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藍色線和綠色線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紅色線和啡色線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藍色線和灰色線 </a:t>
            </a:r>
          </a:p>
        </p:txBody>
      </p:sp>
    </p:spTree>
    <p:extLst>
      <p:ext uri="{BB962C8B-B14F-4D97-AF65-F5344CB8AC3E}">
        <p14:creationId xmlns:p14="http://schemas.microsoft.com/office/powerpoint/2010/main" val="1973462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122714" y="1357993"/>
            <a:ext cx="4985657" cy="3556907"/>
            <a:chOff x="2830285" y="667657"/>
            <a:chExt cx="6647543" cy="4742543"/>
          </a:xfrm>
        </p:grpSpPr>
        <p:cxnSp>
          <p:nvCxnSpPr>
            <p:cNvPr id="4" name="直線接點 3"/>
            <p:cNvCxnSpPr/>
            <p:nvPr/>
          </p:nvCxnSpPr>
          <p:spPr>
            <a:xfrm flipH="1">
              <a:off x="4034971" y="1930400"/>
              <a:ext cx="14516" cy="30770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6966857" y="667657"/>
              <a:ext cx="22224" cy="47425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2830285" y="2525486"/>
              <a:ext cx="6647543" cy="5225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4940754" y="1047750"/>
              <a:ext cx="19050" cy="43624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8243432" y="1009650"/>
              <a:ext cx="19050" cy="43624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字方塊 9"/>
          <p:cNvSpPr txBox="1"/>
          <p:nvPr/>
        </p:nvSpPr>
        <p:spPr>
          <a:xfrm>
            <a:off x="1671638" y="4892755"/>
            <a:ext cx="608647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6) 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圖中共有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條直線互相構成平行線。</a:t>
            </a:r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A.2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</a:t>
            </a:r>
          </a:p>
        </p:txBody>
      </p:sp>
    </p:spTree>
    <p:extLst>
      <p:ext uri="{BB962C8B-B14F-4D97-AF65-F5344CB8AC3E}">
        <p14:creationId xmlns:p14="http://schemas.microsoft.com/office/powerpoint/2010/main" val="14851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528888" y="1900238"/>
            <a:ext cx="3000375" cy="2828925"/>
            <a:chOff x="3371850" y="1390650"/>
            <a:chExt cx="4000500" cy="3771900"/>
          </a:xfrm>
        </p:grpSpPr>
        <p:sp>
          <p:nvSpPr>
            <p:cNvPr id="2" name="弧形 1"/>
            <p:cNvSpPr/>
            <p:nvPr/>
          </p:nvSpPr>
          <p:spPr>
            <a:xfrm>
              <a:off x="3371850" y="1390650"/>
              <a:ext cx="4000500" cy="3771900"/>
            </a:xfrm>
            <a:prstGeom prst="arc">
              <a:avLst>
                <a:gd name="adj1" fmla="val 252321"/>
                <a:gd name="adj2" fmla="val 163579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sz="1800"/>
            </a:p>
          </p:txBody>
        </p:sp>
        <p:sp>
          <p:nvSpPr>
            <p:cNvPr id="3" name="弧形 2"/>
            <p:cNvSpPr/>
            <p:nvPr/>
          </p:nvSpPr>
          <p:spPr>
            <a:xfrm>
              <a:off x="3714750" y="1733550"/>
              <a:ext cx="3314700" cy="3143249"/>
            </a:xfrm>
            <a:prstGeom prst="arc">
              <a:avLst>
                <a:gd name="adj1" fmla="val 252321"/>
                <a:gd name="adj2" fmla="val 163579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sz="1800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1671638" y="4892755"/>
            <a:ext cx="608647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7) 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圖中共有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條直線互相構成平行線。</a:t>
            </a:r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A.0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</a:t>
            </a:r>
          </a:p>
        </p:txBody>
      </p:sp>
    </p:spTree>
    <p:extLst>
      <p:ext uri="{BB962C8B-B14F-4D97-AF65-F5344CB8AC3E}">
        <p14:creationId xmlns:p14="http://schemas.microsoft.com/office/powerpoint/2010/main" val="6923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NATB312_8"/>
          <p:cNvPicPr>
            <a:picLocks noChangeAspect="1" noChangeArrowheads="1"/>
          </p:cNvPicPr>
          <p:nvPr/>
        </p:nvPicPr>
        <p:blipFill>
          <a:blip r:embed="rId2" cstate="print"/>
          <a:srcRect r="54147"/>
          <a:stretch>
            <a:fillRect/>
          </a:stretch>
        </p:blipFill>
        <p:spPr bwMode="auto">
          <a:xfrm>
            <a:off x="2004835" y="1122721"/>
            <a:ext cx="4554510" cy="309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2"/>
          <p:cNvGrpSpPr/>
          <p:nvPr/>
        </p:nvGrpSpPr>
        <p:grpSpPr>
          <a:xfrm>
            <a:off x="3351572" y="1952317"/>
            <a:ext cx="2389239" cy="1426907"/>
            <a:chOff x="2860351" y="2404427"/>
            <a:chExt cx="1702183" cy="1016582"/>
          </a:xfrm>
        </p:grpSpPr>
        <p:cxnSp>
          <p:nvCxnSpPr>
            <p:cNvPr id="4" name="直線接點 3"/>
            <p:cNvCxnSpPr/>
            <p:nvPr/>
          </p:nvCxnSpPr>
          <p:spPr>
            <a:xfrm>
              <a:off x="3230733" y="2420189"/>
              <a:ext cx="1331801" cy="10008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2860351" y="3074269"/>
              <a:ext cx="323100" cy="32310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3884813" y="2404427"/>
              <a:ext cx="646199" cy="33098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357187" y="4892755"/>
            <a:ext cx="87868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8)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圖中哪一條直線與紅色線是互相平行。</a:t>
            </a:r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藍色線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灰色線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綠色線 </a:t>
            </a:r>
          </a:p>
        </p:txBody>
      </p:sp>
    </p:spTree>
    <p:extLst>
      <p:ext uri="{BB962C8B-B14F-4D97-AF65-F5344CB8AC3E}">
        <p14:creationId xmlns:p14="http://schemas.microsoft.com/office/powerpoint/2010/main" val="137041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NATB312_8"/>
          <p:cNvPicPr>
            <a:picLocks noChangeAspect="1" noChangeArrowheads="1"/>
          </p:cNvPicPr>
          <p:nvPr/>
        </p:nvPicPr>
        <p:blipFill>
          <a:blip r:embed="rId2" cstate="print"/>
          <a:srcRect l="58643"/>
          <a:stretch>
            <a:fillRect/>
          </a:stretch>
        </p:blipFill>
        <p:spPr bwMode="auto">
          <a:xfrm>
            <a:off x="1814052" y="1031581"/>
            <a:ext cx="5021826" cy="377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2"/>
          <p:cNvGrpSpPr/>
          <p:nvPr/>
        </p:nvGrpSpPr>
        <p:grpSpPr>
          <a:xfrm>
            <a:off x="3196714" y="1520928"/>
            <a:ext cx="1946784" cy="2676832"/>
            <a:chOff x="2750026" y="2097089"/>
            <a:chExt cx="1386962" cy="1907075"/>
          </a:xfrm>
        </p:grpSpPr>
        <p:cxnSp>
          <p:nvCxnSpPr>
            <p:cNvPr id="4" name="直線接點 3"/>
            <p:cNvCxnSpPr/>
            <p:nvPr/>
          </p:nvCxnSpPr>
          <p:spPr>
            <a:xfrm flipH="1">
              <a:off x="3010081" y="2632962"/>
              <a:ext cx="843211" cy="13633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 flipH="1">
              <a:off x="3293777" y="3192475"/>
              <a:ext cx="843211" cy="8116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2750026" y="2097089"/>
              <a:ext cx="559513" cy="26793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/>
          <p:cNvSpPr txBox="1"/>
          <p:nvPr/>
        </p:nvSpPr>
        <p:spPr>
          <a:xfrm>
            <a:off x="357187" y="4892755"/>
            <a:ext cx="87868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9)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圖中哪一條直線與綠色線是互相平行。</a:t>
            </a:r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25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藍色線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灰黑色線       </a:t>
            </a:r>
            <a:r>
              <a:rPr lang="en-US" altLang="zh-TW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</a:t>
            </a:r>
            <a:r>
              <a:rPr lang="zh-TW" altLang="en-US" sz="22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綠色線 </a:t>
            </a:r>
          </a:p>
        </p:txBody>
      </p:sp>
    </p:spTree>
    <p:extLst>
      <p:ext uri="{BB962C8B-B14F-4D97-AF65-F5344CB8AC3E}">
        <p14:creationId xmlns:p14="http://schemas.microsoft.com/office/powerpoint/2010/main" val="69645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6000" y="260350"/>
            <a:ext cx="61198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活動一：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分為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人一組，在大畫紙中的各線段找出各組平行線，並把各組平行線填上不同的顏色。</a:t>
            </a:r>
            <a:endParaRPr lang="zh-TW" altLang="zh-HK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21506" name="圖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8" t="21210" r="14725" b="13248"/>
          <a:stretch>
            <a:fillRect/>
          </a:stretch>
        </p:blipFill>
        <p:spPr bwMode="auto">
          <a:xfrm>
            <a:off x="1042988" y="1916113"/>
            <a:ext cx="60579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9"/>
          <p:cNvSpPr>
            <a:spLocks noChangeShapeType="1"/>
          </p:cNvSpPr>
          <p:nvPr/>
        </p:nvSpPr>
        <p:spPr bwMode="auto">
          <a:xfrm flipH="1">
            <a:off x="3124200" y="14478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Line 11"/>
          <p:cNvSpPr>
            <a:spLocks noChangeShapeType="1"/>
          </p:cNvSpPr>
          <p:nvPr/>
        </p:nvSpPr>
        <p:spPr bwMode="auto">
          <a:xfrm flipH="1">
            <a:off x="6019800" y="14478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990600" y="196850"/>
            <a:ext cx="247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600" smtClean="0">
                <a:solidFill>
                  <a:schemeClr val="tx1"/>
                </a:solidFill>
                <a:latin typeface="Times New Roman" charset="0"/>
                <a:ea typeface="標楷體" charset="-120"/>
              </a:rPr>
              <a:t>認識平行線</a:t>
            </a:r>
          </a:p>
        </p:txBody>
      </p:sp>
      <p:pic>
        <p:nvPicPr>
          <p:cNvPr id="23556" name="Picture 6" descr="D:\ralph\3a ppt pic\teache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370388"/>
            <a:ext cx="26162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8" name="AutoShape 8"/>
          <p:cNvSpPr>
            <a:spLocks noChangeArrowheads="1"/>
          </p:cNvSpPr>
          <p:nvPr/>
        </p:nvSpPr>
        <p:spPr bwMode="auto">
          <a:xfrm>
            <a:off x="2743200" y="3581400"/>
            <a:ext cx="4191000" cy="1295400"/>
          </a:xfrm>
          <a:prstGeom prst="wedgeRoundRectCallout">
            <a:avLst>
              <a:gd name="adj1" fmla="val -41931"/>
              <a:gd name="adj2" fmla="val 78801"/>
              <a:gd name="adj3" fmla="val 16667"/>
            </a:avLst>
          </a:prstGeom>
          <a:gradFill rotWithShape="0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TW" altLang="en-US" sz="3200">
                <a:ea typeface="標楷體" pitchFamily="65" charset="-120"/>
              </a:rPr>
              <a:t>距離不變的兩條直線稱為</a:t>
            </a:r>
            <a:r>
              <a:rPr lang="zh-TW" altLang="en-US" sz="3200">
                <a:solidFill>
                  <a:srgbClr val="FF3300"/>
                </a:solidFill>
                <a:ea typeface="標楷體" pitchFamily="65" charset="-120"/>
              </a:rPr>
              <a:t>平行線</a:t>
            </a:r>
            <a:r>
              <a:rPr lang="zh-TW" altLang="en-US" sz="3200">
                <a:ea typeface="標楷體" pitchFamily="65" charset="-120"/>
              </a:rPr>
              <a:t>。</a:t>
            </a:r>
          </a:p>
        </p:txBody>
      </p:sp>
      <p:grpSp>
        <p:nvGrpSpPr>
          <p:cNvPr id="23558" name="Group 12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0263" name="Line 7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4" name="Line 10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333" name="Group 13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0261" name="Line 14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2" name="Line 15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336" name="Group 16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0259" name="Line 17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339" name="Group 19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0257" name="Line 20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8" name="Line 21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342" name="Group 22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0255" name="Line 23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6" name="Line 24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345" name="Group 25"/>
          <p:cNvGrpSpPr>
            <a:grpSpLocks/>
          </p:cNvGrpSpPr>
          <p:nvPr/>
        </p:nvGrpSpPr>
        <p:grpSpPr bwMode="auto">
          <a:xfrm>
            <a:off x="3048000" y="1447800"/>
            <a:ext cx="3048000" cy="1295400"/>
            <a:chOff x="1920" y="912"/>
            <a:chExt cx="1920" cy="816"/>
          </a:xfrm>
        </p:grpSpPr>
        <p:sp>
          <p:nvSpPr>
            <p:cNvPr id="10253" name="Line 26"/>
            <p:cNvSpPr>
              <a:spLocks noChangeShapeType="1"/>
            </p:cNvSpPr>
            <p:nvPr/>
          </p:nvSpPr>
          <p:spPr bwMode="auto">
            <a:xfrm>
              <a:off x="1920" y="1728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4" name="Line 27"/>
            <p:cNvSpPr>
              <a:spLocks noChangeShapeType="1"/>
            </p:cNvSpPr>
            <p:nvPr/>
          </p:nvSpPr>
          <p:spPr bwMode="auto">
            <a:xfrm>
              <a:off x="1920" y="912"/>
              <a:ext cx="1920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50" y="4727575"/>
            <a:ext cx="7416800" cy="933450"/>
          </a:xfrm>
          <a:prstGeom prst="rect">
            <a:avLst/>
          </a:prstGeom>
          <a:solidFill>
            <a:srgbClr val="00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698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037138"/>
            <a:ext cx="14128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3490913"/>
            <a:ext cx="693261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1619672" y="-207813"/>
            <a:ext cx="6348413" cy="13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400" dirty="0">
                <a:solidFill>
                  <a:schemeClr val="accent1"/>
                </a:solidFill>
              </a:rPr>
              <a:t>為什麼平</a:t>
            </a:r>
            <a:r>
              <a:rPr kumimoji="0" lang="zh-TW" altLang="en-US" sz="5400" dirty="0">
                <a:solidFill>
                  <a:schemeClr val="bg1"/>
                </a:solidFill>
              </a:rPr>
              <a:t>行</a:t>
            </a:r>
            <a:endParaRPr kumimoji="0" lang="en-US" altLang="en-US" sz="5400" dirty="0">
              <a:solidFill>
                <a:schemeClr val="bg1"/>
              </a:solidFill>
              <a:ea typeface="新細明體" charset="-120"/>
            </a:endParaRPr>
          </a:p>
        </p:txBody>
      </p:sp>
      <p:pic>
        <p:nvPicPr>
          <p:cNvPr id="2970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4221163"/>
            <a:ext cx="70754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302250"/>
            <a:ext cx="1412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031875" y="992188"/>
            <a:ext cx="2774950" cy="4221162"/>
            <a:chOff x="1031623" y="991962"/>
            <a:chExt cx="2775395" cy="4221183"/>
          </a:xfrm>
        </p:grpSpPr>
        <p:pic>
          <p:nvPicPr>
            <p:cNvPr id="29705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01866">
              <a:off x="648162" y="2054290"/>
              <a:ext cx="4221183" cy="2096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84248" y="1680940"/>
              <a:ext cx="0" cy="30178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707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18" y="2664506"/>
              <a:ext cx="549135" cy="70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69305" y="4036859"/>
              <a:ext cx="585837" cy="643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23" y="3359935"/>
              <a:ext cx="825983" cy="68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51849" y="1653309"/>
              <a:ext cx="693108" cy="4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292" y="2241943"/>
              <a:ext cx="510623" cy="366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2" name="Straight Connector 21"/>
          <p:cNvCxnSpPr/>
          <p:nvPr/>
        </p:nvCxnSpPr>
        <p:spPr>
          <a:xfrm>
            <a:off x="1879600" y="1666875"/>
            <a:ext cx="0" cy="3017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27584" y="677656"/>
            <a:ext cx="2337317" cy="753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/>
              <a:t>任務：推木頭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36164 0.001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50" y="4727575"/>
            <a:ext cx="7902575" cy="933450"/>
          </a:xfrm>
          <a:prstGeom prst="rect">
            <a:avLst/>
          </a:prstGeom>
          <a:solidFill>
            <a:srgbClr val="00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2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037138"/>
            <a:ext cx="14128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3490913"/>
            <a:ext cx="693261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4221163"/>
            <a:ext cx="70754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302250"/>
            <a:ext cx="1412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191125" y="1690688"/>
            <a:ext cx="0" cy="3017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2673350"/>
            <a:ext cx="549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5175" y="4046538"/>
            <a:ext cx="5873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368675"/>
            <a:ext cx="8255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7700" y="1662113"/>
            <a:ext cx="6937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251075"/>
            <a:ext cx="51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1879600" y="1666875"/>
            <a:ext cx="0" cy="3017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79600" y="4716463"/>
            <a:ext cx="331152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73288" y="1620838"/>
            <a:ext cx="947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10cm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879600" y="4716463"/>
            <a:ext cx="331152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79600" y="4713288"/>
            <a:ext cx="331152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879600" y="4713288"/>
            <a:ext cx="331152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01825" y="4713288"/>
            <a:ext cx="331152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173288" y="2209800"/>
            <a:ext cx="947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10cm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173288" y="2905125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10cm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173288" y="3624263"/>
            <a:ext cx="947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10cm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173288" y="4287838"/>
            <a:ext cx="947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10cm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162550" y="2503488"/>
            <a:ext cx="2220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  <a:latin typeface="BiauKai" charset="-120"/>
                <a:ea typeface="BiauKai" charset="-120"/>
                <a:cs typeface="BiauKai" charset="-120"/>
              </a:rPr>
              <a:t>每隻動物也</a:t>
            </a:r>
            <a:endParaRPr lang="en-US" altLang="zh-TW" dirty="0">
              <a:solidFill>
                <a:srgbClr val="FF0000"/>
              </a:solidFill>
              <a:latin typeface="BiauKai" charset="-120"/>
              <a:ea typeface="BiauKai" charset="-120"/>
              <a:cs typeface="BiauKai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BiauKai" charset="-120"/>
                <a:ea typeface="BiauKai" charset="-120"/>
                <a:cs typeface="BiauKai" charset="-120"/>
              </a:rPr>
              <a:t>推了</a:t>
            </a:r>
            <a:r>
              <a:rPr lang="zh-TW" altLang="en-US" dirty="0">
                <a:solidFill>
                  <a:srgbClr val="FF0000"/>
                </a:solidFill>
                <a:latin typeface="BiauKai" charset="-120"/>
                <a:ea typeface="BiauKai" charset="-120"/>
                <a:cs typeface="BiauKai" charset="-120"/>
              </a:rPr>
              <a:t>相同距離</a:t>
            </a:r>
            <a:endParaRPr lang="en-US" altLang="en-US" dirty="0">
              <a:solidFill>
                <a:srgbClr val="FF0000"/>
              </a:solidFill>
              <a:latin typeface="BiauKai" charset="-120"/>
              <a:ea typeface="BiauKai" charset="-120"/>
              <a:cs typeface="BiauKai" charset="-12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619672" y="-207813"/>
            <a:ext cx="6348413" cy="13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400" dirty="0">
                <a:solidFill>
                  <a:schemeClr val="accent1"/>
                </a:solidFill>
              </a:rPr>
              <a:t>為什麼平</a:t>
            </a:r>
            <a:r>
              <a:rPr kumimoji="0" lang="zh-TW" altLang="en-US" sz="5400" dirty="0">
                <a:solidFill>
                  <a:schemeClr val="bg1"/>
                </a:solidFill>
              </a:rPr>
              <a:t>行</a:t>
            </a:r>
            <a:endParaRPr kumimoji="0" lang="en-US" altLang="en-US" sz="5400" dirty="0">
              <a:solidFill>
                <a:schemeClr val="bg1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27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00139 -0.3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00139 -0.305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00035 -0.19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00139 -0.0967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5" grpId="0"/>
      <p:bldP spid="56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 txBox="1">
            <a:spLocks/>
          </p:cNvSpPr>
          <p:nvPr/>
        </p:nvSpPr>
        <p:spPr bwMode="auto">
          <a:xfrm>
            <a:off x="-1044575" y="-17145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400">
                <a:solidFill>
                  <a:schemeClr val="accent1"/>
                </a:solidFill>
              </a:rPr>
              <a:t>這樣平行嗎？</a:t>
            </a:r>
            <a:endParaRPr kumimoji="0" lang="en-US" altLang="en-US" sz="5400">
              <a:solidFill>
                <a:schemeClr val="accent1"/>
              </a:solidFill>
              <a:ea typeface="新細明體" charset="-120"/>
            </a:endParaRP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387" y="2765425"/>
            <a:ext cx="3251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08038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884363" y="1681163"/>
            <a:ext cx="0" cy="3017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490913"/>
            <a:ext cx="6934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123">
            <a:off x="4278322" y="311427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347335" y="1096642"/>
            <a:ext cx="1196269" cy="2565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2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00052 0.4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579 L 0.33298 -0.10462 " pathEditMode="relative" ptsTypes="AA">
                                      <p:cBhvr>
                                        <p:cTn id="1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12621 0.361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 txBox="1">
            <a:spLocks/>
          </p:cNvSpPr>
          <p:nvPr/>
        </p:nvSpPr>
        <p:spPr bwMode="auto">
          <a:xfrm>
            <a:off x="-1044575" y="-17145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Trebuchet MS" charset="0"/>
                <a:ea typeface="微軟正黑體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400">
                <a:solidFill>
                  <a:schemeClr val="accent1"/>
                </a:solidFill>
              </a:rPr>
              <a:t>這樣平行嗎？</a:t>
            </a:r>
            <a:endParaRPr kumimoji="0" lang="en-US" altLang="en-US" sz="5400" dirty="0">
              <a:solidFill>
                <a:schemeClr val="accent1"/>
              </a:solidFill>
              <a:ea typeface="新細明體" charset="-12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84363" y="1681163"/>
            <a:ext cx="0" cy="3017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7335" y="1096642"/>
            <a:ext cx="1196269" cy="2565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1884363" y="1285119"/>
            <a:ext cx="2543621" cy="7920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84363" y="2451160"/>
            <a:ext cx="3092751" cy="9630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20625186">
            <a:off x="2457583" y="121245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距離較小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479039">
            <a:off x="2821375" y="24255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距離較大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84364" y="3426106"/>
            <a:ext cx="3530208" cy="10993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566328">
            <a:off x="2729016" y="3506375"/>
            <a:ext cx="184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距離更加大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91067" y="4544962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距離不一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sz="4400" dirty="0" smtClean="0">
                <a:solidFill>
                  <a:srgbClr val="FF0000"/>
                </a:solidFill>
              </a:rPr>
              <a:t>並不平行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1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5366</TotalTime>
  <Words>508</Words>
  <Application>Microsoft Office PowerPoint</Application>
  <PresentationFormat>如螢幕大小 (4:3)</PresentationFormat>
  <Paragraphs>87</Paragraphs>
  <Slides>37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活動一</vt:lpstr>
      <vt:lpstr>PowerPoint 簡報</vt:lpstr>
      <vt:lpstr>PowerPoint 簡報</vt:lpstr>
      <vt:lpstr>PowerPoint 簡報</vt:lpstr>
      <vt:lpstr>PowerPoint 簡報</vt:lpstr>
      <vt:lpstr>日常生活中， 哪些物件中，會出現平行線? </vt:lpstr>
      <vt:lpstr>PowerPoint 簡報</vt:lpstr>
      <vt:lpstr>PowerPoint 簡報</vt:lpstr>
      <vt:lpstr>日常生活中， 物件中平行線有用嗎? </vt:lpstr>
      <vt:lpstr>PowerPoint 簡報</vt:lpstr>
      <vt:lpstr>PowerPoint 簡報</vt:lpstr>
      <vt:lpstr>PowerPoint 簡報</vt:lpstr>
      <vt:lpstr>日常生活中， 物件中的平行線 有什麼用? </vt:lpstr>
      <vt:lpstr>PowerPoint 簡報</vt:lpstr>
      <vt:lpstr>PowerPoint 簡報</vt:lpstr>
      <vt:lpstr>考考你  &lt;分辨圖中的平行線&gt;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21</dc:title>
  <dc:creator>Ralph Chan</dc:creator>
  <cp:lastModifiedBy>FONG, Chong-sun Martin</cp:lastModifiedBy>
  <cp:revision>457</cp:revision>
  <cp:lastPrinted>2016-11-30T09:48:49Z</cp:lastPrinted>
  <dcterms:created xsi:type="dcterms:W3CDTF">2000-06-15T00:30:17Z</dcterms:created>
  <dcterms:modified xsi:type="dcterms:W3CDTF">2018-09-04T06:10:19Z</dcterms:modified>
</cp:coreProperties>
</file>