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66" r:id="rId4"/>
    <p:sldId id="260" r:id="rId5"/>
    <p:sldId id="265" r:id="rId6"/>
    <p:sldId id="270" r:id="rId7"/>
    <p:sldId id="272" r:id="rId8"/>
    <p:sldId id="267" r:id="rId9"/>
    <p:sldId id="273" r:id="rId10"/>
    <p:sldId id="274" r:id="rId11"/>
    <p:sldId id="271" r:id="rId12"/>
    <p:sldId id="269" r:id="rId13"/>
  </p:sldIdLst>
  <p:sldSz cx="9144000" cy="6858000" type="screen4x3"/>
  <p:notesSz cx="6819900" cy="99187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D805"/>
    <a:srgbClr val="FFEC00"/>
    <a:srgbClr val="F2EC00"/>
    <a:srgbClr val="FFF915"/>
    <a:srgbClr val="DFDA00"/>
    <a:srgbClr val="E4E9EF"/>
    <a:srgbClr val="D4DFE4"/>
    <a:srgbClr val="99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04" autoAdjust="0"/>
    <p:restoredTop sz="97009" autoAdjust="0"/>
  </p:normalViewPr>
  <p:slideViewPr>
    <p:cSldViewPr>
      <p:cViewPr varScale="1">
        <p:scale>
          <a:sx n="108" d="100"/>
          <a:sy n="108" d="100"/>
        </p:scale>
        <p:origin x="1260" y="114"/>
      </p:cViewPr>
      <p:guideLst>
        <p:guide orient="horz" pos="33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44" y="-92"/>
      </p:cViewPr>
      <p:guideLst>
        <p:guide orient="horz" pos="3124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387E9D7-23AF-4C51-BE88-8CBB01399CF1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1044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B80636E-8A75-4B29-9BE0-5F11B006E5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4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658B3E4-7340-48A1-89C0-6AF6DB3A8829}" type="datetimeFigureOut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4538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1044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CE950D6-418E-468A-9728-F8A9E5F8D2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03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9600" b="1" spc="2000" baseline="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760640" cy="166308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5F8-D431-4425-AF33-4E073BF11A50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8538-C9E8-44C9-85FC-93AB8C46737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6694-EE86-49D9-A529-18AAEB935A1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780998" y="6113439"/>
            <a:ext cx="3255498" cy="472604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CD3C-5775-4E0A-A9FB-571B4F24E18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1719" y="4068763"/>
            <a:ext cx="6442993" cy="1448469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D07E-9939-4330-AB58-3FF2795518A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2544-5A21-4FB2-9ED6-5410FDACEDFD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03BF-421F-4187-8855-AD0B06392ED4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D041-4A97-42E8-8471-467B0B40E7F9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6738-1AE9-4A34-8FA3-12F102AF5A37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DC4F-2523-47B1-803E-F59DCD9B1022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F768F-5F03-4D4A-8D14-1E5CDEA4139F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lts.edb.hkedcity.net/filemanager/template/tc/images/logo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2" b="-1"/>
          <a:stretch/>
        </p:blipFill>
        <p:spPr bwMode="auto">
          <a:xfrm>
            <a:off x="6750496" y="6084228"/>
            <a:ext cx="2286000" cy="5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1"/>
            <a:ext cx="9144000" cy="60770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D32FDB-E336-4961-807D-E6B771C9B04B}" type="datetime1">
              <a:rPr lang="zh-HK" altLang="en-US" smtClean="0"/>
              <a:t>10/4/2019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2553" y="6304235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defRPr>
            </a:lvl1pPr>
          </a:lstStyle>
          <a:p>
            <a:fld id="{F47A0473-2BDB-41B4-9F4C-9A0EE1724D0E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AutoShape 2" descr="http://picsvg.com/svg/BqLDSUm7KG.sv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grpSp>
        <p:nvGrpSpPr>
          <p:cNvPr id="21" name="群組 20"/>
          <p:cNvGrpSpPr/>
          <p:nvPr userDrawn="1"/>
        </p:nvGrpSpPr>
        <p:grpSpPr>
          <a:xfrm rot="900000">
            <a:off x="424772" y="4799380"/>
            <a:ext cx="688580" cy="873001"/>
            <a:chOff x="2020640" y="187456"/>
            <a:chExt cx="5181006" cy="6568624"/>
          </a:xfrm>
        </p:grpSpPr>
        <p:sp>
          <p:nvSpPr>
            <p:cNvPr id="20" name="平行四邊形 19"/>
            <p:cNvSpPr/>
            <p:nvPr userDrawn="1"/>
          </p:nvSpPr>
          <p:spPr>
            <a:xfrm rot="5400000" flipH="1" flipV="1">
              <a:off x="1014450" y="4003142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5" name="平行四邊形 24"/>
            <p:cNvSpPr/>
            <p:nvPr userDrawn="1"/>
          </p:nvSpPr>
          <p:spPr>
            <a:xfrm rot="10168370" flipV="1">
              <a:off x="2085353" y="2696239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6" name="平行四邊形 25"/>
            <p:cNvSpPr/>
            <p:nvPr userDrawn="1"/>
          </p:nvSpPr>
          <p:spPr>
            <a:xfrm rot="5400000" flipH="1" flipV="1">
              <a:off x="3170981" y="1554736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7" name="平行四邊形 26"/>
            <p:cNvSpPr/>
            <p:nvPr userDrawn="1"/>
          </p:nvSpPr>
          <p:spPr>
            <a:xfrm rot="10168370" flipV="1">
              <a:off x="4241886" y="187456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平行四邊形 31"/>
            <p:cNvSpPr/>
            <p:nvPr userDrawn="1"/>
          </p:nvSpPr>
          <p:spPr>
            <a:xfrm rot="5400000" flipH="1">
              <a:off x="4861709" y="3226197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平行四邊形 27"/>
            <p:cNvSpPr/>
            <p:nvPr userDrawn="1"/>
          </p:nvSpPr>
          <p:spPr>
            <a:xfrm rot="10168370" flipV="1">
              <a:off x="2953297" y="3540187"/>
              <a:ext cx="2883390" cy="974055"/>
            </a:xfrm>
            <a:prstGeom prst="parallelogram">
              <a:avLst>
                <a:gd name="adj" fmla="val 73523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平行四邊形 28"/>
            <p:cNvSpPr/>
            <p:nvPr userDrawn="1"/>
          </p:nvSpPr>
          <p:spPr>
            <a:xfrm rot="5400000" flipH="1" flipV="1">
              <a:off x="1882393" y="4867240"/>
              <a:ext cx="2880321" cy="867942"/>
            </a:xfrm>
            <a:prstGeom prst="parallelogram">
              <a:avLst>
                <a:gd name="adj" fmla="val 92261"/>
              </a:avLst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平行四邊形 29"/>
            <p:cNvSpPr/>
            <p:nvPr userDrawn="1"/>
          </p:nvSpPr>
          <p:spPr>
            <a:xfrm rot="5400000" flipH="1">
              <a:off x="3561464" y="4416145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平行四邊形 30"/>
            <p:cNvSpPr/>
            <p:nvPr userDrawn="1"/>
          </p:nvSpPr>
          <p:spPr>
            <a:xfrm rot="5400000" flipH="1">
              <a:off x="4861711" y="1096742"/>
              <a:ext cx="2534993" cy="2144877"/>
            </a:xfrm>
            <a:prstGeom prst="parallelogram">
              <a:avLst>
                <a:gd name="adj" fmla="val 21902"/>
              </a:avLst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量度和比較立體體積</a:t>
            </a:r>
            <a:endParaRPr lang="zh-HK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齊來數方塊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12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59497"/>
          </a:xfrm>
        </p:spPr>
        <p:txBody>
          <a:bodyPr/>
          <a:lstStyle/>
          <a:p>
            <a:r>
              <a:rPr lang="zh-TW" altLang="en-US" sz="4800" dirty="0"/>
              <a:t>比較以下兩立體體積的大小</a:t>
            </a:r>
            <a:endParaRPr lang="zh-HK" altLang="en-US" sz="4800" baseline="30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10</a:t>
            </a:fld>
            <a:endParaRPr lang="zh-HK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1864338" y="5459798"/>
            <a:ext cx="76344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較小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50" name="文字方塊 249"/>
          <p:cNvSpPr txBox="1"/>
          <p:nvPr/>
        </p:nvSpPr>
        <p:spPr>
          <a:xfrm>
            <a:off x="5638780" y="5325357"/>
            <a:ext cx="1830203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較大</a:t>
            </a:r>
            <a:endParaRPr lang="zh-HK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125" name="群組 124"/>
          <p:cNvGrpSpPr/>
          <p:nvPr/>
        </p:nvGrpSpPr>
        <p:grpSpPr>
          <a:xfrm>
            <a:off x="3153674" y="5859892"/>
            <a:ext cx="3688240" cy="998108"/>
            <a:chOff x="619710" y="5997756"/>
            <a:chExt cx="2658279" cy="719381"/>
          </a:xfrm>
        </p:grpSpPr>
        <p:sp>
          <p:nvSpPr>
            <p:cNvPr id="126" name="立方體 125"/>
            <p:cNvSpPr/>
            <p:nvPr/>
          </p:nvSpPr>
          <p:spPr>
            <a:xfrm>
              <a:off x="619710" y="6108594"/>
              <a:ext cx="413456" cy="41755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7" name="橢圓 4"/>
            <p:cNvSpPr/>
            <p:nvPr/>
          </p:nvSpPr>
          <p:spPr>
            <a:xfrm>
              <a:off x="1144556" y="5997756"/>
              <a:ext cx="2133433" cy="719381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 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134" name="立方體 133"/>
          <p:cNvSpPr/>
          <p:nvPr/>
        </p:nvSpPr>
        <p:spPr>
          <a:xfrm>
            <a:off x="5397025" y="339117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8" name="立方體 137"/>
          <p:cNvSpPr/>
          <p:nvPr/>
        </p:nvSpPr>
        <p:spPr>
          <a:xfrm>
            <a:off x="5829073" y="339117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9" name="立方體 138"/>
          <p:cNvSpPr/>
          <p:nvPr/>
        </p:nvSpPr>
        <p:spPr>
          <a:xfrm>
            <a:off x="6261121" y="339117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0" name="立方體 139"/>
          <p:cNvSpPr/>
          <p:nvPr/>
        </p:nvSpPr>
        <p:spPr>
          <a:xfrm>
            <a:off x="6693169" y="339117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1" name="立方體 140"/>
          <p:cNvSpPr/>
          <p:nvPr/>
        </p:nvSpPr>
        <p:spPr>
          <a:xfrm>
            <a:off x="7125217" y="339117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2" name="立方體 141"/>
          <p:cNvSpPr/>
          <p:nvPr/>
        </p:nvSpPr>
        <p:spPr>
          <a:xfrm>
            <a:off x="5685057" y="3535190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5" name="立方體 144"/>
          <p:cNvSpPr/>
          <p:nvPr/>
        </p:nvSpPr>
        <p:spPr>
          <a:xfrm>
            <a:off x="6549153" y="3535190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6" name="立方體 145"/>
          <p:cNvSpPr/>
          <p:nvPr/>
        </p:nvSpPr>
        <p:spPr>
          <a:xfrm>
            <a:off x="5397025" y="295912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8" name="立方體 147"/>
          <p:cNvSpPr/>
          <p:nvPr/>
        </p:nvSpPr>
        <p:spPr>
          <a:xfrm>
            <a:off x="6405137" y="367920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9" name="立方體 148"/>
          <p:cNvSpPr/>
          <p:nvPr/>
        </p:nvSpPr>
        <p:spPr>
          <a:xfrm>
            <a:off x="5546791" y="367920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0" name="立方體 149"/>
          <p:cNvSpPr/>
          <p:nvPr/>
        </p:nvSpPr>
        <p:spPr>
          <a:xfrm>
            <a:off x="6261121" y="295912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9" name="立方體 198"/>
          <p:cNvSpPr/>
          <p:nvPr/>
        </p:nvSpPr>
        <p:spPr>
          <a:xfrm>
            <a:off x="1187624" y="346013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0" name="立方體 199"/>
          <p:cNvSpPr/>
          <p:nvPr/>
        </p:nvSpPr>
        <p:spPr>
          <a:xfrm>
            <a:off x="1619672" y="346013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1" name="立方體 200"/>
          <p:cNvSpPr/>
          <p:nvPr/>
        </p:nvSpPr>
        <p:spPr>
          <a:xfrm>
            <a:off x="2051720" y="346013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2" name="立方體 201"/>
          <p:cNvSpPr/>
          <p:nvPr/>
        </p:nvSpPr>
        <p:spPr>
          <a:xfrm>
            <a:off x="2483768" y="346013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3" name="立方體 202"/>
          <p:cNvSpPr/>
          <p:nvPr/>
        </p:nvSpPr>
        <p:spPr>
          <a:xfrm>
            <a:off x="2915816" y="346013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4" name="立方體 203"/>
          <p:cNvSpPr/>
          <p:nvPr/>
        </p:nvSpPr>
        <p:spPr>
          <a:xfrm>
            <a:off x="1475656" y="3604150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5" name="立方體 204"/>
          <p:cNvSpPr/>
          <p:nvPr/>
        </p:nvSpPr>
        <p:spPr>
          <a:xfrm>
            <a:off x="2339752" y="3604150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6" name="立方體 205"/>
          <p:cNvSpPr/>
          <p:nvPr/>
        </p:nvSpPr>
        <p:spPr>
          <a:xfrm>
            <a:off x="1187624" y="302808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7" name="立方體 206"/>
          <p:cNvSpPr/>
          <p:nvPr/>
        </p:nvSpPr>
        <p:spPr>
          <a:xfrm>
            <a:off x="2915816" y="302808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8" name="立方體 207"/>
          <p:cNvSpPr/>
          <p:nvPr/>
        </p:nvSpPr>
        <p:spPr>
          <a:xfrm>
            <a:off x="2915816" y="259492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0" name="立方體 209"/>
          <p:cNvSpPr/>
          <p:nvPr/>
        </p:nvSpPr>
        <p:spPr>
          <a:xfrm>
            <a:off x="2051720" y="3028086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09" name="立方體 208"/>
          <p:cNvSpPr/>
          <p:nvPr/>
        </p:nvSpPr>
        <p:spPr>
          <a:xfrm>
            <a:off x="2051720" y="2601140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1" name="立方體 210"/>
          <p:cNvSpPr/>
          <p:nvPr/>
        </p:nvSpPr>
        <p:spPr>
          <a:xfrm>
            <a:off x="1187624" y="2594924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2" name="立方體 211"/>
          <p:cNvSpPr/>
          <p:nvPr/>
        </p:nvSpPr>
        <p:spPr>
          <a:xfrm>
            <a:off x="5397025" y="3823222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3" name="立方體 212"/>
          <p:cNvSpPr/>
          <p:nvPr/>
        </p:nvSpPr>
        <p:spPr>
          <a:xfrm>
            <a:off x="6265850" y="3823222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16" name="橢圓 4"/>
          <p:cNvSpPr/>
          <p:nvPr/>
        </p:nvSpPr>
        <p:spPr>
          <a:xfrm>
            <a:off x="7288382" y="1374950"/>
            <a:ext cx="1263996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r>
              <a:rPr lang="zh-TW" alt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cm</a:t>
            </a:r>
            <a:r>
              <a:rPr lang="en-US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7" name="橢圓 4"/>
          <p:cNvSpPr/>
          <p:nvPr/>
        </p:nvSpPr>
        <p:spPr>
          <a:xfrm>
            <a:off x="7413249" y="3686162"/>
            <a:ext cx="1263996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11</a:t>
            </a:r>
            <a:r>
              <a:rPr lang="zh-TW" alt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cm</a:t>
            </a:r>
            <a:r>
              <a:rPr lang="en-US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8" name="橢圓 4"/>
          <p:cNvSpPr/>
          <p:nvPr/>
        </p:nvSpPr>
        <p:spPr>
          <a:xfrm>
            <a:off x="1548817" y="4231092"/>
            <a:ext cx="1263996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13</a:t>
            </a:r>
            <a:r>
              <a:rPr lang="zh-TW" alt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cm</a:t>
            </a:r>
            <a:r>
              <a:rPr lang="en-US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9" name="橢圓 4"/>
          <p:cNvSpPr/>
          <p:nvPr/>
        </p:nvSpPr>
        <p:spPr>
          <a:xfrm>
            <a:off x="5829073" y="4231092"/>
            <a:ext cx="1263996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</a:t>
            </a:r>
            <a:r>
              <a:rPr lang="zh-TW" alt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cm</a:t>
            </a:r>
            <a:r>
              <a:rPr lang="en-US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7" name="立方體 146"/>
          <p:cNvSpPr/>
          <p:nvPr/>
        </p:nvSpPr>
        <p:spPr>
          <a:xfrm>
            <a:off x="6549153" y="3110098"/>
            <a:ext cx="576064" cy="5760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74466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3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5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9" dur="2000" spd="-100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1" dur="2000" spd="-100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3" dur="2000" spd="-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0" grpId="0" animBg="1"/>
      <p:bldP spid="146" grpId="0" animBg="1"/>
      <p:bldP spid="146" grpId="1" animBg="1"/>
      <p:bldP spid="150" grpId="0" animBg="1"/>
      <p:bldP spid="150" grpId="1" animBg="1"/>
      <p:bldP spid="216" grpId="0"/>
      <p:bldP spid="216" grpId="1"/>
      <p:bldP spid="217" grpId="0"/>
      <p:bldP spid="217" grpId="1"/>
      <p:bldP spid="218" grpId="0"/>
      <p:bldP spid="219" grpId="0"/>
      <p:bldP spid="147" grpId="2" animBg="1"/>
      <p:bldP spid="147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327071"/>
            <a:ext cx="8229600" cy="1600200"/>
          </a:xfrm>
        </p:spPr>
        <p:txBody>
          <a:bodyPr/>
          <a:lstStyle/>
          <a:p>
            <a:r>
              <a:rPr lang="zh-TW" altLang="en-US" b="1" dirty="0"/>
              <a:t>總結</a:t>
            </a:r>
            <a:endParaRPr lang="zh-HK" altLang="en-US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57200" y="1273129"/>
            <a:ext cx="8229600" cy="4525963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求立體的體積有以下基本技巧（   的體積</a:t>
            </a:r>
            <a:r>
              <a:rPr lang="en-US" altLang="zh-TW" dirty="0">
                <a:solidFill>
                  <a:schemeClr val="tx1"/>
                </a:solidFill>
              </a:rPr>
              <a:t>=1cm</a:t>
            </a:r>
            <a:r>
              <a:rPr lang="en-US" altLang="zh-TW" baseline="30000" dirty="0">
                <a:solidFill>
                  <a:schemeClr val="tx1"/>
                </a:solidFill>
              </a:rPr>
              <a:t>3</a:t>
            </a:r>
            <a:r>
              <a:rPr lang="zh-TW" altLang="en-US" dirty="0">
                <a:solidFill>
                  <a:schemeClr val="tx1"/>
                </a:solidFill>
              </a:rPr>
              <a:t>）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直接數出正方體　 的數目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en-US" altLang="zh-TW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分拆並數</a:t>
            </a:r>
            <a:r>
              <a:rPr lang="zh-TW" altLang="en-US" dirty="0">
                <a:solidFill>
                  <a:schemeClr val="tx1"/>
                </a:solidFill>
              </a:rPr>
              <a:t>出正方體　 的數目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11</a:t>
            </a:fld>
            <a:endParaRPr lang="zh-HK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5455677" y="2295370"/>
            <a:ext cx="1001963" cy="701582"/>
            <a:chOff x="3668128" y="3494523"/>
            <a:chExt cx="2091446" cy="1464447"/>
          </a:xfrm>
        </p:grpSpPr>
        <p:sp>
          <p:nvSpPr>
            <p:cNvPr id="5" name="立方體 4"/>
            <p:cNvSpPr/>
            <p:nvPr/>
          </p:nvSpPr>
          <p:spPr>
            <a:xfrm>
              <a:off x="3668128" y="4121444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" name="立方體 5"/>
            <p:cNvSpPr/>
            <p:nvPr/>
          </p:nvSpPr>
          <p:spPr>
            <a:xfrm>
              <a:off x="3668128" y="3494523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" name="立方體 7"/>
            <p:cNvSpPr/>
            <p:nvPr/>
          </p:nvSpPr>
          <p:spPr>
            <a:xfrm>
              <a:off x="4289642" y="4127107"/>
              <a:ext cx="845391" cy="831863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" name="立方體 6"/>
            <p:cNvSpPr/>
            <p:nvPr/>
          </p:nvSpPr>
          <p:spPr>
            <a:xfrm>
              <a:off x="4927707" y="4121444"/>
              <a:ext cx="831865" cy="831863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" name="立方體 8"/>
            <p:cNvSpPr/>
            <p:nvPr/>
          </p:nvSpPr>
          <p:spPr>
            <a:xfrm>
              <a:off x="4927710" y="3494523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18" name="群組 17"/>
          <p:cNvGrpSpPr/>
          <p:nvPr/>
        </p:nvGrpSpPr>
        <p:grpSpPr>
          <a:xfrm>
            <a:off x="5962787" y="3395597"/>
            <a:ext cx="1146623" cy="865641"/>
            <a:chOff x="3457779" y="3264356"/>
            <a:chExt cx="2503680" cy="1890149"/>
          </a:xfrm>
        </p:grpSpPr>
        <p:sp>
          <p:nvSpPr>
            <p:cNvPr id="11" name="立方體 10"/>
            <p:cNvSpPr/>
            <p:nvPr/>
          </p:nvSpPr>
          <p:spPr>
            <a:xfrm>
              <a:off x="3873711" y="3893280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" name="立方體 11"/>
            <p:cNvSpPr/>
            <p:nvPr/>
          </p:nvSpPr>
          <p:spPr>
            <a:xfrm>
              <a:off x="3668128" y="4121444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" name="立方體 12"/>
            <p:cNvSpPr/>
            <p:nvPr/>
          </p:nvSpPr>
          <p:spPr>
            <a:xfrm>
              <a:off x="3668128" y="3494523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" name="立方體 14"/>
            <p:cNvSpPr/>
            <p:nvPr/>
          </p:nvSpPr>
          <p:spPr>
            <a:xfrm>
              <a:off x="4499993" y="3893281"/>
              <a:ext cx="839041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7" name="立方體 16"/>
            <p:cNvSpPr/>
            <p:nvPr/>
          </p:nvSpPr>
          <p:spPr>
            <a:xfrm>
              <a:off x="3457779" y="4322641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" name="立方體 13"/>
            <p:cNvSpPr/>
            <p:nvPr/>
          </p:nvSpPr>
          <p:spPr>
            <a:xfrm>
              <a:off x="5129595" y="3895890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6" name="立方體 15"/>
            <p:cNvSpPr/>
            <p:nvPr/>
          </p:nvSpPr>
          <p:spPr>
            <a:xfrm>
              <a:off x="5129595" y="3264356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6010113" y="4435612"/>
            <a:ext cx="1226183" cy="852774"/>
            <a:chOff x="2597578" y="3476478"/>
            <a:chExt cx="2734278" cy="1901609"/>
          </a:xfrm>
        </p:grpSpPr>
        <p:sp>
          <p:nvSpPr>
            <p:cNvPr id="27" name="立方體 26"/>
            <p:cNvSpPr/>
            <p:nvPr/>
          </p:nvSpPr>
          <p:spPr>
            <a:xfrm>
              <a:off x="2597578" y="3911234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立方體 27"/>
            <p:cNvSpPr/>
            <p:nvPr/>
          </p:nvSpPr>
          <p:spPr>
            <a:xfrm>
              <a:off x="3229739" y="3911234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立方體 28"/>
            <p:cNvSpPr/>
            <p:nvPr/>
          </p:nvSpPr>
          <p:spPr>
            <a:xfrm>
              <a:off x="3871640" y="3906709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立方體 29"/>
            <p:cNvSpPr/>
            <p:nvPr/>
          </p:nvSpPr>
          <p:spPr>
            <a:xfrm>
              <a:off x="3668128" y="4114545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立方體 30"/>
            <p:cNvSpPr/>
            <p:nvPr/>
          </p:nvSpPr>
          <p:spPr>
            <a:xfrm>
              <a:off x="3668128" y="3476478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立方體 31"/>
            <p:cNvSpPr/>
            <p:nvPr/>
          </p:nvSpPr>
          <p:spPr>
            <a:xfrm>
              <a:off x="3452104" y="3691632"/>
              <a:ext cx="837540" cy="83754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立方體 32"/>
            <p:cNvSpPr/>
            <p:nvPr/>
          </p:nvSpPr>
          <p:spPr>
            <a:xfrm>
              <a:off x="3235645" y="4546223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4" name="立方體 33"/>
            <p:cNvSpPr/>
            <p:nvPr/>
          </p:nvSpPr>
          <p:spPr>
            <a:xfrm>
              <a:off x="3868367" y="4541352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5" name="立方體 34"/>
            <p:cNvSpPr/>
            <p:nvPr/>
          </p:nvSpPr>
          <p:spPr>
            <a:xfrm>
              <a:off x="4499992" y="4541352"/>
              <a:ext cx="831864" cy="831864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47" name="立方體 46"/>
          <p:cNvSpPr/>
          <p:nvPr/>
        </p:nvSpPr>
        <p:spPr>
          <a:xfrm>
            <a:off x="4211960" y="4221088"/>
            <a:ext cx="398527" cy="398527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立方體 48"/>
          <p:cNvSpPr/>
          <p:nvPr/>
        </p:nvSpPr>
        <p:spPr>
          <a:xfrm>
            <a:off x="3858949" y="2307915"/>
            <a:ext cx="398527" cy="398527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立方體 52"/>
          <p:cNvSpPr/>
          <p:nvPr/>
        </p:nvSpPr>
        <p:spPr>
          <a:xfrm>
            <a:off x="5938780" y="1323345"/>
            <a:ext cx="407256" cy="407257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1600"/>
          </a:p>
        </p:txBody>
      </p:sp>
    </p:spTree>
    <p:extLst>
      <p:ext uri="{BB962C8B-B14F-4D97-AF65-F5344CB8AC3E}">
        <p14:creationId xmlns:p14="http://schemas.microsoft.com/office/powerpoint/2010/main" val="19828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600200"/>
          </a:xfrm>
        </p:spPr>
        <p:txBody>
          <a:bodyPr/>
          <a:lstStyle/>
          <a:p>
            <a:r>
              <a:rPr lang="zh-TW" altLang="en-US" dirty="0"/>
              <a:t>完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78296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群組 34"/>
          <p:cNvGrpSpPr/>
          <p:nvPr/>
        </p:nvGrpSpPr>
        <p:grpSpPr>
          <a:xfrm>
            <a:off x="-1836712" y="3294781"/>
            <a:ext cx="12601400" cy="2870523"/>
            <a:chOff x="1835696" y="3140968"/>
            <a:chExt cx="3600400" cy="2880320"/>
          </a:xfrm>
          <a:scene3d>
            <a:camera prst="orthographicFront">
              <a:rot lat="1351254" lon="17421641" rev="18845685"/>
            </a:camera>
            <a:lightRig rig="threePt" dir="t"/>
          </a:scene3d>
        </p:grpSpPr>
        <p:cxnSp>
          <p:nvCxnSpPr>
            <p:cNvPr id="36" name="直線接點 35"/>
            <p:cNvCxnSpPr/>
            <p:nvPr/>
          </p:nvCxnSpPr>
          <p:spPr>
            <a:xfrm>
              <a:off x="183569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255577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27585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399593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71601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543609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1835696" y="602128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1835696" y="530120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1835696" y="458112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1835696" y="386104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1835696" y="314096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>
                <a:latin typeface="Times New Roman" panose="02020603050405020304" pitchFamily="18" charset="0"/>
              </a:rPr>
              <a:t>1 </a:t>
            </a:r>
            <a:r>
              <a:rPr lang="zh-TW" altLang="en-US" dirty="0">
                <a:latin typeface="Times New Roman" panose="02020603050405020304" pitchFamily="18" charset="0"/>
              </a:rPr>
              <a:t>立方厘米 </a:t>
            </a:r>
            <a:r>
              <a:rPr lang="en-US" altLang="zh-TW" dirty="0">
                <a:latin typeface="Times New Roman" panose="02020603050405020304" pitchFamily="18" charset="0"/>
              </a:rPr>
              <a:t>(1</a:t>
            </a:r>
            <a:r>
              <a:rPr lang="zh-TW" altLang="en-US" dirty="0"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</a:rPr>
              <a:t>cm</a:t>
            </a:r>
            <a:r>
              <a:rPr lang="en-US" altLang="zh-TW" baseline="30000" dirty="0">
                <a:latin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258497" y="6304235"/>
            <a:ext cx="561975" cy="365125"/>
          </a:xfrm>
        </p:spPr>
        <p:txBody>
          <a:bodyPr/>
          <a:lstStyle/>
          <a:p>
            <a:fld id="{F47A0473-2BDB-41B4-9F4C-9A0EE1724D0E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5" name="平行四邊形 4"/>
          <p:cNvSpPr/>
          <p:nvPr/>
        </p:nvSpPr>
        <p:spPr>
          <a:xfrm rot="5400000" flipV="1">
            <a:off x="4512797" y="3663991"/>
            <a:ext cx="1679447" cy="434975"/>
          </a:xfrm>
          <a:prstGeom prst="parallelogram">
            <a:avLst>
              <a:gd name="adj" fmla="val 101646"/>
            </a:avLst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平行四邊形 6"/>
          <p:cNvSpPr/>
          <p:nvPr/>
        </p:nvSpPr>
        <p:spPr>
          <a:xfrm>
            <a:off x="5148064" y="4293096"/>
            <a:ext cx="1656184" cy="425648"/>
          </a:xfrm>
          <a:prstGeom prst="parallelogram">
            <a:avLst>
              <a:gd name="adj" fmla="val 98026"/>
            </a:avLst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5571123" y="3041753"/>
            <a:ext cx="1241317" cy="1241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7" name="立方體 46"/>
          <p:cNvSpPr/>
          <p:nvPr/>
        </p:nvSpPr>
        <p:spPr>
          <a:xfrm>
            <a:off x="5156256" y="3073859"/>
            <a:ext cx="1656184" cy="1656184"/>
          </a:xfrm>
          <a:prstGeom prst="cube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  <a:ln w="12700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平行四邊形 14"/>
          <p:cNvSpPr/>
          <p:nvPr/>
        </p:nvSpPr>
        <p:spPr>
          <a:xfrm rot="5400000" flipV="1">
            <a:off x="5755229" y="3663991"/>
            <a:ext cx="1679447" cy="434975"/>
          </a:xfrm>
          <a:prstGeom prst="parallelogram">
            <a:avLst>
              <a:gd name="adj" fmla="val 100673"/>
            </a:avLst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平行四邊形 17"/>
          <p:cNvSpPr/>
          <p:nvPr/>
        </p:nvSpPr>
        <p:spPr>
          <a:xfrm>
            <a:off x="5135033" y="3041755"/>
            <a:ext cx="1664776" cy="425648"/>
          </a:xfrm>
          <a:prstGeom prst="parallelogram">
            <a:avLst>
              <a:gd name="adj" fmla="val 98026"/>
            </a:avLst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9" name="左-右雙向箭號 18"/>
          <p:cNvSpPr/>
          <p:nvPr/>
        </p:nvSpPr>
        <p:spPr>
          <a:xfrm>
            <a:off x="6300192" y="4311257"/>
            <a:ext cx="1192462" cy="375386"/>
          </a:xfrm>
          <a:prstGeom prst="leftRightArrow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  <a:scene3d>
            <a:camera prst="orthographicFront">
              <a:rot lat="1581203" lon="4000328" rev="5200759"/>
            </a:camera>
            <a:lightRig rig="freezing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1600" b="1" dirty="0"/>
          </a:p>
        </p:txBody>
      </p:sp>
      <p:sp>
        <p:nvSpPr>
          <p:cNvPr id="20" name="左-右雙向箭號 19"/>
          <p:cNvSpPr/>
          <p:nvPr/>
        </p:nvSpPr>
        <p:spPr>
          <a:xfrm>
            <a:off x="4653909" y="4653136"/>
            <a:ext cx="1790299" cy="488939"/>
          </a:xfrm>
          <a:prstGeom prst="leftRightArrow">
            <a:avLst/>
          </a:prstGeom>
          <a:pattFill prst="dkHorz">
            <a:fgClr>
              <a:schemeClr val="accent1"/>
            </a:fgClr>
            <a:bgClr>
              <a:schemeClr val="bg1"/>
            </a:bgClr>
          </a:pattFill>
          <a:scene3d>
            <a:camera prst="orthographicFront">
              <a:rot lat="19643553" lon="3639256" rev="18960568"/>
            </a:camera>
            <a:lightRig rig="freezing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1600" b="1" dirty="0">
              <a:latin typeface="Rockwell Extra Bold" pitchFamily="18" charset="0"/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4567376" y="4715896"/>
            <a:ext cx="1444784" cy="1017360"/>
            <a:chOff x="787464" y="22"/>
            <a:chExt cx="369287" cy="369287"/>
          </a:xfrm>
          <a:noFill/>
          <a:scene3d>
            <a:camera prst="orthographicFront">
              <a:rot lat="2757671" lon="18794991" rev="19359249"/>
            </a:camera>
            <a:lightRig rig="threePt" dir="t"/>
          </a:scene3d>
        </p:grpSpPr>
        <p:sp>
          <p:nvSpPr>
            <p:cNvPr id="57" name="橢圓 56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58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endParaRPr lang="zh-HK" sz="40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6588224" y="4005064"/>
            <a:ext cx="1444784" cy="1017360"/>
            <a:chOff x="787464" y="22"/>
            <a:chExt cx="369287" cy="369287"/>
          </a:xfrm>
          <a:noFill/>
          <a:scene3d>
            <a:camera prst="orthographicFront">
              <a:rot lat="1500493" lon="3418824" rev="4598897"/>
            </a:camera>
            <a:lightRig rig="threePt" dir="t"/>
          </a:scene3d>
        </p:grpSpPr>
        <p:sp>
          <p:nvSpPr>
            <p:cNvPr id="60" name="橢圓 59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61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endParaRPr lang="zh-HK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62" name="上-下雙向箭號 61"/>
          <p:cNvSpPr/>
          <p:nvPr/>
        </p:nvSpPr>
        <p:spPr>
          <a:xfrm>
            <a:off x="1641188" y="3955983"/>
            <a:ext cx="459119" cy="1233205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立方體 3"/>
          <p:cNvSpPr/>
          <p:nvPr/>
        </p:nvSpPr>
        <p:spPr>
          <a:xfrm>
            <a:off x="2100307" y="3524516"/>
            <a:ext cx="1656184" cy="165618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>
            <a:off x="5135033" y="3477427"/>
            <a:ext cx="1241317" cy="1241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606936" y="4005064"/>
            <a:ext cx="1444784" cy="1017360"/>
            <a:chOff x="787464" y="22"/>
            <a:chExt cx="369287" cy="369287"/>
          </a:xfrm>
          <a:noFill/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4" name="橢圓 63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65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endParaRPr lang="zh-HK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6" name="文字方塊 5"/>
          <p:cNvSpPr txBox="1"/>
          <p:nvPr/>
        </p:nvSpPr>
        <p:spPr>
          <a:xfrm>
            <a:off x="1464788" y="1628800"/>
            <a:ext cx="6356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+mj-ea"/>
                <a:ea typeface="+mj-ea"/>
              </a:rPr>
              <a:t>這些體積為 </a:t>
            </a:r>
            <a:r>
              <a:rPr lang="en-US" altLang="zh-HK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zh-TW" altLang="en-US" sz="3200" dirty="0">
                <a:latin typeface="+mj-ea"/>
                <a:ea typeface="+mj-ea"/>
              </a:rPr>
              <a:t>立方厘米的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正方體</a:t>
            </a:r>
            <a:r>
              <a:rPr lang="zh-TW" altLang="en-US" sz="3200" dirty="0">
                <a:latin typeface="+mj-ea"/>
                <a:ea typeface="+mj-ea"/>
              </a:rPr>
              <a:t>，可以組合成體積更大的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立體</a:t>
            </a:r>
            <a:r>
              <a:rPr lang="zh-TW" altLang="en-US" sz="3200" dirty="0">
                <a:latin typeface="+mj-ea"/>
                <a:ea typeface="+mj-ea"/>
              </a:rPr>
              <a:t>。</a:t>
            </a:r>
            <a:endParaRPr lang="zh-HK" altLang="en-US" sz="3200" dirty="0"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6616" y="188640"/>
            <a:ext cx="39453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000" dirty="0">
                <a:latin typeface="+mj-ea"/>
                <a:ea typeface="+mj-ea"/>
              </a:rPr>
              <a:t>(</a:t>
            </a:r>
            <a:r>
              <a:rPr lang="zh-TW" altLang="zh-HK" sz="2000" dirty="0">
                <a:latin typeface="+mj-ea"/>
                <a:ea typeface="+mj-ea"/>
              </a:rPr>
              <a:t>以下立體均不是依實際比例繪製</a:t>
            </a:r>
            <a:r>
              <a:rPr lang="en-US" altLang="zh-HK" sz="2000" dirty="0">
                <a:latin typeface="+mj-ea"/>
                <a:ea typeface="+mj-ea"/>
              </a:rPr>
              <a:t>)</a:t>
            </a:r>
            <a:endParaRPr lang="zh-HK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371995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18" grpId="0" animBg="1"/>
      <p:bldP spid="16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立方體 31"/>
          <p:cNvSpPr/>
          <p:nvPr/>
        </p:nvSpPr>
        <p:spPr>
          <a:xfrm>
            <a:off x="4635022" y="899734"/>
            <a:ext cx="801074" cy="80107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3</a:t>
            </a:fld>
            <a:endParaRPr lang="zh-HK" altLang="en-US"/>
          </a:p>
        </p:txBody>
      </p:sp>
      <p:grpSp>
        <p:nvGrpSpPr>
          <p:cNvPr id="27" name="群組 26"/>
          <p:cNvGrpSpPr/>
          <p:nvPr/>
        </p:nvGrpSpPr>
        <p:grpSpPr>
          <a:xfrm>
            <a:off x="2915565" y="5859892"/>
            <a:ext cx="3926345" cy="998108"/>
            <a:chOff x="448096" y="5997756"/>
            <a:chExt cx="2829893" cy="719381"/>
          </a:xfrm>
        </p:grpSpPr>
        <p:sp>
          <p:nvSpPr>
            <p:cNvPr id="28" name="立方體 27"/>
            <p:cNvSpPr/>
            <p:nvPr/>
          </p:nvSpPr>
          <p:spPr>
            <a:xfrm>
              <a:off x="448096" y="6021067"/>
              <a:ext cx="577370" cy="57737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橢圓 4"/>
            <p:cNvSpPr/>
            <p:nvPr/>
          </p:nvSpPr>
          <p:spPr>
            <a:xfrm>
              <a:off x="1144556" y="5997756"/>
              <a:ext cx="2133433" cy="719381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 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67" name="群組 66" hidden="1"/>
          <p:cNvGrpSpPr/>
          <p:nvPr/>
        </p:nvGrpSpPr>
        <p:grpSpPr>
          <a:xfrm>
            <a:off x="1723309" y="4308342"/>
            <a:ext cx="5756668" cy="1293327"/>
            <a:chOff x="3698379" y="2276872"/>
            <a:chExt cx="3897957" cy="875738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413995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0790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004048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flipH="1">
              <a:off x="4572000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586814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5436096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730280" y="2286554"/>
              <a:ext cx="866056" cy="8660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630019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572000" y="22768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427984" y="24292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283968" y="2571254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133602" y="2718445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3995936" y="2856028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3851920" y="3000127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3698379" y="3152610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立方體 29"/>
          <p:cNvSpPr/>
          <p:nvPr/>
        </p:nvSpPr>
        <p:spPr>
          <a:xfrm>
            <a:off x="3668128" y="412144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3" name="立方體 72"/>
          <p:cNvSpPr/>
          <p:nvPr/>
        </p:nvSpPr>
        <p:spPr>
          <a:xfrm>
            <a:off x="3668128" y="3494523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5" name="立方體 74"/>
          <p:cNvSpPr/>
          <p:nvPr/>
        </p:nvSpPr>
        <p:spPr>
          <a:xfrm>
            <a:off x="4289643" y="4121444"/>
            <a:ext cx="845390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圓角矩形 4"/>
          <p:cNvSpPr/>
          <p:nvPr/>
        </p:nvSpPr>
        <p:spPr>
          <a:xfrm>
            <a:off x="3013510" y="2060848"/>
            <a:ext cx="3403023" cy="72008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答案：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5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cm</a:t>
            </a:r>
            <a:r>
              <a:rPr lang="en-US" altLang="zh-TW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1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00200"/>
          </a:xfrm>
        </p:spPr>
        <p:txBody>
          <a:bodyPr/>
          <a:lstStyle/>
          <a:p>
            <a:r>
              <a:rPr lang="zh-TW" altLang="en-US" dirty="0"/>
              <a:t>找出以下立體的體積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3600" dirty="0"/>
              <a:t>(</a:t>
            </a:r>
            <a:r>
              <a:rPr lang="zh-TW" altLang="en-US" sz="3600" dirty="0"/>
              <a:t>數出正方體　　 的數目</a:t>
            </a:r>
            <a:r>
              <a:rPr lang="en-US" altLang="zh-TW" sz="3600" dirty="0"/>
              <a:t>)</a:t>
            </a:r>
            <a:endParaRPr lang="zh-HK" altLang="en-US" dirty="0"/>
          </a:p>
        </p:txBody>
      </p:sp>
      <p:sp>
        <p:nvSpPr>
          <p:cNvPr id="2" name="圓角矩形 1"/>
          <p:cNvSpPr/>
          <p:nvPr/>
        </p:nvSpPr>
        <p:spPr>
          <a:xfrm>
            <a:off x="1358658" y="1925878"/>
            <a:ext cx="6552728" cy="91738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同學</a:t>
            </a:r>
            <a:r>
              <a:rPr lang="zh-TW" altLang="en-US" sz="3200" b="1" dirty="0" smtClean="0">
                <a:latin typeface="+mj-ea"/>
                <a:ea typeface="+mj-ea"/>
              </a:rPr>
              <a:t>能否數</a:t>
            </a:r>
            <a:r>
              <a:rPr lang="zh-TW" altLang="en-US" sz="3200" b="1" dirty="0">
                <a:latin typeface="+mj-ea"/>
                <a:ea typeface="+mj-ea"/>
              </a:rPr>
              <a:t>出有多少粒正方體？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74" name="立方體 73"/>
          <p:cNvSpPr/>
          <p:nvPr/>
        </p:nvSpPr>
        <p:spPr>
          <a:xfrm>
            <a:off x="4932040" y="412144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立方體 75"/>
          <p:cNvSpPr/>
          <p:nvPr/>
        </p:nvSpPr>
        <p:spPr>
          <a:xfrm>
            <a:off x="4932040" y="3494523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69778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圓角矩形 30"/>
          <p:cNvSpPr/>
          <p:nvPr/>
        </p:nvSpPr>
        <p:spPr>
          <a:xfrm>
            <a:off x="3004063" y="2060848"/>
            <a:ext cx="3403023" cy="72008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答案：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7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cm</a:t>
            </a:r>
            <a:r>
              <a:rPr lang="en-US" altLang="zh-TW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971600" y="1916832"/>
            <a:ext cx="720080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對於複雜</a:t>
            </a:r>
            <a:r>
              <a:rPr lang="zh-TW" altLang="en-US" sz="3200" b="1" dirty="0">
                <a:latin typeface="+mj-ea"/>
                <a:ea typeface="+mj-ea"/>
              </a:rPr>
              <a:t>一點</a:t>
            </a:r>
            <a:r>
              <a:rPr lang="zh-TW" altLang="en-US" sz="3200" b="1" dirty="0" smtClean="0">
                <a:latin typeface="+mj-ea"/>
                <a:ea typeface="+mj-ea"/>
              </a:rPr>
              <a:t>的立體，</a:t>
            </a:r>
            <a:r>
              <a:rPr lang="zh-TW" altLang="en-US" sz="3200" b="1" dirty="0">
                <a:latin typeface="+mj-ea"/>
                <a:ea typeface="+mj-ea"/>
              </a:rPr>
              <a:t>我們</a:t>
            </a:r>
            <a:r>
              <a:rPr lang="zh-TW" altLang="en-US" sz="3200" b="1" dirty="0" smtClean="0">
                <a:latin typeface="+mj-ea"/>
                <a:ea typeface="+mj-ea"/>
              </a:rPr>
              <a:t>可以</a:t>
            </a:r>
            <a:r>
              <a:rPr lang="zh-TW" altLang="en-US" sz="3200" b="1" dirty="0">
                <a:latin typeface="+mj-ea"/>
                <a:ea typeface="+mj-ea"/>
              </a:rPr>
              <a:t>把立體</a:t>
            </a:r>
            <a:r>
              <a:rPr lang="zh-TW" altLang="en-US" sz="3200" b="1" dirty="0" smtClean="0">
                <a:latin typeface="+mj-ea"/>
                <a:ea typeface="+mj-ea"/>
              </a:rPr>
              <a:t>分拆並數出正方體的數目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45" name="圓角矩形 44"/>
          <p:cNvSpPr/>
          <p:nvPr/>
        </p:nvSpPr>
        <p:spPr>
          <a:xfrm>
            <a:off x="1756271" y="1916832"/>
            <a:ext cx="5511018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是否留意到後面</a:t>
            </a:r>
            <a:r>
              <a:rPr lang="zh-TW" altLang="en-US" sz="3200" b="1" dirty="0" smtClean="0">
                <a:latin typeface="+mj-ea"/>
                <a:ea typeface="+mj-ea"/>
              </a:rPr>
              <a:t>這一粒呢</a:t>
            </a:r>
            <a:r>
              <a:rPr lang="zh-TW" altLang="en-US" sz="3200" b="1" dirty="0">
                <a:latin typeface="+mj-ea"/>
                <a:ea typeface="+mj-ea"/>
              </a:rPr>
              <a:t>？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46" name="圓角矩形 45"/>
          <p:cNvSpPr/>
          <p:nvPr/>
        </p:nvSpPr>
        <p:spPr>
          <a:xfrm>
            <a:off x="2092133" y="1916832"/>
            <a:ext cx="5085778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分拆並數出立體數目是</a:t>
            </a:r>
            <a:r>
              <a:rPr lang="zh-TW" altLang="en-US" sz="3200" b="1" dirty="0">
                <a:latin typeface="+mj-ea"/>
                <a:ea typeface="+mj-ea"/>
              </a:rPr>
              <a:t>找出立體體積的方法之</a:t>
            </a:r>
            <a:r>
              <a:rPr lang="zh-TW" altLang="en-US" sz="3200" b="1" dirty="0" smtClean="0">
                <a:latin typeface="+mj-ea"/>
                <a:ea typeface="+mj-ea"/>
              </a:rPr>
              <a:t>一</a:t>
            </a:r>
            <a:endParaRPr lang="zh-HK" altLang="en-US" sz="3200" b="1" dirty="0">
              <a:latin typeface="+mj-ea"/>
              <a:ea typeface="+mj-ea"/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 flipH="1">
            <a:off x="4635023" y="2924944"/>
            <a:ext cx="400536" cy="96833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00200"/>
          </a:xfrm>
        </p:spPr>
        <p:txBody>
          <a:bodyPr/>
          <a:lstStyle/>
          <a:p>
            <a:r>
              <a:rPr lang="zh-TW" altLang="en-US" dirty="0"/>
              <a:t>找出以下立體的體積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3600" dirty="0"/>
              <a:t>(</a:t>
            </a:r>
            <a:r>
              <a:rPr lang="zh-TW" altLang="en-US" sz="3600" dirty="0"/>
              <a:t>數出正方體　　 的數目</a:t>
            </a:r>
            <a:r>
              <a:rPr lang="en-US" altLang="zh-TW" sz="3600" dirty="0"/>
              <a:t>)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4</a:t>
            </a:fld>
            <a:endParaRPr lang="zh-HK" altLang="en-US"/>
          </a:p>
        </p:txBody>
      </p:sp>
      <p:grpSp>
        <p:nvGrpSpPr>
          <p:cNvPr id="67" name="群組 66" hidden="1"/>
          <p:cNvGrpSpPr/>
          <p:nvPr/>
        </p:nvGrpSpPr>
        <p:grpSpPr>
          <a:xfrm>
            <a:off x="1723309" y="4308342"/>
            <a:ext cx="5756668" cy="1293327"/>
            <a:chOff x="3698379" y="2276872"/>
            <a:chExt cx="3897957" cy="875738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413995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0790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004048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flipH="1">
              <a:off x="4572000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586814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5436096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730280" y="2286554"/>
              <a:ext cx="866056" cy="8660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630019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572000" y="22768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427984" y="24292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283968" y="2571254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133602" y="2718445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3995936" y="2856028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3851920" y="3000127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3698379" y="3152610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立方體 83"/>
          <p:cNvSpPr/>
          <p:nvPr/>
        </p:nvSpPr>
        <p:spPr>
          <a:xfrm>
            <a:off x="3877299" y="3904789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立方體 29"/>
          <p:cNvSpPr/>
          <p:nvPr/>
        </p:nvSpPr>
        <p:spPr>
          <a:xfrm>
            <a:off x="3668128" y="410930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3" name="立方體 72"/>
          <p:cNvSpPr/>
          <p:nvPr/>
        </p:nvSpPr>
        <p:spPr>
          <a:xfrm>
            <a:off x="3668128" y="3494523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5" name="立方體 74"/>
          <p:cNvSpPr/>
          <p:nvPr/>
        </p:nvSpPr>
        <p:spPr>
          <a:xfrm>
            <a:off x="4499992" y="3904789"/>
            <a:ext cx="839040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3" name="立方體 82"/>
          <p:cNvSpPr/>
          <p:nvPr/>
        </p:nvSpPr>
        <p:spPr>
          <a:xfrm>
            <a:off x="3457779" y="4322641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34" name="群組 33"/>
          <p:cNvGrpSpPr/>
          <p:nvPr/>
        </p:nvGrpSpPr>
        <p:grpSpPr>
          <a:xfrm>
            <a:off x="2915565" y="5859892"/>
            <a:ext cx="3926345" cy="998108"/>
            <a:chOff x="448096" y="5997756"/>
            <a:chExt cx="2829893" cy="719381"/>
          </a:xfrm>
        </p:grpSpPr>
        <p:sp>
          <p:nvSpPr>
            <p:cNvPr id="35" name="立方體 34"/>
            <p:cNvSpPr/>
            <p:nvPr/>
          </p:nvSpPr>
          <p:spPr>
            <a:xfrm>
              <a:off x="448096" y="6021067"/>
              <a:ext cx="577370" cy="57737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3" name="橢圓 4"/>
            <p:cNvSpPr/>
            <p:nvPr/>
          </p:nvSpPr>
          <p:spPr>
            <a:xfrm>
              <a:off x="1144556" y="5997756"/>
              <a:ext cx="2133433" cy="719381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 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44" name="立方體 43"/>
          <p:cNvSpPr/>
          <p:nvPr/>
        </p:nvSpPr>
        <p:spPr>
          <a:xfrm>
            <a:off x="4635022" y="899734"/>
            <a:ext cx="801074" cy="80107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4" name="立方體 73"/>
          <p:cNvSpPr/>
          <p:nvPr/>
        </p:nvSpPr>
        <p:spPr>
          <a:xfrm>
            <a:off x="5129593" y="3904789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立方體 75"/>
          <p:cNvSpPr/>
          <p:nvPr/>
        </p:nvSpPr>
        <p:spPr>
          <a:xfrm>
            <a:off x="5129593" y="327325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7" name="圓角矩形 46"/>
          <p:cNvSpPr/>
          <p:nvPr/>
        </p:nvSpPr>
        <p:spPr>
          <a:xfrm>
            <a:off x="2093118" y="1913610"/>
            <a:ext cx="5085778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總共有多少粒正方體？</a:t>
            </a:r>
            <a:endParaRPr lang="zh-HK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0323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87 -1.47086E-6 L 0.00087 -1.47086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87 4.12581E-6 L 0.00087 4.12581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87 -1.47086E-6 L 0.00087 -1.47086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45" grpId="0" animBg="1"/>
      <p:bldP spid="45" grpId="1" animBg="1"/>
      <p:bldP spid="46" grpId="0" animBg="1"/>
      <p:bldP spid="46" grpId="1" animBg="1"/>
      <p:bldP spid="75" grpId="0" animBg="1"/>
      <p:bldP spid="75" grpId="1" animBg="1"/>
      <p:bldP spid="74" grpId="0" animBg="1"/>
      <p:bldP spid="74" grpId="1" animBg="1"/>
      <p:bldP spid="76" grpId="0" animBg="1"/>
      <p:bldP spid="76" grpId="1" animBg="1"/>
      <p:bldP spid="47" grpId="0" animBg="1"/>
      <p:bldP spid="4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5</a:t>
            </a:fld>
            <a:endParaRPr lang="zh-HK" altLang="en-US"/>
          </a:p>
        </p:txBody>
      </p:sp>
      <p:grpSp>
        <p:nvGrpSpPr>
          <p:cNvPr id="67" name="群組 66" hidden="1"/>
          <p:cNvGrpSpPr/>
          <p:nvPr/>
        </p:nvGrpSpPr>
        <p:grpSpPr>
          <a:xfrm>
            <a:off x="1723309" y="4308342"/>
            <a:ext cx="5756668" cy="1293327"/>
            <a:chOff x="3698379" y="2276872"/>
            <a:chExt cx="3897957" cy="875738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413995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0790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004048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flipH="1">
              <a:off x="4572000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586814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5436096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730280" y="2286554"/>
              <a:ext cx="866056" cy="8660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630019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572000" y="22768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427984" y="24292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283968" y="2571254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133602" y="2718445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3995936" y="2856028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3851920" y="3000127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3698379" y="3152610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立方體 29"/>
          <p:cNvSpPr/>
          <p:nvPr/>
        </p:nvSpPr>
        <p:spPr>
          <a:xfrm>
            <a:off x="2597578" y="391123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立方體 34"/>
          <p:cNvSpPr/>
          <p:nvPr/>
        </p:nvSpPr>
        <p:spPr>
          <a:xfrm>
            <a:off x="3229739" y="3911234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3" name="立方體 42"/>
          <p:cNvSpPr/>
          <p:nvPr/>
        </p:nvSpPr>
        <p:spPr>
          <a:xfrm>
            <a:off x="3871640" y="3906709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立方體 43"/>
          <p:cNvSpPr/>
          <p:nvPr/>
        </p:nvSpPr>
        <p:spPr>
          <a:xfrm>
            <a:off x="3668128" y="4114545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立方體 44"/>
          <p:cNvSpPr/>
          <p:nvPr/>
        </p:nvSpPr>
        <p:spPr>
          <a:xfrm>
            <a:off x="3461731" y="4327166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6" name="立方體 45"/>
          <p:cNvSpPr/>
          <p:nvPr/>
        </p:nvSpPr>
        <p:spPr>
          <a:xfrm>
            <a:off x="3668128" y="3476478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立方體 49"/>
          <p:cNvSpPr/>
          <p:nvPr/>
        </p:nvSpPr>
        <p:spPr>
          <a:xfrm>
            <a:off x="3452104" y="3691632"/>
            <a:ext cx="837540" cy="837540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立方體 50"/>
          <p:cNvSpPr/>
          <p:nvPr/>
        </p:nvSpPr>
        <p:spPr>
          <a:xfrm>
            <a:off x="3235645" y="4546223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1" name="立方體 60"/>
          <p:cNvSpPr/>
          <p:nvPr/>
        </p:nvSpPr>
        <p:spPr>
          <a:xfrm>
            <a:off x="3868367" y="4541352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2" name="立方體 61"/>
          <p:cNvSpPr/>
          <p:nvPr/>
        </p:nvSpPr>
        <p:spPr>
          <a:xfrm>
            <a:off x="4499992" y="4541352"/>
            <a:ext cx="831864" cy="83186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4" name="圓角矩形 33"/>
          <p:cNvSpPr/>
          <p:nvPr/>
        </p:nvSpPr>
        <p:spPr>
          <a:xfrm>
            <a:off x="3013510" y="2060848"/>
            <a:ext cx="3403023" cy="72008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答案：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10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cm</a:t>
            </a:r>
            <a:r>
              <a:rPr lang="en-US" altLang="zh-TW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3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00200"/>
          </a:xfrm>
        </p:spPr>
        <p:txBody>
          <a:bodyPr/>
          <a:lstStyle/>
          <a:p>
            <a:r>
              <a:rPr lang="zh-TW" altLang="en-US" dirty="0"/>
              <a:t>找出以下立體的體積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3600" dirty="0" smtClean="0"/>
              <a:t>(</a:t>
            </a:r>
            <a:r>
              <a:rPr lang="zh-TW" altLang="en-US" sz="3600" dirty="0" smtClean="0"/>
              <a:t>分拆並數</a:t>
            </a:r>
            <a:r>
              <a:rPr lang="zh-TW" altLang="en-US" sz="3600" dirty="0"/>
              <a:t>出正方體　　 的數目</a:t>
            </a:r>
            <a:r>
              <a:rPr lang="en-US" altLang="zh-TW" sz="3600" dirty="0"/>
              <a:t>)</a:t>
            </a:r>
            <a:endParaRPr lang="zh-HK" altLang="en-US" dirty="0"/>
          </a:p>
        </p:txBody>
      </p:sp>
      <p:grpSp>
        <p:nvGrpSpPr>
          <p:cNvPr id="64" name="群組 63"/>
          <p:cNvGrpSpPr/>
          <p:nvPr/>
        </p:nvGrpSpPr>
        <p:grpSpPr>
          <a:xfrm>
            <a:off x="2915565" y="5859892"/>
            <a:ext cx="3926345" cy="998108"/>
            <a:chOff x="448096" y="5997756"/>
            <a:chExt cx="2829893" cy="719381"/>
          </a:xfrm>
        </p:grpSpPr>
        <p:sp>
          <p:nvSpPr>
            <p:cNvPr id="65" name="立方體 64"/>
            <p:cNvSpPr/>
            <p:nvPr/>
          </p:nvSpPr>
          <p:spPr>
            <a:xfrm>
              <a:off x="448096" y="6021067"/>
              <a:ext cx="577370" cy="577370"/>
            </a:xfrm>
            <a:prstGeom prst="cub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6" name="橢圓 4"/>
            <p:cNvSpPr/>
            <p:nvPr/>
          </p:nvSpPr>
          <p:spPr>
            <a:xfrm>
              <a:off x="1144556" y="5997756"/>
              <a:ext cx="2133433" cy="719381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 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1cm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68" name="立方體 67"/>
          <p:cNvSpPr/>
          <p:nvPr/>
        </p:nvSpPr>
        <p:spPr>
          <a:xfrm>
            <a:off x="5329016" y="971742"/>
            <a:ext cx="801074" cy="801074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7" name="圓角矩形 46"/>
          <p:cNvSpPr/>
          <p:nvPr/>
        </p:nvSpPr>
        <p:spPr>
          <a:xfrm>
            <a:off x="251520" y="1916832"/>
            <a:ext cx="864096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同學</a:t>
            </a:r>
            <a:r>
              <a:rPr lang="zh-TW" altLang="en-US" sz="3200" b="1" dirty="0" smtClean="0">
                <a:latin typeface="+mj-ea"/>
                <a:ea typeface="+mj-ea"/>
              </a:rPr>
              <a:t>能否</a:t>
            </a:r>
            <a:r>
              <a:rPr lang="zh-TW" altLang="en-US" sz="3200" b="1" smtClean="0">
                <a:latin typeface="+mj-ea"/>
                <a:ea typeface="+mj-ea"/>
              </a:rPr>
              <a:t>分拆立體，再數</a:t>
            </a:r>
            <a:r>
              <a:rPr lang="zh-TW" altLang="en-US" sz="3200" b="1" dirty="0">
                <a:latin typeface="+mj-ea"/>
                <a:ea typeface="+mj-ea"/>
              </a:rPr>
              <a:t>出有多少粒正方體？</a:t>
            </a:r>
            <a:endParaRPr lang="zh-HK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5205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18 4.44444E-6 L 0.00018 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018 -2.59259E-6 L 0.00018 -2.59259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50" grpId="0" animBg="1"/>
      <p:bldP spid="50" grpId="1" animBg="1"/>
      <p:bldP spid="34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群組 34"/>
          <p:cNvGrpSpPr/>
          <p:nvPr/>
        </p:nvGrpSpPr>
        <p:grpSpPr>
          <a:xfrm>
            <a:off x="-1836712" y="3294781"/>
            <a:ext cx="12601400" cy="2870523"/>
            <a:chOff x="1835696" y="3140968"/>
            <a:chExt cx="3600400" cy="2880320"/>
          </a:xfrm>
          <a:scene3d>
            <a:camera prst="orthographicFront">
              <a:rot lat="1351254" lon="17421641" rev="18845685"/>
            </a:camera>
            <a:lightRig rig="threePt" dir="t"/>
          </a:scene3d>
        </p:grpSpPr>
        <p:cxnSp>
          <p:nvCxnSpPr>
            <p:cNvPr id="36" name="直線接點 35"/>
            <p:cNvCxnSpPr/>
            <p:nvPr/>
          </p:nvCxnSpPr>
          <p:spPr>
            <a:xfrm>
              <a:off x="183569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255577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327585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399593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471601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5436096" y="3140968"/>
              <a:ext cx="0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1835696" y="602128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1835696" y="530120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>
              <a:off x="1835696" y="458112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1835696" y="386104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1835696" y="3140968"/>
              <a:ext cx="3600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平行四邊形 6"/>
          <p:cNvSpPr/>
          <p:nvPr/>
        </p:nvSpPr>
        <p:spPr>
          <a:xfrm>
            <a:off x="5148064" y="4293096"/>
            <a:ext cx="1656184" cy="425648"/>
          </a:xfrm>
          <a:prstGeom prst="parallelogram">
            <a:avLst>
              <a:gd name="adj" fmla="val 98026"/>
            </a:avLst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平行四邊形 4"/>
          <p:cNvSpPr/>
          <p:nvPr/>
        </p:nvSpPr>
        <p:spPr>
          <a:xfrm rot="5400000" flipV="1">
            <a:off x="4512797" y="3663991"/>
            <a:ext cx="1679447" cy="434975"/>
          </a:xfrm>
          <a:prstGeom prst="parallelogram">
            <a:avLst>
              <a:gd name="adj" fmla="val 101646"/>
            </a:avLst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5571123" y="3041753"/>
            <a:ext cx="1241317" cy="124131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7" name="立方體 46"/>
          <p:cNvSpPr/>
          <p:nvPr/>
        </p:nvSpPr>
        <p:spPr>
          <a:xfrm>
            <a:off x="5156256" y="3041753"/>
            <a:ext cx="1656184" cy="1688290"/>
          </a:xfrm>
          <a:prstGeom prst="cube">
            <a:avLst/>
          </a:prstGeom>
          <a:solidFill>
            <a:schemeClr val="accent5">
              <a:lumMod val="40000"/>
              <a:lumOff val="60000"/>
              <a:alpha val="65000"/>
            </a:schemeClr>
          </a:solidFill>
          <a:ln w="12700"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平行四邊形 14"/>
          <p:cNvSpPr/>
          <p:nvPr/>
        </p:nvSpPr>
        <p:spPr>
          <a:xfrm rot="5400000" flipV="1">
            <a:off x="5755229" y="3663991"/>
            <a:ext cx="1679447" cy="434975"/>
          </a:xfrm>
          <a:prstGeom prst="parallelogram">
            <a:avLst>
              <a:gd name="adj" fmla="val 98726"/>
            </a:avLst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>
            <a:off x="5135033" y="3477427"/>
            <a:ext cx="1241317" cy="124131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8" name="平行四邊形 17"/>
          <p:cNvSpPr/>
          <p:nvPr/>
        </p:nvSpPr>
        <p:spPr>
          <a:xfrm>
            <a:off x="5135033" y="3041753"/>
            <a:ext cx="1677407" cy="435672"/>
          </a:xfrm>
          <a:prstGeom prst="parallelogram">
            <a:avLst>
              <a:gd name="adj" fmla="val 100062"/>
            </a:avLst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立方米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m</a:t>
            </a:r>
            <a:r>
              <a:rPr lang="en-US" altLang="zh-TW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258497" y="6304235"/>
            <a:ext cx="561975" cy="365125"/>
          </a:xfrm>
        </p:spPr>
        <p:txBody>
          <a:bodyPr/>
          <a:lstStyle/>
          <a:p>
            <a:fld id="{F47A0473-2BDB-41B4-9F4C-9A0EE1724D0E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19" name="左-右雙向箭號 18"/>
          <p:cNvSpPr/>
          <p:nvPr/>
        </p:nvSpPr>
        <p:spPr>
          <a:xfrm>
            <a:off x="6300192" y="4311257"/>
            <a:ext cx="1192462" cy="375386"/>
          </a:xfrm>
          <a:prstGeom prst="leftRightArrow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  <a:scene3d>
            <a:camera prst="orthographicFront">
              <a:rot lat="1581203" lon="4000328" rev="5200759"/>
            </a:camera>
            <a:lightRig rig="freezing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1600" b="1" dirty="0"/>
          </a:p>
        </p:txBody>
      </p:sp>
      <p:sp>
        <p:nvSpPr>
          <p:cNvPr id="20" name="左-右雙向箭號 19"/>
          <p:cNvSpPr/>
          <p:nvPr/>
        </p:nvSpPr>
        <p:spPr>
          <a:xfrm>
            <a:off x="4653909" y="4653136"/>
            <a:ext cx="1790299" cy="488939"/>
          </a:xfrm>
          <a:prstGeom prst="leftRightArrow">
            <a:avLst/>
          </a:prstGeom>
          <a:pattFill prst="dkHorz">
            <a:fgClr>
              <a:schemeClr val="accent1"/>
            </a:fgClr>
            <a:bgClr>
              <a:schemeClr val="bg1"/>
            </a:bgClr>
          </a:pattFill>
          <a:scene3d>
            <a:camera prst="orthographicFront">
              <a:rot lat="19643553" lon="3639256" rev="18960568"/>
            </a:camera>
            <a:lightRig rig="freezing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1600" b="1" dirty="0">
              <a:latin typeface="Rockwell Extra Bold" pitchFamily="18" charset="0"/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4567376" y="4715896"/>
            <a:ext cx="1444784" cy="1017360"/>
            <a:chOff x="787464" y="22"/>
            <a:chExt cx="369287" cy="369287"/>
          </a:xfrm>
          <a:noFill/>
          <a:scene3d>
            <a:camera prst="orthographicFront">
              <a:rot lat="2757671" lon="18794991" rev="19359249"/>
            </a:camera>
            <a:lightRig rig="threePt" dir="t"/>
          </a:scene3d>
        </p:grpSpPr>
        <p:sp>
          <p:nvSpPr>
            <p:cNvPr id="57" name="橢圓 56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58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1m</a:t>
              </a:r>
              <a:endParaRPr lang="zh-HK" sz="40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6588224" y="4005064"/>
            <a:ext cx="1444784" cy="1017360"/>
            <a:chOff x="787464" y="22"/>
            <a:chExt cx="369287" cy="369287"/>
          </a:xfrm>
          <a:noFill/>
          <a:scene3d>
            <a:camera prst="orthographicFront">
              <a:rot lat="1500493" lon="3418824" rev="4598897"/>
            </a:camera>
            <a:lightRig rig="threePt" dir="t"/>
          </a:scene3d>
        </p:grpSpPr>
        <p:sp>
          <p:nvSpPr>
            <p:cNvPr id="60" name="橢圓 59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61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1m</a:t>
              </a:r>
              <a:endParaRPr lang="zh-HK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62" name="上-下雙向箭號 61"/>
          <p:cNvSpPr/>
          <p:nvPr/>
        </p:nvSpPr>
        <p:spPr>
          <a:xfrm>
            <a:off x="1641188" y="3955983"/>
            <a:ext cx="459119" cy="1233205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立方體 3"/>
          <p:cNvSpPr/>
          <p:nvPr/>
        </p:nvSpPr>
        <p:spPr>
          <a:xfrm>
            <a:off x="2100307" y="3524516"/>
            <a:ext cx="1656184" cy="1656184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63" name="群組 62"/>
          <p:cNvGrpSpPr/>
          <p:nvPr/>
        </p:nvGrpSpPr>
        <p:grpSpPr>
          <a:xfrm>
            <a:off x="606936" y="4005064"/>
            <a:ext cx="1444784" cy="1017360"/>
            <a:chOff x="787464" y="22"/>
            <a:chExt cx="369287" cy="369287"/>
          </a:xfrm>
          <a:noFill/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4" name="橢圓 63"/>
            <p:cNvSpPr/>
            <p:nvPr/>
          </p:nvSpPr>
          <p:spPr>
            <a:xfrm>
              <a:off x="787464" y="22"/>
              <a:ext cx="369287" cy="36928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</p:sp>
        <p:sp>
          <p:nvSpPr>
            <p:cNvPr id="65" name="橢圓 4"/>
            <p:cNvSpPr/>
            <p:nvPr/>
          </p:nvSpPr>
          <p:spPr>
            <a:xfrm>
              <a:off x="841545" y="54103"/>
              <a:ext cx="261125" cy="2611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1m</a:t>
              </a:r>
              <a:endParaRPr lang="zh-HK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48" name="文字方塊 47"/>
          <p:cNvSpPr txBox="1"/>
          <p:nvPr/>
        </p:nvSpPr>
        <p:spPr>
          <a:xfrm>
            <a:off x="1678501" y="1619300"/>
            <a:ext cx="58458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+mj-ea"/>
                <a:ea typeface="+mj-ea"/>
              </a:rPr>
              <a:t>這些體積為 </a:t>
            </a:r>
            <a:r>
              <a:rPr lang="en-US" altLang="zh-HK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zh-TW" altLang="en-US" sz="3200" dirty="0">
                <a:latin typeface="+mj-ea"/>
                <a:ea typeface="+mj-ea"/>
              </a:rPr>
              <a:t>立方米的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正方體</a:t>
            </a:r>
            <a:r>
              <a:rPr lang="zh-TW" altLang="en-US" sz="3200" dirty="0">
                <a:latin typeface="+mj-ea"/>
                <a:ea typeface="+mj-ea"/>
              </a:rPr>
              <a:t>，可以組合成體積更大的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立體</a:t>
            </a:r>
            <a:r>
              <a:rPr lang="zh-TW" altLang="en-US" sz="3200" dirty="0">
                <a:latin typeface="+mj-ea"/>
                <a:ea typeface="+mj-ea"/>
              </a:rPr>
              <a:t>。</a:t>
            </a:r>
            <a:endParaRPr lang="zh-HK" altLang="en-US" sz="3200" dirty="0">
              <a:latin typeface="+mj-ea"/>
              <a:ea typeface="+mj-ea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66616" y="188640"/>
            <a:ext cx="39453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000" dirty="0">
                <a:latin typeface="+mj-ea"/>
                <a:ea typeface="+mj-ea"/>
              </a:rPr>
              <a:t>(</a:t>
            </a:r>
            <a:r>
              <a:rPr lang="zh-TW" altLang="zh-HK" sz="2000" dirty="0">
                <a:latin typeface="+mj-ea"/>
                <a:ea typeface="+mj-ea"/>
              </a:rPr>
              <a:t>以下立體均不是依實際比例繪製</a:t>
            </a:r>
            <a:r>
              <a:rPr lang="en-US" altLang="zh-HK" sz="2000" dirty="0">
                <a:latin typeface="+mj-ea"/>
                <a:ea typeface="+mj-ea"/>
              </a:rPr>
              <a:t>)</a:t>
            </a:r>
            <a:endParaRPr lang="zh-HK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94718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16" grpId="0" animBg="1"/>
      <p:bldP spid="18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/>
              <a:t>１立方厘米  </a:t>
            </a:r>
            <a:r>
              <a:rPr lang="en-US" altLang="zh-TW" dirty="0"/>
              <a:t>vs </a:t>
            </a:r>
            <a:r>
              <a:rPr lang="zh-TW" altLang="en-US" dirty="0"/>
              <a:t>１立方米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7</a:t>
            </a:fld>
            <a:endParaRPr lang="zh-HK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9"/>
          <a:stretch/>
        </p:blipFill>
        <p:spPr bwMode="auto">
          <a:xfrm>
            <a:off x="1475656" y="980728"/>
            <a:ext cx="2592288" cy="5039423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立方體 9"/>
          <p:cNvSpPr>
            <a:spLocks noChangeAspect="1"/>
          </p:cNvSpPr>
          <p:nvPr/>
        </p:nvSpPr>
        <p:spPr>
          <a:xfrm>
            <a:off x="1619672" y="2348880"/>
            <a:ext cx="35284" cy="35284"/>
          </a:xfrm>
          <a:prstGeom prst="cube">
            <a:avLst/>
          </a:prstGeom>
          <a:ln w="31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1" name="橢圓 4"/>
          <p:cNvSpPr/>
          <p:nvPr/>
        </p:nvSpPr>
        <p:spPr>
          <a:xfrm>
            <a:off x="274847" y="1494788"/>
            <a:ext cx="1263996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1cm</a:t>
            </a:r>
            <a:r>
              <a:rPr lang="en-US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32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上彎箭號 3"/>
          <p:cNvSpPr/>
          <p:nvPr/>
        </p:nvSpPr>
        <p:spPr>
          <a:xfrm flipV="1">
            <a:off x="1421290" y="1963860"/>
            <a:ext cx="270390" cy="251308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立方體 4"/>
          <p:cNvSpPr/>
          <p:nvPr/>
        </p:nvSpPr>
        <p:spPr>
          <a:xfrm>
            <a:off x="4283968" y="2491759"/>
            <a:ext cx="3528392" cy="3528392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 w="12700"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3" name="橢圓 4"/>
          <p:cNvSpPr/>
          <p:nvPr/>
        </p:nvSpPr>
        <p:spPr>
          <a:xfrm>
            <a:off x="3995936" y="4159084"/>
            <a:ext cx="3456384" cy="99810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zh-TW" altLang="en-US" sz="80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8000" b="1" kern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</a:t>
            </a:r>
            <a:r>
              <a:rPr lang="en-US" sz="80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zh-HK" sz="8000" b="1" kern="120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870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群組 66" hidden="1"/>
          <p:cNvGrpSpPr/>
          <p:nvPr/>
        </p:nvGrpSpPr>
        <p:grpSpPr>
          <a:xfrm>
            <a:off x="1725547" y="4308342"/>
            <a:ext cx="5756668" cy="1293327"/>
            <a:chOff x="3698379" y="2276872"/>
            <a:chExt cx="3897957" cy="875738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413995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0790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004048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flipH="1">
              <a:off x="4572000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586814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5436096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730280" y="2286554"/>
              <a:ext cx="866056" cy="8660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630019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572000" y="22768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427984" y="24292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283968" y="2571254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133602" y="2718445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3995936" y="2856028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3851920" y="3000127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3698379" y="3152610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8720"/>
          </a:xfrm>
        </p:spPr>
        <p:txBody>
          <a:bodyPr/>
          <a:lstStyle/>
          <a:p>
            <a:r>
              <a:rPr lang="zh-TW" altLang="en-US" dirty="0"/>
              <a:t>找出以下立體的體積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8</a:t>
            </a:fld>
            <a:endParaRPr lang="zh-HK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2771800" y="5695682"/>
            <a:ext cx="4117556" cy="1107690"/>
            <a:chOff x="2614684" y="5695682"/>
            <a:chExt cx="4117556" cy="1107690"/>
          </a:xfrm>
        </p:grpSpPr>
        <p:sp>
          <p:nvSpPr>
            <p:cNvPr id="81" name="立方體 80"/>
            <p:cNvSpPr/>
            <p:nvPr/>
          </p:nvSpPr>
          <p:spPr>
            <a:xfrm>
              <a:off x="2614684" y="5695682"/>
              <a:ext cx="1107690" cy="1107690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2" name="橢圓 4"/>
            <p:cNvSpPr/>
            <p:nvPr/>
          </p:nvSpPr>
          <p:spPr>
            <a:xfrm>
              <a:off x="3881871" y="5805264"/>
              <a:ext cx="2850369" cy="998108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1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1835696" y="3589439"/>
            <a:ext cx="5469134" cy="2215825"/>
            <a:chOff x="2407405" y="3284984"/>
            <a:chExt cx="4161367" cy="168598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6" name="立方體 45"/>
            <p:cNvSpPr/>
            <p:nvPr/>
          </p:nvSpPr>
          <p:spPr>
            <a:xfrm>
              <a:off x="4500417" y="3284984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4" name="立方體 43"/>
            <p:cNvSpPr/>
            <p:nvPr/>
          </p:nvSpPr>
          <p:spPr>
            <a:xfrm>
              <a:off x="4283968" y="3501008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立方體 30"/>
            <p:cNvSpPr/>
            <p:nvPr/>
          </p:nvSpPr>
          <p:spPr>
            <a:xfrm>
              <a:off x="2827645" y="3723170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立方體 31"/>
            <p:cNvSpPr/>
            <p:nvPr/>
          </p:nvSpPr>
          <p:spPr>
            <a:xfrm>
              <a:off x="3449313" y="3723170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4" name="立方體 33"/>
            <p:cNvSpPr/>
            <p:nvPr/>
          </p:nvSpPr>
          <p:spPr>
            <a:xfrm>
              <a:off x="4084485" y="3717032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5" name="立方體 34"/>
            <p:cNvSpPr/>
            <p:nvPr/>
          </p:nvSpPr>
          <p:spPr>
            <a:xfrm>
              <a:off x="2617449" y="3928330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3" name="立方體 42"/>
            <p:cNvSpPr/>
            <p:nvPr/>
          </p:nvSpPr>
          <p:spPr>
            <a:xfrm>
              <a:off x="2407405" y="4139102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7" name="立方體 46"/>
            <p:cNvSpPr/>
            <p:nvPr/>
          </p:nvSpPr>
          <p:spPr>
            <a:xfrm>
              <a:off x="5121532" y="3284984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8" name="立方體 47"/>
            <p:cNvSpPr/>
            <p:nvPr/>
          </p:nvSpPr>
          <p:spPr>
            <a:xfrm>
              <a:off x="5736908" y="3284984"/>
              <a:ext cx="831864" cy="831864"/>
            </a:xfrm>
            <a:prstGeom prst="cube">
              <a:avLst/>
            </a:prstGeom>
            <a:grpFill/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4039822" y="1412776"/>
            <a:ext cx="1351794" cy="3007220"/>
            <a:chOff x="4039822" y="1412776"/>
            <a:chExt cx="1351794" cy="3007220"/>
          </a:xfrm>
        </p:grpSpPr>
        <p:sp>
          <p:nvSpPr>
            <p:cNvPr id="61" name="立方體 60"/>
            <p:cNvSpPr/>
            <p:nvPr/>
          </p:nvSpPr>
          <p:spPr>
            <a:xfrm>
              <a:off x="4298327" y="3072042"/>
              <a:ext cx="1093289" cy="1093289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2" name="立方體 61"/>
            <p:cNvSpPr/>
            <p:nvPr/>
          </p:nvSpPr>
          <p:spPr>
            <a:xfrm>
              <a:off x="4039822" y="3326707"/>
              <a:ext cx="1093289" cy="1093289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3" name="立方體 62"/>
            <p:cNvSpPr/>
            <p:nvPr/>
          </p:nvSpPr>
          <p:spPr>
            <a:xfrm>
              <a:off x="4298327" y="2233418"/>
              <a:ext cx="1093289" cy="1093289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5" name="立方體 44"/>
            <p:cNvSpPr/>
            <p:nvPr/>
          </p:nvSpPr>
          <p:spPr>
            <a:xfrm>
              <a:off x="4298327" y="1412776"/>
              <a:ext cx="1093289" cy="1093289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83" name="立方體 82"/>
          <p:cNvSpPr/>
          <p:nvPr/>
        </p:nvSpPr>
        <p:spPr>
          <a:xfrm>
            <a:off x="2111749" y="3609239"/>
            <a:ext cx="1093289" cy="1093289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  <a:ln w="12700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9" name="圓角矩形 58"/>
          <p:cNvSpPr/>
          <p:nvPr/>
        </p:nvSpPr>
        <p:spPr>
          <a:xfrm>
            <a:off x="424956" y="1268760"/>
            <a:ext cx="2900690" cy="15113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你認為答案是多少？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60" name="圓角矩形 59"/>
          <p:cNvSpPr/>
          <p:nvPr/>
        </p:nvSpPr>
        <p:spPr>
          <a:xfrm>
            <a:off x="580601" y="1560740"/>
            <a:ext cx="2900690" cy="15113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你需要重新數一數嗎？</a:t>
            </a:r>
            <a:endParaRPr lang="zh-HK" altLang="en-US" sz="3200" b="1" dirty="0">
              <a:latin typeface="+mj-ea"/>
              <a:ea typeface="+mj-ea"/>
            </a:endParaRPr>
          </a:p>
        </p:txBody>
      </p:sp>
      <p:sp>
        <p:nvSpPr>
          <p:cNvPr id="64" name="圓角矩形 63"/>
          <p:cNvSpPr/>
          <p:nvPr/>
        </p:nvSpPr>
        <p:spPr>
          <a:xfrm>
            <a:off x="753124" y="1750414"/>
            <a:ext cx="2900690" cy="15113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+mj-ea"/>
                <a:ea typeface="+mj-ea"/>
              </a:rPr>
              <a:t>最後的答案是？</a:t>
            </a:r>
            <a:endParaRPr lang="zh-HK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951650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8148E-6 L -0.2158 1.4814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38594 -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59" grpId="0" animBg="1"/>
      <p:bldP spid="60" grpId="0" animBg="1"/>
      <p:bldP spid="60" grpId="1" animBg="1"/>
      <p:bldP spid="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群組 66" hidden="1"/>
          <p:cNvGrpSpPr/>
          <p:nvPr/>
        </p:nvGrpSpPr>
        <p:grpSpPr>
          <a:xfrm>
            <a:off x="1725547" y="4308342"/>
            <a:ext cx="5756668" cy="1293327"/>
            <a:chOff x="3698379" y="2276872"/>
            <a:chExt cx="3897957" cy="875738"/>
          </a:xfrm>
        </p:grpSpPr>
        <p:cxnSp>
          <p:nvCxnSpPr>
            <p:cNvPr id="33" name="直線接點 32"/>
            <p:cNvCxnSpPr/>
            <p:nvPr/>
          </p:nvCxnSpPr>
          <p:spPr>
            <a:xfrm flipH="1">
              <a:off x="413995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370790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004048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 flipH="1">
              <a:off x="4572000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 flipH="1">
              <a:off x="5868144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 flipH="1">
              <a:off x="5436096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6730280" y="2286554"/>
              <a:ext cx="866056" cy="86605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H="1">
              <a:off x="6300192" y="2276872"/>
              <a:ext cx="864096" cy="86409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572000" y="22768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427984" y="2429272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283968" y="2571254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133602" y="2718445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>
              <a:off x="3995936" y="2856028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3851920" y="3000127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3698379" y="3152610"/>
              <a:ext cx="3024336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88720"/>
          </a:xfrm>
        </p:spPr>
        <p:txBody>
          <a:bodyPr/>
          <a:lstStyle/>
          <a:p>
            <a:r>
              <a:rPr lang="zh-TW" altLang="en-US" dirty="0"/>
              <a:t>找出以下立體的體積</a:t>
            </a:r>
            <a:endParaRPr lang="zh-HK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9</a:t>
            </a:fld>
            <a:endParaRPr lang="zh-HK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3046732" y="5695682"/>
            <a:ext cx="4117556" cy="1107690"/>
            <a:chOff x="2614684" y="5695682"/>
            <a:chExt cx="4117556" cy="1107690"/>
          </a:xfrm>
        </p:grpSpPr>
        <p:sp>
          <p:nvSpPr>
            <p:cNvPr id="81" name="立方體 80"/>
            <p:cNvSpPr/>
            <p:nvPr/>
          </p:nvSpPr>
          <p:spPr>
            <a:xfrm>
              <a:off x="2614684" y="5695682"/>
              <a:ext cx="1107690" cy="1107690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2" name="橢圓 4"/>
            <p:cNvSpPr/>
            <p:nvPr/>
          </p:nvSpPr>
          <p:spPr>
            <a:xfrm>
              <a:off x="3881871" y="5805264"/>
              <a:ext cx="2850369" cy="998108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的體積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=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1</a:t>
              </a:r>
              <a:r>
                <a:rPr lang="zh-TW" alt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3200" b="1" kern="12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m</a:t>
              </a:r>
              <a:r>
                <a:rPr lang="en-US" sz="3200" b="1" kern="1200" baseline="30000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zh-HK" sz="3200" b="1" kern="1200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50" name="圓角矩形 49"/>
          <p:cNvSpPr/>
          <p:nvPr/>
        </p:nvSpPr>
        <p:spPr>
          <a:xfrm>
            <a:off x="462222" y="2060848"/>
            <a:ext cx="3403023" cy="720080"/>
          </a:xfrm>
          <a:prstGeom prst="round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答案：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14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m</a:t>
            </a:r>
            <a:r>
              <a:rPr lang="en-US" altLang="zh-TW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endParaRPr lang="zh-HK" altLang="en-US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835696" y="1412776"/>
            <a:ext cx="5469134" cy="4392488"/>
            <a:chOff x="2407405" y="1628800"/>
            <a:chExt cx="4161367" cy="3342166"/>
          </a:xfrm>
        </p:grpSpPr>
        <p:grpSp>
          <p:nvGrpSpPr>
            <p:cNvPr id="7" name="群組 6"/>
            <p:cNvGrpSpPr/>
            <p:nvPr/>
          </p:nvGrpSpPr>
          <p:grpSpPr>
            <a:xfrm>
              <a:off x="2407405" y="1628800"/>
              <a:ext cx="4161367" cy="3342166"/>
              <a:chOff x="2407405" y="1628800"/>
              <a:chExt cx="4161367" cy="3342166"/>
            </a:xfrm>
          </p:grpSpPr>
          <p:grpSp>
            <p:nvGrpSpPr>
              <p:cNvPr id="4" name="群組 3"/>
              <p:cNvGrpSpPr/>
              <p:nvPr/>
            </p:nvGrpSpPr>
            <p:grpSpPr>
              <a:xfrm>
                <a:off x="2407405" y="3284984"/>
                <a:ext cx="4161367" cy="1685982"/>
                <a:chOff x="2407405" y="3284984"/>
                <a:chExt cx="4161367" cy="1685982"/>
              </a:xfrm>
              <a:solidFill>
                <a:schemeClr val="accent5">
                  <a:lumMod val="60000"/>
                  <a:lumOff val="40000"/>
                </a:schemeClr>
              </a:solidFill>
            </p:grpSpPr>
            <p:sp>
              <p:nvSpPr>
                <p:cNvPr id="46" name="立方體 45"/>
                <p:cNvSpPr/>
                <p:nvPr/>
              </p:nvSpPr>
              <p:spPr>
                <a:xfrm>
                  <a:off x="4500417" y="3284984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4" name="立方體 43"/>
                <p:cNvSpPr/>
                <p:nvPr/>
              </p:nvSpPr>
              <p:spPr>
                <a:xfrm>
                  <a:off x="4283968" y="3501008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1" name="立方體 30"/>
                <p:cNvSpPr/>
                <p:nvPr/>
              </p:nvSpPr>
              <p:spPr>
                <a:xfrm>
                  <a:off x="2827645" y="3723170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2" name="立方體 31"/>
                <p:cNvSpPr/>
                <p:nvPr/>
              </p:nvSpPr>
              <p:spPr>
                <a:xfrm>
                  <a:off x="3449313" y="3723170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4" name="立方體 33"/>
                <p:cNvSpPr/>
                <p:nvPr/>
              </p:nvSpPr>
              <p:spPr>
                <a:xfrm>
                  <a:off x="4084485" y="3717032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35" name="立方體 34"/>
                <p:cNvSpPr/>
                <p:nvPr/>
              </p:nvSpPr>
              <p:spPr>
                <a:xfrm>
                  <a:off x="2617449" y="3928330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3" name="立方體 42"/>
                <p:cNvSpPr/>
                <p:nvPr/>
              </p:nvSpPr>
              <p:spPr>
                <a:xfrm>
                  <a:off x="2407405" y="4139102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7" name="立方體 46"/>
                <p:cNvSpPr/>
                <p:nvPr/>
              </p:nvSpPr>
              <p:spPr>
                <a:xfrm>
                  <a:off x="5121532" y="3284984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48" name="立方體 47"/>
                <p:cNvSpPr/>
                <p:nvPr/>
              </p:nvSpPr>
              <p:spPr>
                <a:xfrm>
                  <a:off x="5736908" y="3284984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grpSp>
            <p:nvGrpSpPr>
              <p:cNvPr id="5" name="群組 4"/>
              <p:cNvGrpSpPr/>
              <p:nvPr/>
            </p:nvGrpSpPr>
            <p:grpSpPr>
              <a:xfrm>
                <a:off x="4084485" y="2253212"/>
                <a:ext cx="1028556" cy="1663728"/>
                <a:chOff x="4084485" y="2253212"/>
                <a:chExt cx="1028556" cy="1663728"/>
              </a:xfrm>
              <a:solidFill>
                <a:schemeClr val="accent5">
                  <a:lumMod val="60000"/>
                  <a:lumOff val="40000"/>
                </a:schemeClr>
              </a:solidFill>
            </p:grpSpPr>
            <p:sp>
              <p:nvSpPr>
                <p:cNvPr id="61" name="立方體 60"/>
                <p:cNvSpPr/>
                <p:nvPr/>
              </p:nvSpPr>
              <p:spPr>
                <a:xfrm>
                  <a:off x="4281177" y="2891306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2" name="立方體 61"/>
                <p:cNvSpPr/>
                <p:nvPr/>
              </p:nvSpPr>
              <p:spPr>
                <a:xfrm>
                  <a:off x="4084485" y="3085076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sp>
              <p:nvSpPr>
                <p:cNvPr id="63" name="立方體 62"/>
                <p:cNvSpPr/>
                <p:nvPr/>
              </p:nvSpPr>
              <p:spPr>
                <a:xfrm>
                  <a:off x="4281177" y="2253212"/>
                  <a:ext cx="831864" cy="831864"/>
                </a:xfrm>
                <a:prstGeom prst="cube">
                  <a:avLst/>
                </a:prstGeom>
                <a:grpFill/>
                <a:ln w="12700"/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</p:grpSp>
          <p:sp>
            <p:nvSpPr>
              <p:cNvPr id="45" name="立方體 44"/>
              <p:cNvSpPr/>
              <p:nvPr/>
            </p:nvSpPr>
            <p:spPr>
              <a:xfrm>
                <a:off x="4281177" y="1628800"/>
                <a:ext cx="831864" cy="831864"/>
              </a:xfrm>
              <a:prstGeom prst="cub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/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  <p:sp>
          <p:nvSpPr>
            <p:cNvPr id="83" name="立方體 82"/>
            <p:cNvSpPr/>
            <p:nvPr/>
          </p:nvSpPr>
          <p:spPr>
            <a:xfrm>
              <a:off x="2617449" y="3300050"/>
              <a:ext cx="831864" cy="831864"/>
            </a:xfrm>
            <a:prstGeom prst="cub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0868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5216</TotalTime>
  <Words>296</Words>
  <Application>Microsoft Office PowerPoint</Application>
  <PresentationFormat>如螢幕大小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微軟正黑體</vt:lpstr>
      <vt:lpstr>新細明體</vt:lpstr>
      <vt:lpstr>標楷體</vt:lpstr>
      <vt:lpstr>Arial</vt:lpstr>
      <vt:lpstr>Calibri</vt:lpstr>
      <vt:lpstr>Century Gothic</vt:lpstr>
      <vt:lpstr>Courier New</vt:lpstr>
      <vt:lpstr>Palatino Linotype</vt:lpstr>
      <vt:lpstr>Rockwell Extra Bold</vt:lpstr>
      <vt:lpstr>Times New Roman</vt:lpstr>
      <vt:lpstr>高階主管</vt:lpstr>
      <vt:lpstr>量度和比較立體體積</vt:lpstr>
      <vt:lpstr>1 立方厘米 (1 cm3)</vt:lpstr>
      <vt:lpstr>找出以下立體的體積 (數出正方體　　 的數目)</vt:lpstr>
      <vt:lpstr>找出以下立體的體積 (數出正方體　　 的數目)</vt:lpstr>
      <vt:lpstr>找出以下立體的體積 (分拆並數出正方體　　 的數目)</vt:lpstr>
      <vt:lpstr>1 立方米 (1 m3)</vt:lpstr>
      <vt:lpstr>１立方厘米  vs １立方米</vt:lpstr>
      <vt:lpstr>找出以下立體的體積</vt:lpstr>
      <vt:lpstr>找出以下立體的體積</vt:lpstr>
      <vt:lpstr>比較以下兩立體體積的大小</vt:lpstr>
      <vt:lpstr>總結</vt:lpstr>
      <vt:lpstr>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Chi-yuen Norman</dc:creator>
  <cp:lastModifiedBy>CHUNG, Yuen-ying Christina</cp:lastModifiedBy>
  <cp:revision>228</cp:revision>
  <cp:lastPrinted>2018-12-13T08:05:48Z</cp:lastPrinted>
  <dcterms:created xsi:type="dcterms:W3CDTF">2017-02-14T08:19:22Z</dcterms:created>
  <dcterms:modified xsi:type="dcterms:W3CDTF">2019-04-10T07:01:41Z</dcterms:modified>
</cp:coreProperties>
</file>