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7" r:id="rId2"/>
    <p:sldId id="271" r:id="rId3"/>
    <p:sldId id="300" r:id="rId4"/>
    <p:sldId id="299" r:id="rId5"/>
    <p:sldId id="297" r:id="rId6"/>
    <p:sldId id="289" r:id="rId7"/>
    <p:sldId id="302" r:id="rId8"/>
    <p:sldId id="301" r:id="rId9"/>
    <p:sldId id="303" r:id="rId10"/>
    <p:sldId id="305" r:id="rId11"/>
    <p:sldId id="269" r:id="rId12"/>
  </p:sldIdLst>
  <p:sldSz cx="9144000" cy="6858000" type="screen4x3"/>
  <p:notesSz cx="6807200" cy="99393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6445"/>
    <a:srgbClr val="996633"/>
    <a:srgbClr val="663300"/>
    <a:srgbClr val="FF00FF"/>
    <a:srgbClr val="FAE6D3"/>
    <a:srgbClr val="FFCCCC"/>
    <a:srgbClr val="E4E9EF"/>
    <a:srgbClr val="FF33CC"/>
    <a:srgbClr val="CC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72" autoAdjust="0"/>
    <p:restoredTop sz="98179" autoAdjust="0"/>
  </p:normalViewPr>
  <p:slideViewPr>
    <p:cSldViewPr snapToGrid="0">
      <p:cViewPr varScale="1">
        <p:scale>
          <a:sx n="59" d="100"/>
          <a:sy n="59" d="100"/>
        </p:scale>
        <p:origin x="-274" y="-82"/>
      </p:cViewPr>
      <p:guideLst>
        <p:guide orient="horz" pos="2160"/>
        <p:guide pos="25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728" y="-92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7E9D7-23AF-4C51-BE88-8CBB01399CF1}" type="datetimeFigureOut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0636E-8A75-4B29-9BE0-5F11B006E5A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8846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8B3E4-7340-48A1-89C0-6AF6DB3A8829}" type="datetimeFigureOut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950D6-418E-468A-9728-F8A9E5F8D2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0380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683495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9600" b="1" spc="2000" baseline="0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92" y="4509120"/>
            <a:ext cx="5760640" cy="166308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E5F8-D431-4425-AF33-4E073BF11A50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8538-C9E8-44C9-85FC-93AB8C467379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6694-EE86-49D9-A529-18AAEB935A1F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3513082"/>
            <a:ext cx="1367705" cy="2404612"/>
          </a:xfrm>
          <a:prstGeom prst="rect">
            <a:avLst/>
          </a:prstGeom>
          <a:solidFill>
            <a:schemeClr val="bg2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5780998" y="6113439"/>
            <a:ext cx="3255498" cy="472604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4pPr>
            <a:lvl5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CD3C-5775-4E0A-A9FB-571B4F24E18F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1719" y="4068763"/>
            <a:ext cx="6442993" cy="1448469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6D07E-9939-4330-AB58-3FF2795518A4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2544-5A21-4FB2-9ED6-5410FDACEDFD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03BF-421F-4187-8855-AD0B06392ED4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D041-4A97-42E8-8471-467B0B40E7F9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3513082"/>
            <a:ext cx="1367705" cy="2404612"/>
          </a:xfrm>
          <a:prstGeom prst="rect">
            <a:avLst/>
          </a:prstGeom>
          <a:solidFill>
            <a:schemeClr val="bg2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6738-1AE9-4A34-8FA3-12F102AF5A37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8DC4F-2523-47B1-803E-F59DCD9B1022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F768F-5F03-4D4A-8D14-1E5CDEA4139F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lts.edb.hkedcity.net/filemanager/template/tc/images/logo.jpg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92" b="-1"/>
          <a:stretch/>
        </p:blipFill>
        <p:spPr bwMode="auto">
          <a:xfrm>
            <a:off x="6750496" y="6084228"/>
            <a:ext cx="2286000" cy="513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矩形 10"/>
          <p:cNvSpPr/>
          <p:nvPr userDrawn="1"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0" y="1"/>
            <a:ext cx="9144000" cy="60770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BD32FDB-E336-4961-807D-E6B771C9B04B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2553" y="6304235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defRPr>
            </a:lvl1pPr>
          </a:lstStyle>
          <a:p>
            <a:fld id="{F47A0473-2BDB-41B4-9F4C-9A0EE1724D0E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9" name="AutoShape 2" descr="http://picsvg.com/svg/BqLDSUm7KG.sv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  <p:grpSp>
        <p:nvGrpSpPr>
          <p:cNvPr id="21" name="群組 20"/>
          <p:cNvGrpSpPr/>
          <p:nvPr userDrawn="1"/>
        </p:nvGrpSpPr>
        <p:grpSpPr>
          <a:xfrm rot="900000">
            <a:off x="424772" y="4799380"/>
            <a:ext cx="688580" cy="873001"/>
            <a:chOff x="2020640" y="187456"/>
            <a:chExt cx="5181006" cy="6568624"/>
          </a:xfrm>
        </p:grpSpPr>
        <p:sp>
          <p:nvSpPr>
            <p:cNvPr id="20" name="平行四邊形 19"/>
            <p:cNvSpPr/>
            <p:nvPr userDrawn="1"/>
          </p:nvSpPr>
          <p:spPr>
            <a:xfrm rot="5400000" flipH="1" flipV="1">
              <a:off x="1014450" y="4003142"/>
              <a:ext cx="2880321" cy="867942"/>
            </a:xfrm>
            <a:prstGeom prst="parallelogram">
              <a:avLst>
                <a:gd name="adj" fmla="val 92261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5" name="平行四邊形 24"/>
            <p:cNvSpPr/>
            <p:nvPr userDrawn="1"/>
          </p:nvSpPr>
          <p:spPr>
            <a:xfrm rot="10168370" flipV="1">
              <a:off x="2085353" y="2696239"/>
              <a:ext cx="2883390" cy="974055"/>
            </a:xfrm>
            <a:prstGeom prst="parallelogram">
              <a:avLst>
                <a:gd name="adj" fmla="val 73523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6" name="平行四邊形 25"/>
            <p:cNvSpPr/>
            <p:nvPr userDrawn="1"/>
          </p:nvSpPr>
          <p:spPr>
            <a:xfrm rot="5400000" flipH="1" flipV="1">
              <a:off x="3170981" y="1554736"/>
              <a:ext cx="2880321" cy="867942"/>
            </a:xfrm>
            <a:prstGeom prst="parallelogram">
              <a:avLst>
                <a:gd name="adj" fmla="val 92261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7" name="平行四邊形 26"/>
            <p:cNvSpPr/>
            <p:nvPr userDrawn="1"/>
          </p:nvSpPr>
          <p:spPr>
            <a:xfrm rot="10168370" flipV="1">
              <a:off x="4241886" y="187456"/>
              <a:ext cx="2883390" cy="974055"/>
            </a:xfrm>
            <a:prstGeom prst="parallelogram">
              <a:avLst>
                <a:gd name="adj" fmla="val 73523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2" name="平行四邊形 31"/>
            <p:cNvSpPr/>
            <p:nvPr userDrawn="1"/>
          </p:nvSpPr>
          <p:spPr>
            <a:xfrm rot="5400000" flipH="1">
              <a:off x="4861709" y="3226197"/>
              <a:ext cx="2534993" cy="2144877"/>
            </a:xfrm>
            <a:prstGeom prst="parallelogram">
              <a:avLst>
                <a:gd name="adj" fmla="val 21902"/>
              </a:avLst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8" name="平行四邊形 27"/>
            <p:cNvSpPr/>
            <p:nvPr userDrawn="1"/>
          </p:nvSpPr>
          <p:spPr>
            <a:xfrm rot="10168370" flipV="1">
              <a:off x="2953297" y="3540187"/>
              <a:ext cx="2883390" cy="974055"/>
            </a:xfrm>
            <a:prstGeom prst="parallelogram">
              <a:avLst>
                <a:gd name="adj" fmla="val 73523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9" name="平行四邊形 28"/>
            <p:cNvSpPr/>
            <p:nvPr userDrawn="1"/>
          </p:nvSpPr>
          <p:spPr>
            <a:xfrm rot="5400000" flipH="1" flipV="1">
              <a:off x="1882393" y="4867240"/>
              <a:ext cx="2880321" cy="867942"/>
            </a:xfrm>
            <a:prstGeom prst="parallelogram">
              <a:avLst>
                <a:gd name="adj" fmla="val 92261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0" name="平行四邊形 29"/>
            <p:cNvSpPr/>
            <p:nvPr userDrawn="1"/>
          </p:nvSpPr>
          <p:spPr>
            <a:xfrm rot="5400000" flipH="1">
              <a:off x="3561464" y="4416145"/>
              <a:ext cx="2534993" cy="2144877"/>
            </a:xfrm>
            <a:prstGeom prst="parallelogram">
              <a:avLst>
                <a:gd name="adj" fmla="val 21902"/>
              </a:avLst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1" name="平行四邊形 30"/>
            <p:cNvSpPr/>
            <p:nvPr userDrawn="1"/>
          </p:nvSpPr>
          <p:spPr>
            <a:xfrm rot="5400000" flipH="1">
              <a:off x="4861711" y="1096742"/>
              <a:ext cx="2534993" cy="2144877"/>
            </a:xfrm>
            <a:prstGeom prst="parallelogram">
              <a:avLst>
                <a:gd name="adj" fmla="val 21902"/>
              </a:avLst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685800" y="1167851"/>
            <a:ext cx="7772400" cy="4994823"/>
          </a:xfrm>
        </p:spPr>
        <p:txBody>
          <a:bodyPr/>
          <a:lstStyle/>
          <a:p>
            <a:r>
              <a:rPr lang="zh-TW" altLang="en-US" sz="6600" dirty="0" smtClean="0"/>
              <a:t>長方體的</a:t>
            </a:r>
            <a:r>
              <a:rPr lang="en-US" altLang="zh-TW" sz="6600" dirty="0" smtClean="0"/>
              <a:t/>
            </a:r>
            <a:br>
              <a:rPr lang="en-US" altLang="zh-TW" sz="6600" dirty="0" smtClean="0"/>
            </a:br>
            <a:r>
              <a:rPr lang="zh-TW" altLang="en-US" sz="6600" dirty="0" smtClean="0"/>
              <a:t>長、闊、高</a:t>
            </a:r>
            <a:r>
              <a:rPr lang="en-US" altLang="zh-TW" sz="6600" dirty="0" smtClean="0"/>
              <a:t/>
            </a:r>
            <a:br>
              <a:rPr lang="en-US" altLang="zh-TW" sz="6600" dirty="0" smtClean="0"/>
            </a:br>
            <a:r>
              <a:rPr lang="zh-TW" altLang="en-US" sz="6600" dirty="0" smtClean="0"/>
              <a:t>與</a:t>
            </a:r>
            <a:r>
              <a:rPr lang="en-US" altLang="zh-TW" sz="6600" dirty="0" smtClean="0"/>
              <a:t/>
            </a:r>
            <a:br>
              <a:rPr lang="en-US" altLang="zh-TW" sz="6600" dirty="0" smtClean="0"/>
            </a:br>
            <a:r>
              <a:rPr lang="zh-TW" altLang="en-US" sz="6600" dirty="0"/>
              <a:t>長方體</a:t>
            </a:r>
            <a:r>
              <a:rPr lang="zh-TW" altLang="en-US" sz="6600" dirty="0" smtClean="0"/>
              <a:t>體積</a:t>
            </a:r>
            <a:r>
              <a:rPr lang="en-US" altLang="zh-TW" sz="6600" dirty="0" smtClean="0"/>
              <a:t/>
            </a:r>
            <a:br>
              <a:rPr lang="en-US" altLang="zh-TW" sz="6600" dirty="0" smtClean="0"/>
            </a:br>
            <a:r>
              <a:rPr lang="zh-TW" altLang="en-US" sz="6600" dirty="0" smtClean="0"/>
              <a:t>的關係</a:t>
            </a:r>
            <a:endParaRPr lang="zh-HK" altLang="en-US" sz="6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</a:t>
            </a:fld>
            <a:endParaRPr lang="zh-HK" altLang="en-US"/>
          </a:p>
        </p:txBody>
      </p:sp>
      <p:sp>
        <p:nvSpPr>
          <p:cNvPr id="7" name="矩形 6"/>
          <p:cNvSpPr/>
          <p:nvPr/>
        </p:nvSpPr>
        <p:spPr>
          <a:xfrm>
            <a:off x="3533127" y="6162674"/>
            <a:ext cx="1000774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動作按鈕: 下一項 7">
            <a:hlinkClick r:id="" action="ppaction://hlinkshowjump?jump=nextslide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11299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3276"/>
          </a:xfrm>
        </p:spPr>
        <p:txBody>
          <a:bodyPr/>
          <a:lstStyle/>
          <a:p>
            <a:r>
              <a:rPr lang="zh-TW" altLang="en-US" dirty="0" smtClean="0"/>
              <a:t>試一試</a:t>
            </a:r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10</a:t>
            </a:fld>
            <a:endParaRPr lang="zh-HK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1010653" y="1559393"/>
            <a:ext cx="6862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+mj-ea"/>
                <a:ea typeface="+mj-ea"/>
              </a:rPr>
              <a:t>它</a:t>
            </a:r>
            <a:r>
              <a:rPr lang="zh-TW" altLang="en-US" sz="3600" dirty="0" smtClean="0">
                <a:latin typeface="+mj-ea"/>
                <a:ea typeface="+mj-ea"/>
              </a:rPr>
              <a:t>的體積是多少？</a:t>
            </a:r>
            <a:endParaRPr lang="zh-HK" altLang="en-US" sz="3600" dirty="0">
              <a:latin typeface="+mj-ea"/>
              <a:ea typeface="+mj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010653" y="4900681"/>
            <a:ext cx="68628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+mj-ea"/>
                <a:ea typeface="+mj-ea"/>
              </a:rPr>
              <a:t>  長方體</a:t>
            </a:r>
            <a:r>
              <a:rPr lang="zh-TW" altLang="en-US" sz="3600" dirty="0" smtClean="0">
                <a:latin typeface="+mj-ea"/>
                <a:ea typeface="+mj-ea"/>
              </a:rPr>
              <a:t>的體積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en-US" altLang="zh-HK" sz="3600" dirty="0" smtClean="0">
                <a:latin typeface="+mj-ea"/>
                <a:ea typeface="+mj-ea"/>
              </a:rPr>
              <a:t>=</a:t>
            </a:r>
            <a:r>
              <a:rPr lang="en-US" altLang="zh-TW" sz="3600" dirty="0" smtClean="0">
                <a:latin typeface="+mj-ea"/>
                <a:ea typeface="+mj-ea"/>
              </a:rPr>
              <a:t>4×4×1</a:t>
            </a:r>
            <a:r>
              <a:rPr lang="zh-TW" altLang="en-US" sz="3600" dirty="0" smtClean="0">
                <a:latin typeface="+mj-ea"/>
                <a:ea typeface="+mj-ea"/>
              </a:rPr>
              <a:t> 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en-US" altLang="zh-HK" sz="3600" dirty="0" smtClean="0">
                <a:latin typeface="+mj-ea"/>
                <a:ea typeface="+mj-ea"/>
              </a:rPr>
              <a:t>=</a:t>
            </a:r>
            <a:r>
              <a:rPr lang="en-US" altLang="zh-TW" sz="3600" dirty="0" smtClean="0">
                <a:latin typeface="+mj-ea"/>
                <a:ea typeface="+mj-ea"/>
              </a:rPr>
              <a:t>16</a:t>
            </a:r>
            <a:r>
              <a:rPr lang="zh-TW" altLang="en-US" sz="3600" dirty="0" smtClean="0">
                <a:latin typeface="+mj-ea"/>
                <a:ea typeface="+mj-ea"/>
              </a:rPr>
              <a:t> </a:t>
            </a:r>
            <a:r>
              <a:rPr lang="en-US" altLang="zh-TW" sz="3600" dirty="0" smtClean="0">
                <a:latin typeface="+mj-ea"/>
                <a:ea typeface="+mj-ea"/>
              </a:rPr>
              <a:t>(cm</a:t>
            </a:r>
            <a:r>
              <a:rPr lang="en-US" altLang="zh-TW" sz="3600" baseline="30000" dirty="0" smtClean="0">
                <a:latin typeface="+mj-ea"/>
                <a:ea typeface="+mj-ea"/>
              </a:rPr>
              <a:t>3</a:t>
            </a:r>
            <a:r>
              <a:rPr lang="en-US" altLang="zh-TW" sz="3600" dirty="0" smtClean="0">
                <a:latin typeface="+mj-ea"/>
                <a:ea typeface="+mj-ea"/>
              </a:rPr>
              <a:t>)</a:t>
            </a:r>
            <a:endParaRPr lang="zh-HK" altLang="en-US" sz="3600" dirty="0">
              <a:latin typeface="+mj-ea"/>
              <a:ea typeface="+mj-ea"/>
            </a:endParaRPr>
          </a:p>
        </p:txBody>
      </p:sp>
      <p:grpSp>
        <p:nvGrpSpPr>
          <p:cNvPr id="107" name="群組 106"/>
          <p:cNvGrpSpPr/>
          <p:nvPr/>
        </p:nvGrpSpPr>
        <p:grpSpPr>
          <a:xfrm>
            <a:off x="2330636" y="4133866"/>
            <a:ext cx="2638367" cy="738118"/>
            <a:chOff x="2656358" y="4546600"/>
            <a:chExt cx="2672948" cy="597475"/>
          </a:xfrm>
        </p:grpSpPr>
        <p:cxnSp>
          <p:nvCxnSpPr>
            <p:cNvPr id="93" name="直線單箭頭接點 92"/>
            <p:cNvCxnSpPr/>
            <p:nvPr/>
          </p:nvCxnSpPr>
          <p:spPr>
            <a:xfrm>
              <a:off x="2656358" y="4546600"/>
              <a:ext cx="2672948" cy="12700"/>
            </a:xfrm>
            <a:prstGeom prst="straightConnector1">
              <a:avLst/>
            </a:prstGeom>
            <a:ln w="76200">
              <a:headEnd type="triangle" w="lg" len="sm"/>
              <a:tailEnd type="triangl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文字方塊 102"/>
            <p:cNvSpPr txBox="1"/>
            <p:nvPr/>
          </p:nvSpPr>
          <p:spPr>
            <a:xfrm>
              <a:off x="3417812" y="4559300"/>
              <a:ext cx="141484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latin typeface="+mj-ea"/>
                  <a:ea typeface="+mj-ea"/>
                </a:rPr>
                <a:t>4 cm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  <p:grpSp>
        <p:nvGrpSpPr>
          <p:cNvPr id="106" name="群組 105"/>
          <p:cNvGrpSpPr/>
          <p:nvPr/>
        </p:nvGrpSpPr>
        <p:grpSpPr>
          <a:xfrm>
            <a:off x="4477925" y="3380842"/>
            <a:ext cx="2678985" cy="722430"/>
            <a:chOff x="5117981" y="4018777"/>
            <a:chExt cx="2168522" cy="247845"/>
          </a:xfrm>
        </p:grpSpPr>
        <p:cxnSp>
          <p:nvCxnSpPr>
            <p:cNvPr id="98" name="直線單箭頭接點 97"/>
            <p:cNvCxnSpPr/>
            <p:nvPr/>
          </p:nvCxnSpPr>
          <p:spPr>
            <a:xfrm>
              <a:off x="5117981" y="4104202"/>
              <a:ext cx="1871453" cy="0"/>
            </a:xfrm>
            <a:prstGeom prst="straightConnector1">
              <a:avLst/>
            </a:prstGeom>
            <a:ln w="127000">
              <a:headEnd type="triangle" w="med" len="sm"/>
              <a:tailEnd type="triangle" w="med" len="sm"/>
            </a:ln>
            <a:scene3d>
              <a:camera prst="orthographicFront">
                <a:rot lat="1230120" lon="4168237" rev="5426597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文字方塊 103"/>
            <p:cNvSpPr txBox="1"/>
            <p:nvPr/>
          </p:nvSpPr>
          <p:spPr>
            <a:xfrm>
              <a:off x="6156065" y="4018777"/>
              <a:ext cx="1130438" cy="2478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latin typeface="+mj-ea"/>
                  <a:ea typeface="+mj-ea"/>
                </a:rPr>
                <a:t>4 cm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2330636" y="2330052"/>
            <a:ext cx="3521188" cy="1533052"/>
            <a:chOff x="2479541" y="3263994"/>
            <a:chExt cx="2850249" cy="1240939"/>
          </a:xfrm>
        </p:grpSpPr>
        <p:grpSp>
          <p:nvGrpSpPr>
            <p:cNvPr id="7" name="群組 6"/>
            <p:cNvGrpSpPr/>
            <p:nvPr/>
          </p:nvGrpSpPr>
          <p:grpSpPr>
            <a:xfrm>
              <a:off x="3013591" y="3263994"/>
              <a:ext cx="2316199" cy="708958"/>
              <a:chOff x="3013591" y="3263994"/>
              <a:chExt cx="2316199" cy="708958"/>
            </a:xfrm>
          </p:grpSpPr>
          <p:sp>
            <p:nvSpPr>
              <p:cNvPr id="6" name="立方體 5"/>
              <p:cNvSpPr/>
              <p:nvPr/>
            </p:nvSpPr>
            <p:spPr>
              <a:xfrm>
                <a:off x="3013591" y="3263994"/>
                <a:ext cx="708959" cy="708958"/>
              </a:xfrm>
              <a:prstGeom prst="cube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9" name="立方體 8"/>
              <p:cNvSpPr/>
              <p:nvPr/>
            </p:nvSpPr>
            <p:spPr>
              <a:xfrm>
                <a:off x="3549338" y="3263994"/>
                <a:ext cx="708959" cy="708958"/>
              </a:xfrm>
              <a:prstGeom prst="cube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0" name="立方體 9"/>
              <p:cNvSpPr/>
              <p:nvPr/>
            </p:nvSpPr>
            <p:spPr>
              <a:xfrm>
                <a:off x="4085085" y="3263994"/>
                <a:ext cx="708959" cy="708958"/>
              </a:xfrm>
              <a:prstGeom prst="cube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1" name="立方體 10"/>
              <p:cNvSpPr/>
              <p:nvPr/>
            </p:nvSpPr>
            <p:spPr>
              <a:xfrm>
                <a:off x="4620831" y="3263994"/>
                <a:ext cx="708959" cy="708958"/>
              </a:xfrm>
              <a:prstGeom prst="cube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  <p:grpSp>
          <p:nvGrpSpPr>
            <p:cNvPr id="96" name="群組 95"/>
            <p:cNvGrpSpPr/>
            <p:nvPr/>
          </p:nvGrpSpPr>
          <p:grpSpPr>
            <a:xfrm>
              <a:off x="2834732" y="3439671"/>
              <a:ext cx="2316199" cy="708958"/>
              <a:chOff x="3013591" y="3263994"/>
              <a:chExt cx="2316199" cy="708958"/>
            </a:xfrm>
          </p:grpSpPr>
          <p:sp>
            <p:nvSpPr>
              <p:cNvPr id="97" name="立方體 96"/>
              <p:cNvSpPr/>
              <p:nvPr/>
            </p:nvSpPr>
            <p:spPr>
              <a:xfrm>
                <a:off x="3013591" y="3263994"/>
                <a:ext cx="708959" cy="708958"/>
              </a:xfrm>
              <a:prstGeom prst="cube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99" name="立方體 98"/>
              <p:cNvSpPr/>
              <p:nvPr/>
            </p:nvSpPr>
            <p:spPr>
              <a:xfrm>
                <a:off x="3549338" y="3263994"/>
                <a:ext cx="708959" cy="708958"/>
              </a:xfrm>
              <a:prstGeom prst="cube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00" name="立方體 99"/>
              <p:cNvSpPr/>
              <p:nvPr/>
            </p:nvSpPr>
            <p:spPr>
              <a:xfrm>
                <a:off x="4085085" y="3263994"/>
                <a:ext cx="708959" cy="708958"/>
              </a:xfrm>
              <a:prstGeom prst="cube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01" name="立方體 100"/>
              <p:cNvSpPr/>
              <p:nvPr/>
            </p:nvSpPr>
            <p:spPr>
              <a:xfrm>
                <a:off x="4620831" y="3263994"/>
                <a:ext cx="708959" cy="708958"/>
              </a:xfrm>
              <a:prstGeom prst="cube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  <p:grpSp>
          <p:nvGrpSpPr>
            <p:cNvPr id="111" name="群組 110"/>
            <p:cNvGrpSpPr/>
            <p:nvPr/>
          </p:nvGrpSpPr>
          <p:grpSpPr>
            <a:xfrm>
              <a:off x="2659111" y="3618473"/>
              <a:ext cx="2316199" cy="708958"/>
              <a:chOff x="3013591" y="3263994"/>
              <a:chExt cx="2316199" cy="708958"/>
            </a:xfrm>
          </p:grpSpPr>
          <p:sp>
            <p:nvSpPr>
              <p:cNvPr id="112" name="立方體 111"/>
              <p:cNvSpPr/>
              <p:nvPr/>
            </p:nvSpPr>
            <p:spPr>
              <a:xfrm>
                <a:off x="3013591" y="3263994"/>
                <a:ext cx="708959" cy="708958"/>
              </a:xfrm>
              <a:prstGeom prst="cube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13" name="立方體 112"/>
              <p:cNvSpPr/>
              <p:nvPr/>
            </p:nvSpPr>
            <p:spPr>
              <a:xfrm>
                <a:off x="3549338" y="3263994"/>
                <a:ext cx="708959" cy="708958"/>
              </a:xfrm>
              <a:prstGeom prst="cube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14" name="立方體 113"/>
              <p:cNvSpPr/>
              <p:nvPr/>
            </p:nvSpPr>
            <p:spPr>
              <a:xfrm>
                <a:off x="4085085" y="3263994"/>
                <a:ext cx="708959" cy="708958"/>
              </a:xfrm>
              <a:prstGeom prst="cube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15" name="立方體 114"/>
              <p:cNvSpPr/>
              <p:nvPr/>
            </p:nvSpPr>
            <p:spPr>
              <a:xfrm>
                <a:off x="4620831" y="3263994"/>
                <a:ext cx="708959" cy="708958"/>
              </a:xfrm>
              <a:prstGeom prst="cube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  <p:grpSp>
          <p:nvGrpSpPr>
            <p:cNvPr id="116" name="群組 115"/>
            <p:cNvGrpSpPr/>
            <p:nvPr/>
          </p:nvGrpSpPr>
          <p:grpSpPr>
            <a:xfrm>
              <a:off x="2479541" y="3795975"/>
              <a:ext cx="2316199" cy="708958"/>
              <a:chOff x="3013591" y="3263994"/>
              <a:chExt cx="2316199" cy="708958"/>
            </a:xfrm>
          </p:grpSpPr>
          <p:sp>
            <p:nvSpPr>
              <p:cNvPr id="117" name="立方體 116"/>
              <p:cNvSpPr/>
              <p:nvPr/>
            </p:nvSpPr>
            <p:spPr>
              <a:xfrm>
                <a:off x="3013591" y="3263994"/>
                <a:ext cx="708959" cy="708958"/>
              </a:xfrm>
              <a:prstGeom prst="cube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18" name="立方體 117"/>
              <p:cNvSpPr/>
              <p:nvPr/>
            </p:nvSpPr>
            <p:spPr>
              <a:xfrm>
                <a:off x="3549338" y="3263994"/>
                <a:ext cx="708959" cy="708958"/>
              </a:xfrm>
              <a:prstGeom prst="cube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19" name="立方體 118"/>
              <p:cNvSpPr/>
              <p:nvPr/>
            </p:nvSpPr>
            <p:spPr>
              <a:xfrm>
                <a:off x="4085085" y="3263994"/>
                <a:ext cx="708959" cy="708958"/>
              </a:xfrm>
              <a:prstGeom prst="cube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  <p:sp>
            <p:nvSpPr>
              <p:cNvPr id="120" name="立方體 119"/>
              <p:cNvSpPr/>
              <p:nvPr/>
            </p:nvSpPr>
            <p:spPr>
              <a:xfrm>
                <a:off x="4620831" y="3263994"/>
                <a:ext cx="708959" cy="708958"/>
              </a:xfrm>
              <a:prstGeom prst="cube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</p:grpSp>
      <p:sp>
        <p:nvSpPr>
          <p:cNvPr id="108" name="立方體 107"/>
          <p:cNvSpPr/>
          <p:nvPr/>
        </p:nvSpPr>
        <p:spPr>
          <a:xfrm>
            <a:off x="2330636" y="2330052"/>
            <a:ext cx="3521188" cy="1555361"/>
          </a:xfrm>
          <a:prstGeom prst="cube">
            <a:avLst>
              <a:gd name="adj" fmla="val 54615"/>
            </a:avLst>
          </a:prstGeo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105" name="群組 104"/>
          <p:cNvGrpSpPr/>
          <p:nvPr/>
        </p:nvGrpSpPr>
        <p:grpSpPr>
          <a:xfrm>
            <a:off x="3369131" y="3205896"/>
            <a:ext cx="1606839" cy="863130"/>
            <a:chOff x="5468320" y="1653989"/>
            <a:chExt cx="687288" cy="2723168"/>
          </a:xfrm>
        </p:grpSpPr>
        <p:cxnSp>
          <p:nvCxnSpPr>
            <p:cNvPr id="95" name="直線單箭頭接點 94"/>
            <p:cNvCxnSpPr/>
            <p:nvPr/>
          </p:nvCxnSpPr>
          <p:spPr>
            <a:xfrm>
              <a:off x="6155608" y="1653989"/>
              <a:ext cx="0" cy="2143870"/>
            </a:xfrm>
            <a:prstGeom prst="straightConnector1">
              <a:avLst/>
            </a:prstGeom>
            <a:ln w="76200">
              <a:headEnd type="triangle" w="lg" len="sm"/>
              <a:tailEnd type="triangl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文字方塊 101"/>
            <p:cNvSpPr txBox="1"/>
            <p:nvPr/>
          </p:nvSpPr>
          <p:spPr>
            <a:xfrm>
              <a:off x="5468320" y="1689091"/>
              <a:ext cx="640541" cy="26880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3200" b="1" dirty="0">
                  <a:latin typeface="+mj-ea"/>
                  <a:ea typeface="+mj-ea"/>
                </a:rPr>
                <a:t>1</a:t>
              </a:r>
              <a:r>
                <a:rPr lang="en-US" altLang="zh-TW" sz="3200" b="1" dirty="0" smtClean="0">
                  <a:latin typeface="+mj-ea"/>
                  <a:ea typeface="+mj-ea"/>
                </a:rPr>
                <a:t>cm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  <p:sp>
        <p:nvSpPr>
          <p:cNvPr id="184" name="文字方塊 183"/>
          <p:cNvSpPr txBox="1"/>
          <p:nvPr/>
        </p:nvSpPr>
        <p:spPr>
          <a:xfrm>
            <a:off x="1010653" y="887039"/>
            <a:ext cx="6862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+mj-ea"/>
                <a:ea typeface="+mj-ea"/>
              </a:rPr>
              <a:t>以下</a:t>
            </a:r>
            <a:r>
              <a:rPr lang="zh-TW" altLang="en-US" sz="3600" dirty="0">
                <a:latin typeface="+mj-ea"/>
                <a:ea typeface="+mj-ea"/>
              </a:rPr>
              <a:t>立體叫甚麼名字</a:t>
            </a:r>
            <a:r>
              <a:rPr lang="zh-TW" altLang="en-US" sz="3600" dirty="0" smtClean="0">
                <a:latin typeface="+mj-ea"/>
                <a:ea typeface="+mj-ea"/>
              </a:rPr>
              <a:t>？</a:t>
            </a:r>
            <a:endParaRPr lang="zh-HK" altLang="en-US" sz="3600" dirty="0">
              <a:latin typeface="+mj-ea"/>
              <a:ea typeface="+mj-ea"/>
            </a:endParaRPr>
          </a:p>
        </p:txBody>
      </p:sp>
      <p:sp>
        <p:nvSpPr>
          <p:cNvPr id="185" name="文字方塊 184"/>
          <p:cNvSpPr txBox="1"/>
          <p:nvPr/>
        </p:nvSpPr>
        <p:spPr>
          <a:xfrm>
            <a:off x="5760371" y="887038"/>
            <a:ext cx="1970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長方體</a:t>
            </a:r>
            <a:endParaRPr lang="zh-HK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09" name="動作按鈕: 下一項 108">
            <a:hlinkClick r:id="" action="ppaction://noaction" highlightClick="1"/>
          </p:cNvPr>
          <p:cNvSpPr/>
          <p:nvPr/>
        </p:nvSpPr>
        <p:spPr>
          <a:xfrm>
            <a:off x="0" y="0"/>
            <a:ext cx="9143999" cy="6858000"/>
          </a:xfrm>
          <a:prstGeom prst="actionButtonForwardNex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87" name="02-nextslide">
            <a:hlinkClick r:id="" action="ppaction://hlinkshowjump?jump=nextslide" highlightClick="1"/>
          </p:cNvPr>
          <p:cNvSpPr/>
          <p:nvPr/>
        </p:nvSpPr>
        <p:spPr>
          <a:xfrm>
            <a:off x="0" y="0"/>
            <a:ext cx="9143999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86" name="01">
            <a:hlinkClick r:id="" action="ppaction://noaction" highlightClick="1"/>
          </p:cNvPr>
          <p:cNvSpPr/>
          <p:nvPr/>
        </p:nvSpPr>
        <p:spPr>
          <a:xfrm>
            <a:off x="0" y="-1"/>
            <a:ext cx="9144001" cy="6858001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0717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</p:childTnLst>
        </p:cTn>
      </p:par>
    </p:tnLst>
    <p:bldLst>
      <p:bldP spid="5" grpId="0" uiExpand="1" build="p"/>
      <p:bldP spid="185" grpId="0"/>
      <p:bldP spid="109" grpId="0"/>
      <p:bldP spid="187" grpId="0" animBg="1"/>
      <p:bldP spid="186" grpId="0" animBg="1"/>
      <p:bldP spid="18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597546"/>
            <a:ext cx="8229600" cy="1600200"/>
          </a:xfrm>
        </p:spPr>
        <p:txBody>
          <a:bodyPr/>
          <a:lstStyle/>
          <a:p>
            <a:r>
              <a:rPr lang="zh-TW" altLang="en-US" dirty="0" smtClean="0"/>
              <a:t>完</a:t>
            </a:r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11</a:t>
            </a:fld>
            <a:endParaRPr lang="zh-HK" altLang="en-US"/>
          </a:p>
        </p:txBody>
      </p:sp>
      <p:sp>
        <p:nvSpPr>
          <p:cNvPr id="4" name="圓角矩形 3">
            <a:hlinkClick r:id="" action="ppaction://hlinkshowjump?jump=firstslide"/>
          </p:cNvPr>
          <p:cNvSpPr/>
          <p:nvPr/>
        </p:nvSpPr>
        <p:spPr>
          <a:xfrm>
            <a:off x="2562225" y="3543300"/>
            <a:ext cx="4019550" cy="895350"/>
          </a:xfrm>
          <a:prstGeom prst="roundRect">
            <a:avLst/>
          </a:prstGeom>
          <a:ln w="762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latin typeface="Adobe 繁黑體 Std B" pitchFamily="34" charset="-120"/>
                <a:ea typeface="Adobe 繁黑體 Std B" pitchFamily="34" charset="-120"/>
              </a:rPr>
              <a:t>重新開始</a:t>
            </a:r>
            <a:endParaRPr lang="zh-HK" altLang="en-US" sz="4000" dirty="0"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7829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群組 49"/>
          <p:cNvGrpSpPr/>
          <p:nvPr/>
        </p:nvGrpSpPr>
        <p:grpSpPr>
          <a:xfrm>
            <a:off x="3194583" y="3308054"/>
            <a:ext cx="816082" cy="623301"/>
            <a:chOff x="151480" y="390688"/>
            <a:chExt cx="816082" cy="623301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777167" y="390688"/>
              <a:ext cx="190395" cy="623301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52" name="波浪 51"/>
            <p:cNvSpPr/>
            <p:nvPr/>
          </p:nvSpPr>
          <p:spPr>
            <a:xfrm rot="20484432" flipH="1">
              <a:off x="151480" y="460895"/>
              <a:ext cx="641711" cy="433767"/>
            </a:xfrm>
            <a:prstGeom prst="wav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b="1" dirty="0" smtClean="0">
                  <a:ea typeface="+mj-ea"/>
                </a:rPr>
                <a:t>1cm</a:t>
              </a:r>
              <a:r>
                <a:rPr lang="en-US" altLang="zh-TW" b="1" baseline="30000" dirty="0" smtClean="0">
                  <a:ea typeface="+mj-ea"/>
                </a:rPr>
                <a:t>3</a:t>
              </a:r>
              <a:endParaRPr lang="zh-HK" altLang="en-US" b="1" baseline="30000" dirty="0">
                <a:ea typeface="+mj-ea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2</a:t>
            </a:fld>
            <a:endParaRPr lang="zh-HK" altLang="en-US"/>
          </a:p>
        </p:txBody>
      </p:sp>
      <p:sp>
        <p:nvSpPr>
          <p:cNvPr id="4" name="立方體"/>
          <p:cNvSpPr/>
          <p:nvPr/>
        </p:nvSpPr>
        <p:spPr>
          <a:xfrm>
            <a:off x="3889996" y="3589212"/>
            <a:ext cx="934546" cy="934546"/>
          </a:xfrm>
          <a:prstGeom prst="cube">
            <a:avLst>
              <a:gd name="adj" fmla="val 25453"/>
            </a:avLst>
          </a:prstGeom>
          <a:ln w="28575"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175" name="尺(斜)"/>
          <p:cNvGrpSpPr/>
          <p:nvPr/>
        </p:nvGrpSpPr>
        <p:grpSpPr>
          <a:xfrm>
            <a:off x="3817015" y="4018907"/>
            <a:ext cx="2512851" cy="634229"/>
            <a:chOff x="3498507" y="1916832"/>
            <a:chExt cx="4241845" cy="864097"/>
          </a:xfrm>
          <a:scene3d>
            <a:camera prst="isometricRightUp">
              <a:rot lat="1800000" lon="17700000" rev="0"/>
            </a:camera>
            <a:lightRig rig="threePt" dir="t"/>
          </a:scene3d>
        </p:grpSpPr>
        <p:sp>
          <p:nvSpPr>
            <p:cNvPr id="176" name="圓角矩形 175"/>
            <p:cNvSpPr/>
            <p:nvPr/>
          </p:nvSpPr>
          <p:spPr>
            <a:xfrm>
              <a:off x="3498507" y="1916832"/>
              <a:ext cx="4241845" cy="864097"/>
            </a:xfrm>
            <a:prstGeom prst="roundRect">
              <a:avLst/>
            </a:prstGeom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1100" b="1"/>
            </a:p>
          </p:txBody>
        </p:sp>
        <p:grpSp>
          <p:nvGrpSpPr>
            <p:cNvPr id="177" name="群組 176"/>
            <p:cNvGrpSpPr/>
            <p:nvPr/>
          </p:nvGrpSpPr>
          <p:grpSpPr>
            <a:xfrm>
              <a:off x="4214495" y="1916832"/>
              <a:ext cx="2805777" cy="216024"/>
              <a:chOff x="4214495" y="1916832"/>
              <a:chExt cx="2805777" cy="360040"/>
            </a:xfrm>
          </p:grpSpPr>
          <p:cxnSp>
            <p:nvCxnSpPr>
              <p:cNvPr id="189" name="直線接點 188"/>
              <p:cNvCxnSpPr/>
              <p:nvPr/>
            </p:nvCxnSpPr>
            <p:spPr>
              <a:xfrm>
                <a:off x="4214495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90" name="直線接點 189"/>
              <p:cNvCxnSpPr/>
              <p:nvPr/>
            </p:nvCxnSpPr>
            <p:spPr>
              <a:xfrm>
                <a:off x="5148064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91" name="直線接點 190"/>
              <p:cNvCxnSpPr/>
              <p:nvPr/>
            </p:nvCxnSpPr>
            <p:spPr>
              <a:xfrm>
                <a:off x="6084168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92" name="直線接點 191"/>
              <p:cNvCxnSpPr/>
              <p:nvPr/>
            </p:nvCxnSpPr>
            <p:spPr>
              <a:xfrm>
                <a:off x="7020272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178" name="群組 177"/>
            <p:cNvGrpSpPr/>
            <p:nvPr/>
          </p:nvGrpSpPr>
          <p:grpSpPr>
            <a:xfrm>
              <a:off x="3747222" y="1916832"/>
              <a:ext cx="3705098" cy="432048"/>
              <a:chOff x="3747222" y="1916832"/>
              <a:chExt cx="3705098" cy="360040"/>
            </a:xfrm>
          </p:grpSpPr>
          <p:cxnSp>
            <p:nvCxnSpPr>
              <p:cNvPr id="184" name="直線接點 183"/>
              <p:cNvCxnSpPr/>
              <p:nvPr/>
            </p:nvCxnSpPr>
            <p:spPr>
              <a:xfrm>
                <a:off x="3747222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85" name="直線接點 184"/>
              <p:cNvCxnSpPr/>
              <p:nvPr/>
            </p:nvCxnSpPr>
            <p:spPr>
              <a:xfrm>
                <a:off x="4680791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86" name="直線接點 185"/>
              <p:cNvCxnSpPr/>
              <p:nvPr/>
            </p:nvCxnSpPr>
            <p:spPr>
              <a:xfrm>
                <a:off x="5616895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87" name="直線接點 186"/>
              <p:cNvCxnSpPr/>
              <p:nvPr/>
            </p:nvCxnSpPr>
            <p:spPr>
              <a:xfrm>
                <a:off x="6552999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88" name="直線接點 187"/>
              <p:cNvCxnSpPr/>
              <p:nvPr/>
            </p:nvCxnSpPr>
            <p:spPr>
              <a:xfrm>
                <a:off x="7452320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179" name="文字方塊 178"/>
            <p:cNvSpPr txBox="1"/>
            <p:nvPr/>
          </p:nvSpPr>
          <p:spPr>
            <a:xfrm>
              <a:off x="3570955" y="2276873"/>
              <a:ext cx="352974" cy="461259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TW" sz="1600" b="1" dirty="0" smtClean="0"/>
                <a:t>0</a:t>
              </a:r>
              <a:endParaRPr lang="zh-HK" altLang="en-US" sz="1600" b="1" dirty="0"/>
            </a:p>
          </p:txBody>
        </p:sp>
        <p:sp>
          <p:nvSpPr>
            <p:cNvPr id="180" name="文字方塊 179"/>
            <p:cNvSpPr txBox="1"/>
            <p:nvPr/>
          </p:nvSpPr>
          <p:spPr>
            <a:xfrm>
              <a:off x="4504305" y="2276871"/>
              <a:ext cx="352974" cy="461259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HK" sz="1600" b="1" dirty="0"/>
                <a:t>1</a:t>
              </a:r>
              <a:endParaRPr lang="zh-HK" altLang="en-US" sz="1600" b="1" dirty="0"/>
            </a:p>
          </p:txBody>
        </p:sp>
        <p:sp>
          <p:nvSpPr>
            <p:cNvPr id="181" name="文字方塊 180"/>
            <p:cNvSpPr txBox="1"/>
            <p:nvPr/>
          </p:nvSpPr>
          <p:spPr>
            <a:xfrm>
              <a:off x="5443164" y="2276871"/>
              <a:ext cx="352974" cy="461258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HK" sz="1600" b="1" dirty="0"/>
                <a:t>2</a:t>
              </a:r>
              <a:endParaRPr lang="zh-HK" altLang="en-US" sz="1600" b="1" dirty="0"/>
            </a:p>
          </p:txBody>
        </p:sp>
        <p:sp>
          <p:nvSpPr>
            <p:cNvPr id="182" name="文字方塊 181"/>
            <p:cNvSpPr txBox="1"/>
            <p:nvPr/>
          </p:nvSpPr>
          <p:spPr>
            <a:xfrm>
              <a:off x="6376512" y="2276871"/>
              <a:ext cx="352974" cy="461259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HK" sz="1600" b="1" dirty="0"/>
                <a:t>3</a:t>
              </a:r>
              <a:endParaRPr lang="zh-HK" altLang="en-US" sz="1600" b="1" dirty="0"/>
            </a:p>
          </p:txBody>
        </p:sp>
        <p:sp>
          <p:nvSpPr>
            <p:cNvPr id="183" name="文字方塊 182"/>
            <p:cNvSpPr txBox="1"/>
            <p:nvPr/>
          </p:nvSpPr>
          <p:spPr>
            <a:xfrm>
              <a:off x="6981508" y="2276871"/>
              <a:ext cx="758844" cy="419327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HK" sz="1400" b="1" dirty="0" smtClean="0"/>
                <a:t>cm</a:t>
              </a:r>
              <a:endParaRPr lang="zh-HK" altLang="en-US" sz="1400" b="1" dirty="0"/>
            </a:p>
          </p:txBody>
        </p:sp>
      </p:grpSp>
      <p:grpSp>
        <p:nvGrpSpPr>
          <p:cNvPr id="211" name="尺"/>
          <p:cNvGrpSpPr/>
          <p:nvPr/>
        </p:nvGrpSpPr>
        <p:grpSpPr>
          <a:xfrm>
            <a:off x="3707904" y="4571332"/>
            <a:ext cx="3123901" cy="540839"/>
            <a:chOff x="3498507" y="1916832"/>
            <a:chExt cx="4241845" cy="864097"/>
          </a:xfrm>
          <a:scene3d>
            <a:camera prst="isometricRightUp">
              <a:rot lat="0" lon="0" rev="0"/>
            </a:camera>
            <a:lightRig rig="threePt" dir="t"/>
          </a:scene3d>
        </p:grpSpPr>
        <p:sp>
          <p:nvSpPr>
            <p:cNvPr id="212" name="圓角矩形 211"/>
            <p:cNvSpPr/>
            <p:nvPr/>
          </p:nvSpPr>
          <p:spPr>
            <a:xfrm>
              <a:off x="3498507" y="1916832"/>
              <a:ext cx="4241845" cy="864097"/>
            </a:xfrm>
            <a:prstGeom prst="roundRect">
              <a:avLst/>
            </a:prstGeom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1100" b="1"/>
            </a:p>
          </p:txBody>
        </p:sp>
        <p:grpSp>
          <p:nvGrpSpPr>
            <p:cNvPr id="213" name="群組 212"/>
            <p:cNvGrpSpPr/>
            <p:nvPr/>
          </p:nvGrpSpPr>
          <p:grpSpPr>
            <a:xfrm>
              <a:off x="4214495" y="1916832"/>
              <a:ext cx="2805777" cy="216024"/>
              <a:chOff x="4214495" y="1916832"/>
              <a:chExt cx="2805777" cy="360040"/>
            </a:xfrm>
          </p:grpSpPr>
          <p:cxnSp>
            <p:nvCxnSpPr>
              <p:cNvPr id="225" name="直線接點 224"/>
              <p:cNvCxnSpPr/>
              <p:nvPr/>
            </p:nvCxnSpPr>
            <p:spPr>
              <a:xfrm>
                <a:off x="4214495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26" name="直線接點 225"/>
              <p:cNvCxnSpPr/>
              <p:nvPr/>
            </p:nvCxnSpPr>
            <p:spPr>
              <a:xfrm>
                <a:off x="5148064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27" name="直線接點 226"/>
              <p:cNvCxnSpPr/>
              <p:nvPr/>
            </p:nvCxnSpPr>
            <p:spPr>
              <a:xfrm>
                <a:off x="6084168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28" name="直線接點 227"/>
              <p:cNvCxnSpPr/>
              <p:nvPr/>
            </p:nvCxnSpPr>
            <p:spPr>
              <a:xfrm>
                <a:off x="7020272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214" name="群組 213"/>
            <p:cNvGrpSpPr/>
            <p:nvPr/>
          </p:nvGrpSpPr>
          <p:grpSpPr>
            <a:xfrm>
              <a:off x="3747222" y="1916832"/>
              <a:ext cx="3705098" cy="432048"/>
              <a:chOff x="3747222" y="1916832"/>
              <a:chExt cx="3705098" cy="360040"/>
            </a:xfrm>
          </p:grpSpPr>
          <p:cxnSp>
            <p:nvCxnSpPr>
              <p:cNvPr id="220" name="直線接點 219"/>
              <p:cNvCxnSpPr/>
              <p:nvPr/>
            </p:nvCxnSpPr>
            <p:spPr>
              <a:xfrm>
                <a:off x="3747222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21" name="直線接點 220"/>
              <p:cNvCxnSpPr/>
              <p:nvPr/>
            </p:nvCxnSpPr>
            <p:spPr>
              <a:xfrm>
                <a:off x="4680791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22" name="直線接點 221"/>
              <p:cNvCxnSpPr/>
              <p:nvPr/>
            </p:nvCxnSpPr>
            <p:spPr>
              <a:xfrm>
                <a:off x="5616895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23" name="直線接點 222"/>
              <p:cNvCxnSpPr/>
              <p:nvPr/>
            </p:nvCxnSpPr>
            <p:spPr>
              <a:xfrm>
                <a:off x="6552999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24" name="直線接點 223"/>
              <p:cNvCxnSpPr/>
              <p:nvPr/>
            </p:nvCxnSpPr>
            <p:spPr>
              <a:xfrm>
                <a:off x="7452320" y="1916832"/>
                <a:ext cx="0" cy="360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  <a:sp3d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215" name="文字方塊 214"/>
            <p:cNvSpPr txBox="1"/>
            <p:nvPr/>
          </p:nvSpPr>
          <p:spPr>
            <a:xfrm>
              <a:off x="3570955" y="2276873"/>
              <a:ext cx="352974" cy="461259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TW" sz="1600" b="1" dirty="0" smtClean="0"/>
                <a:t>0</a:t>
              </a:r>
              <a:endParaRPr lang="zh-HK" altLang="en-US" sz="1600" b="1" dirty="0"/>
            </a:p>
          </p:txBody>
        </p:sp>
        <p:sp>
          <p:nvSpPr>
            <p:cNvPr id="216" name="文字方塊 215"/>
            <p:cNvSpPr txBox="1"/>
            <p:nvPr/>
          </p:nvSpPr>
          <p:spPr>
            <a:xfrm>
              <a:off x="4504305" y="2276871"/>
              <a:ext cx="352974" cy="461259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HK" sz="1600" b="1" dirty="0"/>
                <a:t>1</a:t>
              </a:r>
              <a:endParaRPr lang="zh-HK" altLang="en-US" sz="1600" b="1" dirty="0"/>
            </a:p>
          </p:txBody>
        </p:sp>
        <p:sp>
          <p:nvSpPr>
            <p:cNvPr id="217" name="文字方塊 216"/>
            <p:cNvSpPr txBox="1"/>
            <p:nvPr/>
          </p:nvSpPr>
          <p:spPr>
            <a:xfrm>
              <a:off x="5443164" y="2276871"/>
              <a:ext cx="352974" cy="461259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HK" sz="1600" b="1" dirty="0"/>
                <a:t>2</a:t>
              </a:r>
              <a:endParaRPr lang="zh-HK" altLang="en-US" sz="1600" b="1" dirty="0"/>
            </a:p>
          </p:txBody>
        </p:sp>
        <p:sp>
          <p:nvSpPr>
            <p:cNvPr id="218" name="文字方塊 217"/>
            <p:cNvSpPr txBox="1"/>
            <p:nvPr/>
          </p:nvSpPr>
          <p:spPr>
            <a:xfrm>
              <a:off x="6376512" y="2276871"/>
              <a:ext cx="352974" cy="461259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HK" sz="1600" b="1" dirty="0"/>
                <a:t>3</a:t>
              </a:r>
              <a:endParaRPr lang="zh-HK" altLang="en-US" sz="1600" b="1" dirty="0"/>
            </a:p>
          </p:txBody>
        </p:sp>
        <p:sp>
          <p:nvSpPr>
            <p:cNvPr id="219" name="文字方塊 218"/>
            <p:cNvSpPr txBox="1"/>
            <p:nvPr/>
          </p:nvSpPr>
          <p:spPr>
            <a:xfrm>
              <a:off x="6981508" y="2276871"/>
              <a:ext cx="758844" cy="461259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HK" sz="1600" b="1" dirty="0" smtClean="0"/>
                <a:t>cm</a:t>
              </a:r>
              <a:endParaRPr lang="zh-HK" altLang="en-US" sz="1600" b="1" dirty="0"/>
            </a:p>
          </p:txBody>
        </p:sp>
      </p:grpSp>
      <p:sp>
        <p:nvSpPr>
          <p:cNvPr id="2064" name="句1:大家好"/>
          <p:cNvSpPr/>
          <p:nvPr/>
        </p:nvSpPr>
        <p:spPr>
          <a:xfrm>
            <a:off x="1691679" y="1628800"/>
            <a:ext cx="3102525" cy="1584176"/>
          </a:xfrm>
          <a:prstGeom prst="wedgeRoundRectCallout">
            <a:avLst>
              <a:gd name="adj1" fmla="val 24176"/>
              <a:gd name="adj2" fmla="val 68688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大家好！請各位幫我量度一下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邊長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。</a:t>
            </a:r>
            <a:endParaRPr lang="zh-HK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065" name="1cm長"/>
          <p:cNvSpPr/>
          <p:nvPr/>
        </p:nvSpPr>
        <p:spPr>
          <a:xfrm>
            <a:off x="6520415" y="3738560"/>
            <a:ext cx="1489052" cy="69849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1cm</a:t>
            </a:r>
            <a:r>
              <a:rPr lang="zh-TW" alt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zh-HK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69" name="1cm高"/>
          <p:cNvSpPr/>
          <p:nvPr/>
        </p:nvSpPr>
        <p:spPr>
          <a:xfrm>
            <a:off x="5292080" y="1772816"/>
            <a:ext cx="1125653" cy="823446"/>
          </a:xfrm>
          <a:prstGeom prst="cloudCallout">
            <a:avLst>
              <a:gd name="adj1" fmla="val -48268"/>
              <a:gd name="adj2" fmla="val 2079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1cm</a:t>
            </a:r>
            <a:r>
              <a:rPr lang="zh-TW" alt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zh-HK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70" name="1cm深"/>
          <p:cNvSpPr/>
          <p:nvPr/>
        </p:nvSpPr>
        <p:spPr>
          <a:xfrm>
            <a:off x="5348749" y="2770136"/>
            <a:ext cx="1483056" cy="69849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1cm</a:t>
            </a:r>
            <a:r>
              <a:rPr lang="zh-TW" alt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zh-HK" alt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71" name="句3:對"/>
          <p:cNvSpPr/>
          <p:nvPr/>
        </p:nvSpPr>
        <p:spPr>
          <a:xfrm>
            <a:off x="4866470" y="1772816"/>
            <a:ext cx="3102525" cy="607422"/>
          </a:xfrm>
          <a:prstGeom prst="wedgeRoundRectCallout">
            <a:avLst>
              <a:gd name="adj1" fmla="val -55742"/>
              <a:gd name="adj2" fmla="val 218032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對！正方體。</a:t>
            </a:r>
            <a:endParaRPr lang="zh-HK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72" name="句2:我的"/>
          <p:cNvSpPr/>
          <p:nvPr/>
        </p:nvSpPr>
        <p:spPr>
          <a:xfrm>
            <a:off x="4075220" y="1052736"/>
            <a:ext cx="3102525" cy="1584176"/>
          </a:xfrm>
          <a:prstGeom prst="wedgeRoundRectCallout">
            <a:avLst>
              <a:gd name="adj1" fmla="val -34769"/>
              <a:gd name="adj2" fmla="val 97549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我的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每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條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邊長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都是 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1cm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，大家應該叫我甚麼呢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？</a:t>
            </a:r>
            <a:endParaRPr lang="zh-HK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73" name="句4:1立方"/>
          <p:cNvSpPr/>
          <p:nvPr/>
        </p:nvSpPr>
        <p:spPr>
          <a:xfrm>
            <a:off x="422760" y="1249206"/>
            <a:ext cx="3092678" cy="1463502"/>
          </a:xfrm>
          <a:prstGeom prst="wedgeRoundRectCallout">
            <a:avLst>
              <a:gd name="adj1" fmla="val 68153"/>
              <a:gd name="adj2" fmla="val 66068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我的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體積是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/>
            </a:r>
            <a:b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</a:br>
            <a:r>
              <a:rPr lang="zh-TW" alt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en-US" altLang="zh-TW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</a:t>
            </a:r>
            <a:r>
              <a:rPr lang="zh-TW" alt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立方厘米</a:t>
            </a:r>
            <a:endParaRPr lang="en-US" altLang="zh-TW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即 </a:t>
            </a:r>
            <a:r>
              <a:rPr lang="en-US" altLang="zh-TW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1cm</a:t>
            </a:r>
            <a:r>
              <a:rPr lang="en-US" altLang="zh-TW" sz="2800" b="1" baseline="30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3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。</a:t>
            </a:r>
            <a:endParaRPr lang="zh-HK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53" name="01">
            <a:hlinkClick r:id="" action="ppaction://noaction" highlightClick="1"/>
          </p:cNvPr>
          <p:cNvSpPr/>
          <p:nvPr/>
        </p:nvSpPr>
        <p:spPr>
          <a:xfrm>
            <a:off x="-1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4" name="02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5" name="03">
            <a:hlinkClick r:id="" action="ppaction://noaction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6" name="04-nextslide">
            <a:hlinkClick r:id="" action="ppaction://hlinkshowjump?jump=nextslide" highlightClick="1"/>
          </p:cNvPr>
          <p:cNvSpPr/>
          <p:nvPr/>
        </p:nvSpPr>
        <p:spPr>
          <a:xfrm>
            <a:off x="0" y="0"/>
            <a:ext cx="9143999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4499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50" autoRev="1" fill="remove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1" dur="250" autoRev="1" fill="remove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2" dur="250" autoRev="1" fill="remove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remove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0" presetClass="exit" presetSubtype="0" fill="hold" grpId="2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0" dur="2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500"/>
                            </p:stCondLst>
                            <p:childTnLst>
                              <p:par>
                                <p:cTn id="6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48148E-6 L -0.03681 -0.25857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0" y="-1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250" autoRev="1" fill="remove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1" dur="250" autoRev="1" fill="remove"/>
                                        <p:tgtEl>
                                          <p:spTgt spid="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2" dur="250" autoRev="1" fill="remove"/>
                                        <p:tgtEl>
                                          <p:spTgt spid="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autoRev="1" fill="remove"/>
                                        <p:tgtEl>
                                          <p:spTgt spid="2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500"/>
                            </p:stCondLst>
                            <p:childTnLst>
                              <p:par>
                                <p:cTn id="75" presetID="10" presetClass="exit" presetSubtype="0" fill="hold" grpId="2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500"/>
                            </p:stCondLst>
                            <p:childTnLst>
                              <p:par>
                                <p:cTn id="7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3000"/>
                            </p:stCondLst>
                            <p:childTnLst>
                              <p:par>
                                <p:cTn id="8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4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4500"/>
                            </p:stCondLst>
                            <p:childTnLst>
                              <p:par>
                                <p:cTn id="9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250" autoRev="1" fill="remove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6" dur="250" autoRev="1" fill="remove"/>
                                        <p:tgtEl>
                                          <p:spTgt spid="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7" dur="250" autoRev="1" fill="remove"/>
                                        <p:tgtEl>
                                          <p:spTgt spid="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250" autoRev="1" fill="remove"/>
                                        <p:tgtEl>
                                          <p:spTgt spid="2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0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2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  <p:bldLst>
      <p:bldP spid="4" grpId="0" animBg="1"/>
      <p:bldP spid="2064" grpId="0" animBg="1"/>
      <p:bldP spid="2064" grpId="1" animBg="1"/>
      <p:bldP spid="2065" grpId="0" animBg="1"/>
      <p:bldP spid="2065" grpId="1" animBg="1"/>
      <p:bldP spid="2065" grpId="2" animBg="1"/>
      <p:bldP spid="269" grpId="0" animBg="1"/>
      <p:bldP spid="269" grpId="1" animBg="1"/>
      <p:bldP spid="269" grpId="2" animBg="1"/>
      <p:bldP spid="270" grpId="0" animBg="1"/>
      <p:bldP spid="270" grpId="1" animBg="1"/>
      <p:bldP spid="271" grpId="0" animBg="1"/>
      <p:bldP spid="272" grpId="0" animBg="1"/>
      <p:bldP spid="272" grpId="1" animBg="1"/>
      <p:bldP spid="273" grpId="0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4552"/>
          </a:xfrm>
        </p:spPr>
        <p:txBody>
          <a:bodyPr/>
          <a:lstStyle/>
          <a:p>
            <a:r>
              <a:rPr lang="zh-TW" altLang="en-US" dirty="0" smtClean="0"/>
              <a:t>長方體的</a:t>
            </a:r>
            <a:r>
              <a:rPr lang="zh-TW" altLang="en-US" dirty="0"/>
              <a:t>長、闊、高</a:t>
            </a:r>
            <a:endParaRPr lang="zh-HK" altLang="en-US" baseline="300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3</a:t>
            </a:fld>
            <a:endParaRPr lang="zh-HK" altLang="en-US"/>
          </a:p>
        </p:txBody>
      </p:sp>
      <p:grpSp>
        <p:nvGrpSpPr>
          <p:cNvPr id="12" name="群組 11"/>
          <p:cNvGrpSpPr/>
          <p:nvPr/>
        </p:nvGrpSpPr>
        <p:grpSpPr>
          <a:xfrm>
            <a:off x="1698408" y="1164284"/>
            <a:ext cx="4986185" cy="2267942"/>
            <a:chOff x="1415896" y="4697001"/>
            <a:chExt cx="2498559" cy="1136458"/>
          </a:xfrm>
        </p:grpSpPr>
        <p:grpSp>
          <p:nvGrpSpPr>
            <p:cNvPr id="549" name="群組 548"/>
            <p:cNvGrpSpPr/>
            <p:nvPr/>
          </p:nvGrpSpPr>
          <p:grpSpPr>
            <a:xfrm>
              <a:off x="1415896" y="5035667"/>
              <a:ext cx="2498559" cy="797792"/>
              <a:chOff x="1415896" y="5035667"/>
              <a:chExt cx="2498559" cy="797792"/>
            </a:xfrm>
          </p:grpSpPr>
          <p:grpSp>
            <p:nvGrpSpPr>
              <p:cNvPr id="527" name="群組 526"/>
              <p:cNvGrpSpPr/>
              <p:nvPr/>
            </p:nvGrpSpPr>
            <p:grpSpPr>
              <a:xfrm>
                <a:off x="1757132" y="5035667"/>
                <a:ext cx="2157323" cy="455556"/>
                <a:chOff x="1688288" y="3786793"/>
                <a:chExt cx="2157323" cy="455556"/>
              </a:xfrm>
            </p:grpSpPr>
            <p:sp>
              <p:nvSpPr>
                <p:cNvPr id="521" name="立方體 520"/>
                <p:cNvSpPr/>
                <p:nvPr/>
              </p:nvSpPr>
              <p:spPr>
                <a:xfrm>
                  <a:off x="16882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22" name="立方體 521"/>
                <p:cNvSpPr/>
                <p:nvPr/>
              </p:nvSpPr>
              <p:spPr>
                <a:xfrm>
                  <a:off x="2023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23" name="立方體 522"/>
                <p:cNvSpPr/>
                <p:nvPr/>
              </p:nvSpPr>
              <p:spPr>
                <a:xfrm>
                  <a:off x="2365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24" name="立方體 523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25" name="立方體 524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26" name="立方體 525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528" name="群組 527"/>
              <p:cNvGrpSpPr/>
              <p:nvPr/>
            </p:nvGrpSpPr>
            <p:grpSpPr>
              <a:xfrm>
                <a:off x="1643796" y="5150618"/>
                <a:ext cx="2157323" cy="455556"/>
                <a:chOff x="1688288" y="3786793"/>
                <a:chExt cx="2157323" cy="455556"/>
              </a:xfrm>
            </p:grpSpPr>
            <p:sp>
              <p:nvSpPr>
                <p:cNvPr id="529" name="立方體 528"/>
                <p:cNvSpPr/>
                <p:nvPr/>
              </p:nvSpPr>
              <p:spPr>
                <a:xfrm>
                  <a:off x="16882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30" name="立方體 529"/>
                <p:cNvSpPr/>
                <p:nvPr/>
              </p:nvSpPr>
              <p:spPr>
                <a:xfrm>
                  <a:off x="2023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31" name="立方體 530"/>
                <p:cNvSpPr/>
                <p:nvPr/>
              </p:nvSpPr>
              <p:spPr>
                <a:xfrm>
                  <a:off x="2365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32" name="立方體 531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33" name="立方體 532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34" name="立方體 533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535" name="群組 534"/>
              <p:cNvGrpSpPr/>
              <p:nvPr/>
            </p:nvGrpSpPr>
            <p:grpSpPr>
              <a:xfrm>
                <a:off x="1528613" y="5263354"/>
                <a:ext cx="2157323" cy="455556"/>
                <a:chOff x="1688288" y="3786793"/>
                <a:chExt cx="2157323" cy="455556"/>
              </a:xfrm>
            </p:grpSpPr>
            <p:sp>
              <p:nvSpPr>
                <p:cNvPr id="536" name="立方體 535"/>
                <p:cNvSpPr/>
                <p:nvPr/>
              </p:nvSpPr>
              <p:spPr>
                <a:xfrm>
                  <a:off x="16882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37" name="立方體 536"/>
                <p:cNvSpPr/>
                <p:nvPr/>
              </p:nvSpPr>
              <p:spPr>
                <a:xfrm>
                  <a:off x="2023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38" name="立方體 537"/>
                <p:cNvSpPr/>
                <p:nvPr/>
              </p:nvSpPr>
              <p:spPr>
                <a:xfrm>
                  <a:off x="2365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39" name="立方體 538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40" name="立方體 539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41" name="立方體 540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542" name="群組 541"/>
              <p:cNvGrpSpPr/>
              <p:nvPr/>
            </p:nvGrpSpPr>
            <p:grpSpPr>
              <a:xfrm>
                <a:off x="1415896" y="5377903"/>
                <a:ext cx="2157323" cy="455556"/>
                <a:chOff x="1688288" y="3786793"/>
                <a:chExt cx="2157323" cy="455556"/>
              </a:xfrm>
            </p:grpSpPr>
            <p:sp>
              <p:nvSpPr>
                <p:cNvPr id="543" name="立方體 542"/>
                <p:cNvSpPr/>
                <p:nvPr/>
              </p:nvSpPr>
              <p:spPr>
                <a:xfrm>
                  <a:off x="16882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44" name="立方體 543"/>
                <p:cNvSpPr/>
                <p:nvPr/>
              </p:nvSpPr>
              <p:spPr>
                <a:xfrm>
                  <a:off x="2023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45" name="立方體 544"/>
                <p:cNvSpPr/>
                <p:nvPr/>
              </p:nvSpPr>
              <p:spPr>
                <a:xfrm>
                  <a:off x="2365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46" name="立方體 545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47" name="立方體 546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48" name="立方體 547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</p:grpSp>
        <p:grpSp>
          <p:nvGrpSpPr>
            <p:cNvPr id="550" name="群組 549"/>
            <p:cNvGrpSpPr/>
            <p:nvPr/>
          </p:nvGrpSpPr>
          <p:grpSpPr>
            <a:xfrm>
              <a:off x="1415896" y="4697001"/>
              <a:ext cx="2498559" cy="797792"/>
              <a:chOff x="1415896" y="5035667"/>
              <a:chExt cx="2498559" cy="797792"/>
            </a:xfrm>
          </p:grpSpPr>
          <p:grpSp>
            <p:nvGrpSpPr>
              <p:cNvPr id="551" name="群組 550"/>
              <p:cNvGrpSpPr/>
              <p:nvPr/>
            </p:nvGrpSpPr>
            <p:grpSpPr>
              <a:xfrm>
                <a:off x="1757132" y="5035667"/>
                <a:ext cx="2157323" cy="455556"/>
                <a:chOff x="1688288" y="3786793"/>
                <a:chExt cx="2157323" cy="455556"/>
              </a:xfrm>
            </p:grpSpPr>
            <p:sp>
              <p:nvSpPr>
                <p:cNvPr id="573" name="立方體 572"/>
                <p:cNvSpPr/>
                <p:nvPr/>
              </p:nvSpPr>
              <p:spPr>
                <a:xfrm>
                  <a:off x="16882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74" name="立方體 573"/>
                <p:cNvSpPr/>
                <p:nvPr/>
              </p:nvSpPr>
              <p:spPr>
                <a:xfrm>
                  <a:off x="2023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75" name="立方體 574"/>
                <p:cNvSpPr/>
                <p:nvPr/>
              </p:nvSpPr>
              <p:spPr>
                <a:xfrm>
                  <a:off x="2365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76" name="立方體 575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77" name="立方體 576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78" name="立方體 577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552" name="群組 551"/>
              <p:cNvGrpSpPr/>
              <p:nvPr/>
            </p:nvGrpSpPr>
            <p:grpSpPr>
              <a:xfrm>
                <a:off x="1643796" y="5150618"/>
                <a:ext cx="2157323" cy="455556"/>
                <a:chOff x="1688288" y="3786793"/>
                <a:chExt cx="2157323" cy="455556"/>
              </a:xfrm>
            </p:grpSpPr>
            <p:sp>
              <p:nvSpPr>
                <p:cNvPr id="567" name="立方體 566"/>
                <p:cNvSpPr/>
                <p:nvPr/>
              </p:nvSpPr>
              <p:spPr>
                <a:xfrm>
                  <a:off x="16882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68" name="立方體 567"/>
                <p:cNvSpPr/>
                <p:nvPr/>
              </p:nvSpPr>
              <p:spPr>
                <a:xfrm>
                  <a:off x="2023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69" name="立方體 568"/>
                <p:cNvSpPr/>
                <p:nvPr/>
              </p:nvSpPr>
              <p:spPr>
                <a:xfrm>
                  <a:off x="2365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70" name="立方體 569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71" name="立方體 570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72" name="立方體 571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553" name="群組 552"/>
              <p:cNvGrpSpPr/>
              <p:nvPr/>
            </p:nvGrpSpPr>
            <p:grpSpPr>
              <a:xfrm>
                <a:off x="1528613" y="5263354"/>
                <a:ext cx="2157323" cy="455556"/>
                <a:chOff x="1688288" y="3786793"/>
                <a:chExt cx="2157323" cy="455556"/>
              </a:xfrm>
            </p:grpSpPr>
            <p:sp>
              <p:nvSpPr>
                <p:cNvPr id="561" name="立方體 560"/>
                <p:cNvSpPr/>
                <p:nvPr/>
              </p:nvSpPr>
              <p:spPr>
                <a:xfrm>
                  <a:off x="16882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62" name="立方體 561"/>
                <p:cNvSpPr/>
                <p:nvPr/>
              </p:nvSpPr>
              <p:spPr>
                <a:xfrm>
                  <a:off x="2023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63" name="立方體 562"/>
                <p:cNvSpPr/>
                <p:nvPr/>
              </p:nvSpPr>
              <p:spPr>
                <a:xfrm>
                  <a:off x="2365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64" name="立方體 563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65" name="立方體 564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66" name="立方體 565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554" name="群組 553"/>
              <p:cNvGrpSpPr/>
              <p:nvPr/>
            </p:nvGrpSpPr>
            <p:grpSpPr>
              <a:xfrm>
                <a:off x="1415896" y="5377903"/>
                <a:ext cx="2157323" cy="455556"/>
                <a:chOff x="1688288" y="3786793"/>
                <a:chExt cx="2157323" cy="455556"/>
              </a:xfrm>
            </p:grpSpPr>
            <p:sp>
              <p:nvSpPr>
                <p:cNvPr id="555" name="立方體 554"/>
                <p:cNvSpPr/>
                <p:nvPr/>
              </p:nvSpPr>
              <p:spPr>
                <a:xfrm>
                  <a:off x="16882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56" name="立方體 555"/>
                <p:cNvSpPr/>
                <p:nvPr/>
              </p:nvSpPr>
              <p:spPr>
                <a:xfrm>
                  <a:off x="2023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57" name="立方體 556"/>
                <p:cNvSpPr/>
                <p:nvPr/>
              </p:nvSpPr>
              <p:spPr>
                <a:xfrm>
                  <a:off x="2365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58" name="立方體 557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59" name="立方體 558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60" name="立方體 559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</p:grpSp>
      </p:grpSp>
      <p:sp>
        <p:nvSpPr>
          <p:cNvPr id="241" name="左-右雙向箭號 240"/>
          <p:cNvSpPr/>
          <p:nvPr/>
        </p:nvSpPr>
        <p:spPr>
          <a:xfrm>
            <a:off x="1691939" y="3496724"/>
            <a:ext cx="4079152" cy="340701"/>
          </a:xfrm>
          <a:prstGeom prst="left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42" name="左-右雙向箭號 241"/>
          <p:cNvSpPr/>
          <p:nvPr/>
        </p:nvSpPr>
        <p:spPr>
          <a:xfrm>
            <a:off x="4946751" y="2999214"/>
            <a:ext cx="2687947" cy="361671"/>
          </a:xfrm>
          <a:prstGeom prst="leftRightArrow">
            <a:avLst/>
          </a:prstGeom>
          <a:scene3d>
            <a:camera prst="orthographicFront">
              <a:rot lat="1278000" lon="17514000" rev="12600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43" name="左-右雙向箭號 242"/>
          <p:cNvSpPr/>
          <p:nvPr/>
        </p:nvSpPr>
        <p:spPr>
          <a:xfrm rot="5400000">
            <a:off x="5098739" y="2585978"/>
            <a:ext cx="1348824" cy="343670"/>
          </a:xfrm>
          <a:prstGeom prst="left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74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         </a:t>
            </a:r>
            <a:endParaRPr lang="zh-HK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745885" y="4059056"/>
            <a:ext cx="36438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上圖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的長方體</a:t>
            </a:r>
            <a:endParaRPr lang="en-US" altLang="zh-HK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r>
              <a:rPr lang="zh-TW" altLang="en-US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長 </a:t>
            </a:r>
            <a:r>
              <a:rPr lang="en-US" altLang="zh-HK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6</a:t>
            </a:r>
            <a:r>
              <a:rPr lang="zh-TW" altLang="en-US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 </a:t>
            </a:r>
            <a:r>
              <a:rPr lang="en-US" altLang="zh-TW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cm</a:t>
            </a:r>
            <a:r>
              <a:rPr lang="en-US" altLang="zh-HK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 </a:t>
            </a:r>
          </a:p>
          <a:p>
            <a:r>
              <a:rPr lang="zh-TW" altLang="en-US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闊 </a:t>
            </a:r>
            <a:r>
              <a:rPr lang="en-US" altLang="zh-HK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4</a:t>
            </a:r>
            <a:r>
              <a:rPr lang="zh-TW" altLang="en-US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 </a:t>
            </a:r>
            <a:r>
              <a:rPr lang="en-US" altLang="zh-TW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cm</a:t>
            </a:r>
          </a:p>
          <a:p>
            <a:r>
              <a:rPr lang="zh-TW" alt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高 </a:t>
            </a:r>
            <a:r>
              <a:rPr lang="en-US" altLang="zh-HK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2</a:t>
            </a:r>
            <a:r>
              <a:rPr lang="zh-TW" alt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 </a:t>
            </a:r>
            <a:r>
              <a:rPr lang="en-US" altLang="zh-TW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cm</a:t>
            </a:r>
            <a:endParaRPr lang="zh-HK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26" name="立方體 125"/>
          <p:cNvSpPr/>
          <p:nvPr/>
        </p:nvSpPr>
        <p:spPr>
          <a:xfrm>
            <a:off x="2915565" y="5892235"/>
            <a:ext cx="801074" cy="801074"/>
          </a:xfrm>
          <a:prstGeom prst="cube">
            <a:avLst/>
          </a:prstGeom>
          <a:ln w="127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27" name="橢圓 4"/>
          <p:cNvSpPr/>
          <p:nvPr/>
        </p:nvSpPr>
        <p:spPr>
          <a:xfrm>
            <a:off x="3881871" y="5859892"/>
            <a:ext cx="2960039" cy="99810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4445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3200" b="1" kern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的體積 </a:t>
            </a:r>
            <a:r>
              <a:rPr lang="en-US" sz="3200" b="1" kern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= </a:t>
            </a:r>
            <a:r>
              <a:rPr lang="zh-TW" altLang="en-US" sz="3200" b="1" kern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kern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1cm</a:t>
            </a:r>
            <a:r>
              <a:rPr lang="en-US" sz="3200" b="1" kern="120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  <a:endParaRPr lang="zh-HK" sz="3200" b="1" kern="120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8" name="文字方塊 127"/>
          <p:cNvSpPr txBox="1"/>
          <p:nvPr/>
        </p:nvSpPr>
        <p:spPr>
          <a:xfrm>
            <a:off x="3339898" y="3677256"/>
            <a:ext cx="2322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長 </a:t>
            </a:r>
            <a:r>
              <a:rPr lang="en-US" altLang="zh-HK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6</a:t>
            </a:r>
            <a:r>
              <a:rPr lang="zh-TW" altLang="en-US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 </a:t>
            </a:r>
            <a:r>
              <a:rPr lang="en-US" altLang="zh-TW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cm</a:t>
            </a:r>
            <a:endParaRPr lang="en-US" altLang="zh-HK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+mj-ea"/>
              <a:cs typeface="Aharoni" pitchFamily="2" charset="-79"/>
            </a:endParaRPr>
          </a:p>
        </p:txBody>
      </p:sp>
      <p:sp>
        <p:nvSpPr>
          <p:cNvPr id="129" name="文字方塊 128"/>
          <p:cNvSpPr txBox="1"/>
          <p:nvPr/>
        </p:nvSpPr>
        <p:spPr>
          <a:xfrm>
            <a:off x="6315807" y="3218585"/>
            <a:ext cx="2283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闊 </a:t>
            </a:r>
            <a:r>
              <a:rPr lang="en-US" altLang="zh-HK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4</a:t>
            </a:r>
            <a:r>
              <a:rPr lang="zh-TW" altLang="en-US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 </a:t>
            </a:r>
            <a:r>
              <a:rPr lang="en-US" altLang="zh-TW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cm</a:t>
            </a:r>
          </a:p>
        </p:txBody>
      </p:sp>
      <p:sp>
        <p:nvSpPr>
          <p:cNvPr id="130" name="文字方塊 129"/>
          <p:cNvSpPr txBox="1"/>
          <p:nvPr/>
        </p:nvSpPr>
        <p:spPr>
          <a:xfrm>
            <a:off x="3821385" y="2273921"/>
            <a:ext cx="1931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高 </a:t>
            </a:r>
            <a:r>
              <a:rPr lang="en-US" altLang="zh-HK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2</a:t>
            </a:r>
            <a:r>
              <a:rPr lang="zh-TW" alt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 </a:t>
            </a:r>
            <a:r>
              <a:rPr lang="en-US" altLang="zh-TW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cm</a:t>
            </a:r>
            <a:endParaRPr lang="zh-HK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339898" y="4674609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我們應該怎樣找出它的體積？</a:t>
            </a:r>
            <a:endParaRPr lang="zh-HK" altLang="en-US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31" name="04-nextslide">
            <a:hlinkClick r:id="" action="ppaction://hlinkshowjump?jump=nextslide" highlightClick="1"/>
          </p:cNvPr>
          <p:cNvSpPr/>
          <p:nvPr/>
        </p:nvSpPr>
        <p:spPr>
          <a:xfrm>
            <a:off x="0" y="0"/>
            <a:ext cx="9143999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22384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/>
          <p:cNvGrpSpPr/>
          <p:nvPr/>
        </p:nvGrpSpPr>
        <p:grpSpPr>
          <a:xfrm>
            <a:off x="151480" y="390688"/>
            <a:ext cx="816082" cy="623301"/>
            <a:chOff x="151480" y="390688"/>
            <a:chExt cx="816082" cy="623301"/>
          </a:xfrm>
        </p:grpSpPr>
        <p:cxnSp>
          <p:nvCxnSpPr>
            <p:cNvPr id="9" name="直線接點 8"/>
            <p:cNvCxnSpPr/>
            <p:nvPr/>
          </p:nvCxnSpPr>
          <p:spPr>
            <a:xfrm>
              <a:off x="777167" y="390688"/>
              <a:ext cx="190395" cy="623301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5" name="波浪 4"/>
            <p:cNvSpPr/>
            <p:nvPr/>
          </p:nvSpPr>
          <p:spPr>
            <a:xfrm rot="20484432" flipH="1">
              <a:off x="151480" y="460895"/>
              <a:ext cx="641711" cy="433767"/>
            </a:xfrm>
            <a:prstGeom prst="wav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b="1" dirty="0" smtClean="0">
                  <a:ea typeface="+mj-ea"/>
                </a:rPr>
                <a:t>1cm</a:t>
              </a:r>
              <a:r>
                <a:rPr lang="en-US" altLang="zh-TW" b="1" baseline="30000" dirty="0" smtClean="0">
                  <a:ea typeface="+mj-ea"/>
                </a:rPr>
                <a:t>3</a:t>
              </a:r>
              <a:endParaRPr lang="zh-HK" altLang="en-US" b="1" baseline="30000" dirty="0">
                <a:ea typeface="+mj-ea"/>
              </a:endParaRPr>
            </a:p>
          </p:txBody>
        </p:sp>
      </p:grpSp>
      <p:sp>
        <p:nvSpPr>
          <p:cNvPr id="23" name="立方體 22"/>
          <p:cNvSpPr/>
          <p:nvPr/>
        </p:nvSpPr>
        <p:spPr>
          <a:xfrm>
            <a:off x="1263035" y="2607183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4" name="立方體 23"/>
          <p:cNvSpPr/>
          <p:nvPr/>
        </p:nvSpPr>
        <p:spPr>
          <a:xfrm>
            <a:off x="1962484" y="2607183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5" name="立方體 24"/>
          <p:cNvSpPr/>
          <p:nvPr/>
        </p:nvSpPr>
        <p:spPr>
          <a:xfrm>
            <a:off x="2661933" y="2607183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6" name="立方體 25"/>
          <p:cNvSpPr/>
          <p:nvPr/>
        </p:nvSpPr>
        <p:spPr>
          <a:xfrm>
            <a:off x="3361382" y="2607183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7" name="立方體 26"/>
          <p:cNvSpPr/>
          <p:nvPr/>
        </p:nvSpPr>
        <p:spPr>
          <a:xfrm>
            <a:off x="4060831" y="2607183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8" name="立方體 27"/>
          <p:cNvSpPr/>
          <p:nvPr/>
        </p:nvSpPr>
        <p:spPr>
          <a:xfrm>
            <a:off x="4760282" y="2607183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9" name="立方體 28"/>
          <p:cNvSpPr/>
          <p:nvPr/>
        </p:nvSpPr>
        <p:spPr>
          <a:xfrm>
            <a:off x="1263035" y="2607183"/>
            <a:ext cx="4438504" cy="934546"/>
          </a:xfrm>
          <a:prstGeom prst="cube">
            <a:avLst>
              <a:gd name="adj" fmla="val 25453"/>
            </a:avLst>
          </a:prstGeo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zh-HK" altLang="en-US" sz="3600" b="1" baseline="30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Verdana" pitchFamily="34" charset="0"/>
            </a:endParaRPr>
          </a:p>
        </p:txBody>
      </p:sp>
      <p:sp>
        <p:nvSpPr>
          <p:cNvPr id="19" name="立方體 18"/>
          <p:cNvSpPr/>
          <p:nvPr/>
        </p:nvSpPr>
        <p:spPr>
          <a:xfrm>
            <a:off x="1263104" y="2607183"/>
            <a:ext cx="4438504" cy="934546"/>
          </a:xfrm>
          <a:prstGeom prst="cube">
            <a:avLst>
              <a:gd name="adj" fmla="val 25453"/>
            </a:avLst>
          </a:prstGeom>
          <a:noFill/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zh-HK" altLang="en-US" sz="1200" dirty="0">
              <a:solidFill>
                <a:schemeClr val="accent1">
                  <a:lumMod val="60000"/>
                  <a:lumOff val="40000"/>
                </a:schemeClr>
              </a:solidFill>
              <a:latin typeface="Verdana" pitchFamily="34" charset="0"/>
              <a:ea typeface="+mj-ea"/>
              <a:cs typeface="Verdana" pitchFamily="34" charset="0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885176" y="2105246"/>
            <a:ext cx="5422605" cy="2060545"/>
          </a:xfrm>
          <a:prstGeom prst="rect">
            <a:avLst/>
          </a:prstGeom>
          <a:solidFill>
            <a:srgbClr val="E4E9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4</a:t>
            </a:fld>
            <a:endParaRPr lang="zh-HK" altLang="en-US"/>
          </a:p>
        </p:txBody>
      </p:sp>
      <p:sp>
        <p:nvSpPr>
          <p:cNvPr id="12" name="立方體 11"/>
          <p:cNvSpPr/>
          <p:nvPr/>
        </p:nvSpPr>
        <p:spPr>
          <a:xfrm>
            <a:off x="1259563" y="2603843"/>
            <a:ext cx="934546" cy="934546"/>
          </a:xfrm>
          <a:prstGeom prst="cube">
            <a:avLst>
              <a:gd name="adj" fmla="val 25453"/>
            </a:avLst>
          </a:prstGeom>
          <a:ln w="190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11" name="群組 10"/>
          <p:cNvGrpSpPr/>
          <p:nvPr/>
        </p:nvGrpSpPr>
        <p:grpSpPr>
          <a:xfrm>
            <a:off x="390525" y="5386353"/>
            <a:ext cx="8543925" cy="836126"/>
            <a:chOff x="-183091" y="5437155"/>
            <a:chExt cx="9041487" cy="836126"/>
          </a:xfrm>
        </p:grpSpPr>
        <p:grpSp>
          <p:nvGrpSpPr>
            <p:cNvPr id="6" name="群組 5"/>
            <p:cNvGrpSpPr/>
            <p:nvPr/>
          </p:nvGrpSpPr>
          <p:grpSpPr>
            <a:xfrm>
              <a:off x="1703853" y="5555693"/>
              <a:ext cx="2369609" cy="497974"/>
              <a:chOff x="1703853" y="5555693"/>
              <a:chExt cx="2369609" cy="497974"/>
            </a:xfrm>
          </p:grpSpPr>
          <p:sp>
            <p:nvSpPr>
              <p:cNvPr id="30" name="立方體 29"/>
              <p:cNvSpPr/>
              <p:nvPr/>
            </p:nvSpPr>
            <p:spPr>
              <a:xfrm>
                <a:off x="1703853" y="5555693"/>
                <a:ext cx="2365061" cy="497974"/>
              </a:xfrm>
              <a:prstGeom prst="cube">
                <a:avLst>
                  <a:gd name="adj" fmla="val 25453"/>
                </a:avLst>
              </a:prstGeom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endParaRPr lang="zh-HK" altLang="en-US" sz="1400" b="1" baseline="30000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  <a:cs typeface="Verdana" pitchFamily="34" charset="0"/>
                </a:endParaRPr>
              </a:p>
            </p:txBody>
          </p:sp>
          <p:sp>
            <p:nvSpPr>
              <p:cNvPr id="22" name="立方體 21"/>
              <p:cNvSpPr/>
              <p:nvPr/>
            </p:nvSpPr>
            <p:spPr>
              <a:xfrm>
                <a:off x="1708401" y="5555693"/>
                <a:ext cx="2365061" cy="497974"/>
              </a:xfrm>
              <a:prstGeom prst="cube">
                <a:avLst>
                  <a:gd name="adj" fmla="val 25453"/>
                </a:avLst>
              </a:prstGeom>
              <a:noFill/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zh-HK" altLang="en-US" sz="600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34" charset="0"/>
                  <a:ea typeface="+mj-ea"/>
                  <a:cs typeface="Verdana" pitchFamily="34" charset="0"/>
                </a:endParaRPr>
              </a:p>
            </p:txBody>
          </p:sp>
        </p:grpSp>
        <p:sp>
          <p:nvSpPr>
            <p:cNvPr id="8" name="文字方塊 7"/>
            <p:cNvSpPr txBox="1"/>
            <p:nvPr/>
          </p:nvSpPr>
          <p:spPr>
            <a:xfrm>
              <a:off x="-183091" y="5437155"/>
              <a:ext cx="9041487" cy="836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5800"/>
                </a:lnSpc>
                <a:spcBef>
                  <a:spcPct val="0"/>
                </a:spcBef>
              </a:pPr>
              <a:r>
                <a:rPr lang="zh-TW" altLang="en-US" sz="4400" b="1" dirty="0" smtClean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長方體</a:t>
              </a:r>
              <a:r>
                <a:rPr lang="zh-TW" altLang="en-US" sz="4400" b="1" dirty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　　          體積 </a:t>
              </a:r>
              <a:r>
                <a:rPr lang="en-US" altLang="zh-TW" sz="4400" b="1" dirty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=</a:t>
              </a:r>
              <a:r>
                <a:rPr lang="zh-TW" altLang="en-US" sz="4400" b="1" dirty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 </a:t>
              </a:r>
              <a:r>
                <a:rPr lang="en-US" altLang="zh-TW" sz="8000" b="1" dirty="0">
                  <a:solidFill>
                    <a:schemeClr val="accent5">
                      <a:lumMod val="75000"/>
                    </a:scheme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6</a:t>
              </a:r>
              <a:r>
                <a:rPr lang="zh-TW" altLang="en-US" sz="4400" b="1" dirty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 </a:t>
              </a:r>
              <a:r>
                <a:rPr lang="en-US" altLang="zh-TW" sz="4400" b="1" dirty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cm</a:t>
              </a:r>
              <a:r>
                <a:rPr lang="en-US" altLang="zh-TW" sz="4400" b="1" baseline="30000" dirty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3</a:t>
              </a:r>
              <a:endParaRPr lang="zh-HK" altLang="en-US" sz="4400" b="1" baseline="300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448727" y="4492767"/>
            <a:ext cx="8392733" cy="836126"/>
            <a:chOff x="592667" y="1761003"/>
            <a:chExt cx="8392733" cy="836126"/>
          </a:xfrm>
        </p:grpSpPr>
        <p:sp>
          <p:nvSpPr>
            <p:cNvPr id="4" name="立方體 3"/>
            <p:cNvSpPr/>
            <p:nvPr/>
          </p:nvSpPr>
          <p:spPr>
            <a:xfrm>
              <a:off x="2400884" y="1848698"/>
              <a:ext cx="577440" cy="577440"/>
            </a:xfrm>
            <a:prstGeom prst="cube">
              <a:avLst>
                <a:gd name="adj" fmla="val 25453"/>
              </a:avLst>
            </a:prstGeom>
            <a:ln w="28575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 sz="9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592667" y="1761003"/>
              <a:ext cx="8392733" cy="836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5800"/>
                </a:lnSpc>
                <a:spcBef>
                  <a:spcPct val="0"/>
                </a:spcBef>
              </a:pPr>
              <a:r>
                <a:rPr lang="zh-TW" altLang="en-US" sz="4400" b="1" dirty="0" smtClean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正方體　 數目 </a:t>
              </a:r>
              <a:r>
                <a:rPr lang="en-US" altLang="zh-TW" sz="4400" b="1" dirty="0" smtClean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=</a:t>
              </a:r>
              <a:r>
                <a:rPr lang="zh-TW" altLang="en-US" sz="4400" b="1" dirty="0" smtClean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 　　個 </a:t>
              </a:r>
              <a:endParaRPr lang="zh-HK" altLang="en-US" sz="4400" b="1" baseline="300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endParaRPr>
            </a:p>
          </p:txBody>
        </p:sp>
      </p:grpSp>
      <p:sp>
        <p:nvSpPr>
          <p:cNvPr id="33" name="文字方塊 32"/>
          <p:cNvSpPr txBox="1"/>
          <p:nvPr/>
        </p:nvSpPr>
        <p:spPr>
          <a:xfrm>
            <a:off x="4674200" y="4507558"/>
            <a:ext cx="3906708" cy="896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800"/>
              </a:lnSpc>
              <a:spcBef>
                <a:spcPct val="0"/>
              </a:spcBef>
            </a:pPr>
            <a:r>
              <a:rPr lang="en-US" altLang="zh-TW" sz="7200" b="1" dirty="0" smtClean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0</a:t>
            </a:r>
            <a:endParaRPr lang="zh-HK" altLang="en-US" sz="7200" b="1" dirty="0">
              <a:solidFill>
                <a:srgbClr val="C00000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4" name="立方體 33"/>
          <p:cNvSpPr/>
          <p:nvPr/>
        </p:nvSpPr>
        <p:spPr>
          <a:xfrm>
            <a:off x="798433" y="650704"/>
            <a:ext cx="934546" cy="934546"/>
          </a:xfrm>
          <a:prstGeom prst="cube">
            <a:avLst>
              <a:gd name="adj" fmla="val 25453"/>
            </a:avLst>
          </a:prstGeom>
          <a:ln w="190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6" name="圓角矩形圖說文字 35"/>
          <p:cNvSpPr/>
          <p:nvPr/>
        </p:nvSpPr>
        <p:spPr>
          <a:xfrm>
            <a:off x="2648625" y="399209"/>
            <a:ext cx="1504181" cy="626533"/>
          </a:xfrm>
          <a:prstGeom prst="wedgeRoundRectCallout">
            <a:avLst>
              <a:gd name="adj1" fmla="val -58058"/>
              <a:gd name="adj2" fmla="val 34358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請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按一下</a:t>
            </a:r>
            <a:endParaRPr lang="zh-HK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4674200" y="4507552"/>
            <a:ext cx="3906708" cy="896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800"/>
              </a:lnSpc>
              <a:spcBef>
                <a:spcPct val="0"/>
              </a:spcBef>
            </a:pPr>
            <a:r>
              <a:rPr lang="en-US" altLang="zh-TW" sz="7200" b="1" dirty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1</a:t>
            </a:r>
            <a:endParaRPr lang="zh-HK" altLang="en-US" sz="7200" b="1" dirty="0">
              <a:solidFill>
                <a:srgbClr val="C00000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44" name="立方體 43"/>
          <p:cNvSpPr/>
          <p:nvPr/>
        </p:nvSpPr>
        <p:spPr>
          <a:xfrm>
            <a:off x="1963579" y="2603843"/>
            <a:ext cx="934546" cy="934546"/>
          </a:xfrm>
          <a:prstGeom prst="cube">
            <a:avLst>
              <a:gd name="adj" fmla="val 25453"/>
            </a:avLst>
          </a:prstGeom>
          <a:ln w="190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5" name="圓角矩形圖說文字 44"/>
          <p:cNvSpPr/>
          <p:nvPr/>
        </p:nvSpPr>
        <p:spPr>
          <a:xfrm>
            <a:off x="2558271" y="399209"/>
            <a:ext cx="1684888" cy="626533"/>
          </a:xfrm>
          <a:prstGeom prst="wedgeRoundRectCallout">
            <a:avLst>
              <a:gd name="adj1" fmla="val -68900"/>
              <a:gd name="adj2" fmla="val 43319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再按一下吧</a:t>
            </a:r>
            <a:endParaRPr lang="zh-HK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4674200" y="4507546"/>
            <a:ext cx="3906708" cy="896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800"/>
              </a:lnSpc>
              <a:spcBef>
                <a:spcPct val="0"/>
              </a:spcBef>
            </a:pPr>
            <a:r>
              <a:rPr lang="en-US" altLang="zh-TW" sz="7200" b="1" dirty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2</a:t>
            </a:r>
            <a:endParaRPr lang="zh-HK" altLang="en-US" sz="7200" b="1" dirty="0">
              <a:solidFill>
                <a:srgbClr val="C00000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47" name="立方體 46"/>
          <p:cNvSpPr/>
          <p:nvPr/>
        </p:nvSpPr>
        <p:spPr>
          <a:xfrm>
            <a:off x="2667595" y="2603843"/>
            <a:ext cx="934546" cy="934546"/>
          </a:xfrm>
          <a:prstGeom prst="cube">
            <a:avLst>
              <a:gd name="adj" fmla="val 25453"/>
            </a:avLst>
          </a:prstGeom>
          <a:ln w="190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8" name="圓角矩形圖說文字 47"/>
          <p:cNvSpPr/>
          <p:nvPr/>
        </p:nvSpPr>
        <p:spPr>
          <a:xfrm>
            <a:off x="2558271" y="399209"/>
            <a:ext cx="1684888" cy="626533"/>
          </a:xfrm>
          <a:prstGeom prst="wedgeRoundRectCallout">
            <a:avLst>
              <a:gd name="adj1" fmla="val -91502"/>
              <a:gd name="adj2" fmla="val 67287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再來一次啊</a:t>
            </a:r>
            <a:endParaRPr lang="zh-HK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4674200" y="4507540"/>
            <a:ext cx="3906708" cy="896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800"/>
              </a:lnSpc>
              <a:spcBef>
                <a:spcPct val="0"/>
              </a:spcBef>
            </a:pPr>
            <a:r>
              <a:rPr lang="en-US" altLang="zh-TW" sz="7200" b="1" dirty="0" smtClean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3</a:t>
            </a:r>
            <a:endParaRPr lang="zh-HK" altLang="en-US" sz="7200" b="1" dirty="0">
              <a:solidFill>
                <a:srgbClr val="C00000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1" name="立方體 50"/>
          <p:cNvSpPr/>
          <p:nvPr/>
        </p:nvSpPr>
        <p:spPr>
          <a:xfrm>
            <a:off x="3371611" y="2603843"/>
            <a:ext cx="934546" cy="934546"/>
          </a:xfrm>
          <a:prstGeom prst="cube">
            <a:avLst>
              <a:gd name="adj" fmla="val 25453"/>
            </a:avLst>
          </a:prstGeom>
          <a:ln w="190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2" name="圓角矩形圖說文字 51"/>
          <p:cNvSpPr/>
          <p:nvPr/>
        </p:nvSpPr>
        <p:spPr>
          <a:xfrm>
            <a:off x="2558271" y="399209"/>
            <a:ext cx="1684888" cy="626533"/>
          </a:xfrm>
          <a:prstGeom prst="wedgeRoundRectCallout">
            <a:avLst>
              <a:gd name="adj1" fmla="val -94090"/>
              <a:gd name="adj2" fmla="val 52252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請繼續按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…</a:t>
            </a:r>
            <a:endParaRPr lang="zh-HK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4674200" y="4507534"/>
            <a:ext cx="3906708" cy="896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800"/>
              </a:lnSpc>
              <a:spcBef>
                <a:spcPct val="0"/>
              </a:spcBef>
            </a:pPr>
            <a:r>
              <a:rPr lang="en-US" altLang="zh-TW" sz="7200" b="1" dirty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4</a:t>
            </a:r>
            <a:endParaRPr lang="zh-HK" altLang="en-US" sz="7200" b="1" dirty="0">
              <a:solidFill>
                <a:srgbClr val="C00000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4" name="立方體 53"/>
          <p:cNvSpPr/>
          <p:nvPr/>
        </p:nvSpPr>
        <p:spPr>
          <a:xfrm>
            <a:off x="4078507" y="2603843"/>
            <a:ext cx="934546" cy="934546"/>
          </a:xfrm>
          <a:prstGeom prst="cube">
            <a:avLst>
              <a:gd name="adj" fmla="val 25453"/>
            </a:avLst>
          </a:prstGeom>
          <a:ln w="190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5" name="圓角矩形圖說文字 54"/>
          <p:cNvSpPr/>
          <p:nvPr/>
        </p:nvSpPr>
        <p:spPr>
          <a:xfrm>
            <a:off x="2558271" y="399209"/>
            <a:ext cx="1684888" cy="626533"/>
          </a:xfrm>
          <a:prstGeom prst="wedgeRoundRectCallout">
            <a:avLst>
              <a:gd name="adj1" fmla="val -87941"/>
              <a:gd name="adj2" fmla="val 51490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麻煩再來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…</a:t>
            </a:r>
            <a:endParaRPr lang="zh-HK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56" name="文字方塊 55"/>
          <p:cNvSpPr txBox="1"/>
          <p:nvPr/>
        </p:nvSpPr>
        <p:spPr>
          <a:xfrm>
            <a:off x="4674200" y="4514014"/>
            <a:ext cx="3906708" cy="896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800"/>
              </a:lnSpc>
              <a:spcBef>
                <a:spcPct val="0"/>
              </a:spcBef>
            </a:pPr>
            <a:r>
              <a:rPr lang="en-US" altLang="zh-TW" sz="7200" b="1" dirty="0" smtClean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5</a:t>
            </a:r>
            <a:endParaRPr lang="zh-HK" altLang="en-US" sz="7200" b="1" dirty="0">
              <a:solidFill>
                <a:srgbClr val="C00000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7" name="立方體 56"/>
          <p:cNvSpPr/>
          <p:nvPr/>
        </p:nvSpPr>
        <p:spPr>
          <a:xfrm>
            <a:off x="4775675" y="2603843"/>
            <a:ext cx="934546" cy="934546"/>
          </a:xfrm>
          <a:prstGeom prst="cube">
            <a:avLst>
              <a:gd name="adj" fmla="val 25453"/>
            </a:avLst>
          </a:prstGeom>
          <a:ln w="190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b="1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/>
            </a:r>
            <a:br>
              <a:rPr lang="en-US" altLang="zh-HK" b="1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</a:br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8" name="圓角矩形圖說文字 57"/>
          <p:cNvSpPr/>
          <p:nvPr/>
        </p:nvSpPr>
        <p:spPr>
          <a:xfrm>
            <a:off x="2558271" y="399209"/>
            <a:ext cx="1684888" cy="626533"/>
          </a:xfrm>
          <a:prstGeom prst="wedgeRoundRectCallout">
            <a:avLst>
              <a:gd name="adj1" fmla="val -84992"/>
              <a:gd name="adj2" fmla="val 68384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最後一次</a:t>
            </a:r>
            <a:endParaRPr lang="zh-HK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4674200" y="4510766"/>
            <a:ext cx="3906708" cy="896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800"/>
              </a:lnSpc>
              <a:spcBef>
                <a:spcPct val="0"/>
              </a:spcBef>
            </a:pPr>
            <a:r>
              <a:rPr lang="en-US" altLang="zh-TW" sz="7200" b="1" dirty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6</a:t>
            </a:r>
            <a:endParaRPr lang="zh-HK" altLang="en-US" sz="7200" b="1" dirty="0">
              <a:solidFill>
                <a:srgbClr val="C00000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0" name="圓角矩形圖說文字 59"/>
          <p:cNvSpPr/>
          <p:nvPr/>
        </p:nvSpPr>
        <p:spPr>
          <a:xfrm>
            <a:off x="5399098" y="510590"/>
            <a:ext cx="3525624" cy="1095212"/>
          </a:xfrm>
          <a:prstGeom prst="wedgeRoundRectCallout">
            <a:avLst>
              <a:gd name="adj1" fmla="val -120273"/>
              <a:gd name="adj2" fmla="val 17169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把它們拼起來，</a:t>
            </a:r>
            <a:r>
              <a:rPr lang="en-US" altLang="zh-TW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/>
            </a:r>
            <a:br>
              <a:rPr lang="en-US" altLang="zh-TW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</a:br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我們得到一個甚麼立體？</a:t>
            </a:r>
            <a:endParaRPr lang="zh-HK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1" name="圓角矩形圖說文字 60"/>
          <p:cNvSpPr/>
          <p:nvPr/>
        </p:nvSpPr>
        <p:spPr>
          <a:xfrm>
            <a:off x="6337627" y="1350151"/>
            <a:ext cx="2503833" cy="1720966"/>
          </a:xfrm>
          <a:prstGeom prst="wedgeRoundRectCallout">
            <a:avLst>
              <a:gd name="adj1" fmla="val -68523"/>
              <a:gd name="adj2" fmla="val 35550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得到一個</a:t>
            </a:r>
            <a:r>
              <a:rPr lang="zh-TW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長方體</a:t>
            </a:r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。我的體積是多少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？</a:t>
            </a:r>
            <a:endParaRPr lang="zh-HK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7" name="流程圖: 替代處理程序 66"/>
          <p:cNvSpPr/>
          <p:nvPr/>
        </p:nvSpPr>
        <p:spPr>
          <a:xfrm>
            <a:off x="390525" y="5300318"/>
            <a:ext cx="7632015" cy="786157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顯示結果</a:t>
            </a:r>
            <a:endParaRPr lang="zh-HK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3520439" y="2916477"/>
            <a:ext cx="1919409" cy="57661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zh-HK" altLang="en-US" sz="36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1340108" y="2916476"/>
            <a:ext cx="4080933" cy="57661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6 cm</a:t>
            </a:r>
            <a:r>
              <a:rPr lang="en-US" altLang="zh-TW" sz="3600" b="1" baseline="30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3</a:t>
            </a:r>
            <a:endParaRPr lang="zh-HK" altLang="en-US" sz="36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50" name="流程圖: 替代處理程序 49"/>
          <p:cNvSpPr/>
          <p:nvPr/>
        </p:nvSpPr>
        <p:spPr>
          <a:xfrm>
            <a:off x="1657487" y="1972487"/>
            <a:ext cx="3725903" cy="476293"/>
          </a:xfrm>
          <a:prstGeom prst="flowChartAlternateProcess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▼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點擊長方體内</a:t>
            </a:r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部看看</a:t>
            </a:r>
            <a:r>
              <a:rPr lang="zh-TW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▼</a:t>
            </a:r>
            <a:endParaRPr lang="zh-HK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1228462" y="3667074"/>
            <a:ext cx="4211385" cy="795012"/>
            <a:chOff x="1228462" y="3667074"/>
            <a:chExt cx="4211385" cy="795012"/>
          </a:xfrm>
        </p:grpSpPr>
        <p:sp>
          <p:nvSpPr>
            <p:cNvPr id="63" name="左-右雙向箭號 62"/>
            <p:cNvSpPr/>
            <p:nvPr/>
          </p:nvSpPr>
          <p:spPr>
            <a:xfrm>
              <a:off x="1228462" y="3667074"/>
              <a:ext cx="4211385" cy="340701"/>
            </a:xfrm>
            <a:prstGeom prst="left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4" name="文字方塊 63"/>
            <p:cNvSpPr txBox="1"/>
            <p:nvPr/>
          </p:nvSpPr>
          <p:spPr>
            <a:xfrm>
              <a:off x="2356226" y="3938866"/>
              <a:ext cx="23228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長 </a:t>
              </a:r>
              <a:r>
                <a:rPr lang="en-US" altLang="zh-HK" sz="28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6</a:t>
              </a:r>
              <a:r>
                <a:rPr lang="zh-TW" altLang="en-US" sz="28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 </a:t>
              </a:r>
              <a:r>
                <a:rPr lang="en-US" altLang="zh-TW" sz="28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cm</a:t>
              </a:r>
              <a:endParaRPr lang="en-US" altLang="zh-HK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endParaRPr>
            </a:p>
          </p:txBody>
        </p:sp>
      </p:grpSp>
      <p:sp>
        <p:nvSpPr>
          <p:cNvPr id="65" name="01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9" name="02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0" name="03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1" name="04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2" name="05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3" name="06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4" name="07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5" name="08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6" name="09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7" name="10-nextslide">
            <a:hlinkClick r:id="" action="ppaction://hlinkshowjump?jump=nextslide" highlightClick="1"/>
          </p:cNvPr>
          <p:cNvSpPr/>
          <p:nvPr/>
        </p:nvSpPr>
        <p:spPr>
          <a:xfrm>
            <a:off x="0" y="0"/>
            <a:ext cx="9143999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8" name="立方體 77"/>
          <p:cNvSpPr/>
          <p:nvPr/>
        </p:nvSpPr>
        <p:spPr>
          <a:xfrm>
            <a:off x="1263035" y="2607183"/>
            <a:ext cx="4438504" cy="934546"/>
          </a:xfrm>
          <a:prstGeom prst="cube">
            <a:avLst>
              <a:gd name="adj" fmla="val 25453"/>
            </a:avLst>
          </a:prstGeom>
          <a:solidFill>
            <a:schemeClr val="accent1">
              <a:alpha val="0"/>
            </a:schemeClr>
          </a:solidFill>
          <a:ln w="38100">
            <a:solidFill>
              <a:schemeClr val="accent4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zh-HK" altLang="en-US" sz="3600" b="1" baseline="30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64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6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6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"/>
                            </p:stCondLst>
                            <p:childTnLst>
                              <p:par>
                                <p:cTn id="27" presetID="47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3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3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"/>
                            </p:stCondLst>
                            <p:childTnLst>
                              <p:par>
                                <p:cTn id="3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3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3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3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3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00"/>
                            </p:stCondLst>
                            <p:childTnLst>
                              <p:par>
                                <p:cTn id="6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4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4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"/>
                            </p:stCondLst>
                            <p:childTnLst>
                              <p:par>
                                <p:cTn id="85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3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3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3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3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700"/>
                            </p:stCondLst>
                            <p:childTnLst>
                              <p:par>
                                <p:cTn id="9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3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3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"/>
                            </p:stCondLst>
                            <p:childTnLst>
                              <p:par>
                                <p:cTn id="114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3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3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3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3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600"/>
                            </p:stCondLst>
                            <p:childTnLst>
                              <p:par>
                                <p:cTn id="12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2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2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"/>
                            </p:stCondLst>
                            <p:childTnLst>
                              <p:par>
                                <p:cTn id="143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3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3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00"/>
                            </p:stCondLst>
                            <p:childTnLst>
                              <p:par>
                                <p:cTn id="172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3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3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3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3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400"/>
                            </p:stCondLst>
                            <p:childTnLst>
                              <p:par>
                                <p:cTn id="18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9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2000"/>
                            </p:stCondLst>
                            <p:childTnLst>
                              <p:par>
                                <p:cTn id="21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>
                      <p:stCondLst>
                        <p:cond delay="0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1000"/>
                            </p:stCondLst>
                            <p:childTnLst>
                              <p:par>
                                <p:cTn id="2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20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500"/>
                            </p:stCondLst>
                            <p:childTnLst>
                              <p:par>
                                <p:cTn id="257" presetID="16" presetClass="exit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1000"/>
                            </p:stCondLst>
                            <p:childTnLst>
                              <p:par>
                                <p:cTn id="2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500"/>
                            </p:stCondLst>
                            <p:childTnLst>
                              <p:par>
                                <p:cTn id="265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1500"/>
                            </p:stCondLst>
                            <p:childTnLst>
                              <p:par>
                                <p:cTn id="26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500"/>
                            </p:stCondLst>
                            <p:childTnLst>
                              <p:par>
                                <p:cTn id="271" presetID="10" presetClass="emph" presetSubtype="0" repeatCount="indefinit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 override="childStyle">
                                        <p:cTn id="27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4000"/>
                            </p:stCondLst>
                            <p:childTnLst>
                              <p:par>
                                <p:cTn id="2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276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7" fill="hold">
                      <p:stCondLst>
                        <p:cond delay="0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0" dur="600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1" dur="6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</p:childTnLst>
        </p:cTn>
      </p:par>
    </p:tnLst>
    <p:bldLst>
      <p:bldP spid="29" grpId="0" animBg="1"/>
      <p:bldP spid="62" grpId="0" animBg="1"/>
      <p:bldP spid="12" grpId="0" animBg="1"/>
      <p:bldP spid="12" grpId="1" animBg="1"/>
      <p:bldP spid="33" grpId="0"/>
      <p:bldP spid="36" grpId="0" animBg="1"/>
      <p:bldP spid="43" grpId="0"/>
      <p:bldP spid="43" grpId="1"/>
      <p:bldP spid="44" grpId="0" animBg="1"/>
      <p:bldP spid="44" grpId="1" animBg="1"/>
      <p:bldP spid="45" grpId="0" animBg="1"/>
      <p:bldP spid="45" grpId="1" animBg="1"/>
      <p:bldP spid="46" grpId="0"/>
      <p:bldP spid="46" grpId="1"/>
      <p:bldP spid="47" grpId="0" animBg="1"/>
      <p:bldP spid="47" grpId="1" animBg="1"/>
      <p:bldP spid="48" grpId="0" animBg="1"/>
      <p:bldP spid="48" grpId="1" animBg="1"/>
      <p:bldP spid="49" grpId="0"/>
      <p:bldP spid="49" grpId="1"/>
      <p:bldP spid="51" grpId="0" animBg="1"/>
      <p:bldP spid="51" grpId="1" animBg="1"/>
      <p:bldP spid="52" grpId="0" animBg="1"/>
      <p:bldP spid="52" grpId="1" animBg="1"/>
      <p:bldP spid="53" grpId="0"/>
      <p:bldP spid="53" grpId="1"/>
      <p:bldP spid="54" grpId="0" animBg="1"/>
      <p:bldP spid="54" grpId="1" animBg="1"/>
      <p:bldP spid="55" grpId="0" animBg="1"/>
      <p:bldP spid="55" grpId="1" animBg="1"/>
      <p:bldP spid="56" grpId="0"/>
      <p:bldP spid="56" grpId="1"/>
      <p:bldP spid="57" grpId="0" animBg="1"/>
      <p:bldP spid="57" grpId="1" animBg="1"/>
      <p:bldP spid="58" grpId="0" animBg="1"/>
      <p:bldP spid="58" grpId="1" animBg="1"/>
      <p:bldP spid="59" grpId="0"/>
      <p:bldP spid="60" grpId="0" animBg="1"/>
      <p:bldP spid="60" grpId="1" animBg="1"/>
      <p:bldP spid="61" grpId="0" animBg="1"/>
      <p:bldP spid="61" grpId="1" animBg="1"/>
      <p:bldP spid="67" grpId="0" animBg="1"/>
      <p:bldP spid="67" grpId="1" animBg="1"/>
      <p:bldP spid="66" grpId="0"/>
      <p:bldP spid="68" grpId="0"/>
      <p:bldP spid="68" grpId="1"/>
      <p:bldP spid="50" grpId="0"/>
      <p:bldP spid="65" grpId="0" animBg="1"/>
      <p:bldP spid="65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矩形 95"/>
          <p:cNvSpPr/>
          <p:nvPr/>
        </p:nvSpPr>
        <p:spPr>
          <a:xfrm>
            <a:off x="6310647" y="6117465"/>
            <a:ext cx="2665927" cy="428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" name="立方體 9"/>
          <p:cNvSpPr/>
          <p:nvPr/>
        </p:nvSpPr>
        <p:spPr>
          <a:xfrm>
            <a:off x="1958943" y="2256969"/>
            <a:ext cx="4438504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altLang="zh-H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6 cm</a:t>
            </a:r>
            <a:r>
              <a:rPr lang="en-US" altLang="zh-HK" sz="3600" b="1" baseline="30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3</a:t>
            </a:r>
            <a:endParaRPr lang="zh-HK" altLang="en-US" sz="3600" b="1" baseline="30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Verdana" pitchFamily="34" charset="0"/>
            </a:endParaRPr>
          </a:p>
        </p:txBody>
      </p:sp>
      <p:sp>
        <p:nvSpPr>
          <p:cNvPr id="11" name="立方體 10"/>
          <p:cNvSpPr/>
          <p:nvPr/>
        </p:nvSpPr>
        <p:spPr>
          <a:xfrm>
            <a:off x="1959012" y="2256969"/>
            <a:ext cx="4438504" cy="934546"/>
          </a:xfrm>
          <a:prstGeom prst="cube">
            <a:avLst>
              <a:gd name="adj" fmla="val 25453"/>
            </a:avLst>
          </a:prstGeom>
          <a:noFill/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_\           /_</a:t>
            </a:r>
            <a:br>
              <a:rPr lang="en-US" altLang="zh-HK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altLang="zh-HK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......</a:t>
            </a:r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Verdana" pitchFamily="34" charset="0"/>
            </a:endParaRPr>
          </a:p>
        </p:txBody>
      </p:sp>
      <p:sp>
        <p:nvSpPr>
          <p:cNvPr id="18" name="立方體 17"/>
          <p:cNvSpPr/>
          <p:nvPr/>
        </p:nvSpPr>
        <p:spPr>
          <a:xfrm>
            <a:off x="1723113" y="2493144"/>
            <a:ext cx="4438504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altLang="zh-H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6 cm</a:t>
            </a:r>
            <a:r>
              <a:rPr lang="en-US" altLang="zh-HK" sz="3600" b="1" baseline="30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3</a:t>
            </a:r>
            <a:endParaRPr lang="zh-HK" altLang="en-US" sz="3600" b="1" baseline="30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Verdana" pitchFamily="34" charset="0"/>
            </a:endParaRPr>
          </a:p>
        </p:txBody>
      </p:sp>
      <p:sp>
        <p:nvSpPr>
          <p:cNvPr id="19" name="立方體 18"/>
          <p:cNvSpPr/>
          <p:nvPr/>
        </p:nvSpPr>
        <p:spPr>
          <a:xfrm>
            <a:off x="1723182" y="2493144"/>
            <a:ext cx="4438504" cy="934546"/>
          </a:xfrm>
          <a:prstGeom prst="cube">
            <a:avLst>
              <a:gd name="adj" fmla="val 25453"/>
            </a:avLst>
          </a:prstGeom>
          <a:noFill/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_\           /_</a:t>
            </a:r>
            <a:br>
              <a:rPr lang="en-US" altLang="zh-HK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altLang="zh-HK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......</a:t>
            </a:r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Verdana" pitchFamily="34" charset="0"/>
            </a:endParaRPr>
          </a:p>
        </p:txBody>
      </p:sp>
      <p:sp>
        <p:nvSpPr>
          <p:cNvPr id="26" name="立方體 25"/>
          <p:cNvSpPr/>
          <p:nvPr/>
        </p:nvSpPr>
        <p:spPr>
          <a:xfrm>
            <a:off x="1481813" y="2734444"/>
            <a:ext cx="4438504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altLang="zh-H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6 cm</a:t>
            </a:r>
            <a:r>
              <a:rPr lang="en-US" altLang="zh-HK" sz="3600" b="1" baseline="30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3</a:t>
            </a:r>
            <a:endParaRPr lang="zh-HK" altLang="en-US" sz="3600" b="1" baseline="30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Verdana" pitchFamily="34" charset="0"/>
            </a:endParaRPr>
          </a:p>
        </p:txBody>
      </p:sp>
      <p:sp>
        <p:nvSpPr>
          <p:cNvPr id="27" name="立方體 26"/>
          <p:cNvSpPr/>
          <p:nvPr/>
        </p:nvSpPr>
        <p:spPr>
          <a:xfrm>
            <a:off x="1481882" y="2734444"/>
            <a:ext cx="4438504" cy="934546"/>
          </a:xfrm>
          <a:prstGeom prst="cube">
            <a:avLst>
              <a:gd name="adj" fmla="val 25453"/>
            </a:avLst>
          </a:prstGeom>
          <a:noFill/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_\           /_</a:t>
            </a:r>
            <a:br>
              <a:rPr lang="en-US" altLang="zh-HK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altLang="zh-HK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......</a:t>
            </a:r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Verdana" pitchFamily="34" charset="0"/>
            </a:endParaRPr>
          </a:p>
        </p:txBody>
      </p:sp>
      <p:sp>
        <p:nvSpPr>
          <p:cNvPr id="34" name="立方體 33"/>
          <p:cNvSpPr/>
          <p:nvPr/>
        </p:nvSpPr>
        <p:spPr>
          <a:xfrm>
            <a:off x="1240513" y="2975744"/>
            <a:ext cx="4438504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altLang="zh-TW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(</a:t>
            </a:r>
            <a:r>
              <a:rPr lang="zh-TW" alt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每條</a:t>
            </a:r>
            <a:r>
              <a:rPr lang="en-US" altLang="zh-TW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)</a:t>
            </a:r>
            <a:r>
              <a:rPr lang="zh-TW" alt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 </a:t>
            </a:r>
            <a:r>
              <a:rPr lang="en-US" altLang="zh-H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6 </a:t>
            </a:r>
            <a:r>
              <a:rPr lang="en-US" altLang="zh-H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cm</a:t>
            </a:r>
            <a:r>
              <a:rPr lang="en-US" altLang="zh-HK" sz="3600" b="1" baseline="30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3</a:t>
            </a:r>
            <a:endParaRPr lang="zh-HK" altLang="en-US" sz="3600" b="1" baseline="30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Verdana" pitchFamily="34" charset="0"/>
            </a:endParaRPr>
          </a:p>
        </p:txBody>
      </p:sp>
      <p:sp>
        <p:nvSpPr>
          <p:cNvPr id="35" name="立方體 34"/>
          <p:cNvSpPr/>
          <p:nvPr/>
        </p:nvSpPr>
        <p:spPr>
          <a:xfrm>
            <a:off x="1240582" y="2975744"/>
            <a:ext cx="4438504" cy="934546"/>
          </a:xfrm>
          <a:prstGeom prst="cube">
            <a:avLst>
              <a:gd name="adj" fmla="val 25453"/>
            </a:avLst>
          </a:prstGeom>
          <a:noFill/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Verdana" pitchFamily="34" charset="0"/>
            </a:endParaRPr>
          </a:p>
        </p:txBody>
      </p:sp>
      <p:grpSp>
        <p:nvGrpSpPr>
          <p:cNvPr id="43" name="群組 42"/>
          <p:cNvGrpSpPr/>
          <p:nvPr/>
        </p:nvGrpSpPr>
        <p:grpSpPr>
          <a:xfrm>
            <a:off x="1245404" y="1236444"/>
            <a:ext cx="5170763" cy="2818800"/>
            <a:chOff x="1239054" y="1884144"/>
            <a:chExt cx="5170763" cy="2818800"/>
          </a:xfrm>
        </p:grpSpPr>
        <p:sp>
          <p:nvSpPr>
            <p:cNvPr id="44" name="立方體 43"/>
            <p:cNvSpPr/>
            <p:nvPr/>
          </p:nvSpPr>
          <p:spPr>
            <a:xfrm>
              <a:off x="1239054" y="2890044"/>
              <a:ext cx="5170763" cy="1682523"/>
            </a:xfrm>
            <a:prstGeom prst="cube">
              <a:avLst>
                <a:gd name="adj" fmla="val 58162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38100"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endParaRPr lang="zh-HK" altLang="en-US" sz="3600" b="1" baseline="30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</p:txBody>
        </p:sp>
        <p:sp>
          <p:nvSpPr>
            <p:cNvPr id="45" name="矩形 44"/>
            <p:cNvSpPr>
              <a:spLocks/>
            </p:cNvSpPr>
            <p:nvPr/>
          </p:nvSpPr>
          <p:spPr>
            <a:xfrm>
              <a:off x="1657237" y="1884144"/>
              <a:ext cx="4517989" cy="2818800"/>
            </a:xfrm>
            <a:prstGeom prst="rect">
              <a:avLst/>
            </a:prstGeom>
            <a:noFill/>
            <a:ln w="38100">
              <a:noFill/>
            </a:ln>
            <a:scene3d>
              <a:camera prst="orthographicFront">
                <a:rot lat="18000000" lon="2806869" rev="19038000"/>
              </a:camera>
              <a:lightRig rig="threePt" dir="t"/>
            </a:scene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 sz="6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9" name="群組 38"/>
          <p:cNvGrpSpPr/>
          <p:nvPr/>
        </p:nvGrpSpPr>
        <p:grpSpPr>
          <a:xfrm>
            <a:off x="1251754" y="1230094"/>
            <a:ext cx="5170763" cy="2818800"/>
            <a:chOff x="1239054" y="1884144"/>
            <a:chExt cx="5170763" cy="2818800"/>
          </a:xfrm>
        </p:grpSpPr>
        <p:sp>
          <p:nvSpPr>
            <p:cNvPr id="37" name="立方體 36"/>
            <p:cNvSpPr/>
            <p:nvPr/>
          </p:nvSpPr>
          <p:spPr>
            <a:xfrm>
              <a:off x="1239054" y="2890044"/>
              <a:ext cx="5170763" cy="1682523"/>
            </a:xfrm>
            <a:prstGeom prst="cube">
              <a:avLst>
                <a:gd name="adj" fmla="val 58162"/>
              </a:avLst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en-US" altLang="zh-HK" sz="36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6 ╳ ? (cm</a:t>
              </a:r>
              <a:r>
                <a:rPr lang="en-US" altLang="zh-HK" sz="3600" b="1" baseline="300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3</a:t>
              </a:r>
              <a:r>
                <a:rPr lang="en-US" altLang="zh-HK" sz="3600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cs typeface="Verdana" pitchFamily="34" charset="0"/>
                </a:rPr>
                <a:t>)</a:t>
              </a:r>
              <a:endParaRPr lang="zh-HK" altLang="en-US" sz="3600" b="1" baseline="30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</p:txBody>
        </p:sp>
        <p:sp>
          <p:nvSpPr>
            <p:cNvPr id="38" name="矩形 37"/>
            <p:cNvSpPr>
              <a:spLocks/>
            </p:cNvSpPr>
            <p:nvPr/>
          </p:nvSpPr>
          <p:spPr>
            <a:xfrm>
              <a:off x="1657237" y="1884144"/>
              <a:ext cx="4517989" cy="2818800"/>
            </a:xfrm>
            <a:prstGeom prst="rect">
              <a:avLst/>
            </a:prstGeom>
            <a:noFill/>
            <a:ln w="38100">
              <a:noFill/>
            </a:ln>
            <a:scene3d>
              <a:camera prst="orthographicFront">
                <a:rot lat="18000000" lon="2806869" rev="19038000"/>
              </a:camera>
              <a:lightRig rig="threePt" dir="t"/>
            </a:scene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 sz="6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1" name="立方體 40"/>
          <p:cNvSpPr/>
          <p:nvPr/>
        </p:nvSpPr>
        <p:spPr>
          <a:xfrm>
            <a:off x="1251754" y="2235994"/>
            <a:ext cx="5170763" cy="1682523"/>
          </a:xfrm>
          <a:prstGeom prst="cube">
            <a:avLst>
              <a:gd name="adj" fmla="val 58162"/>
            </a:avLst>
          </a:prstGeom>
          <a:noFill/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zh-HK" altLang="en-US" sz="3600" b="1" baseline="30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6" name="立方體 45"/>
          <p:cNvSpPr/>
          <p:nvPr/>
        </p:nvSpPr>
        <p:spPr>
          <a:xfrm>
            <a:off x="1122932" y="482041"/>
            <a:ext cx="2234909" cy="497974"/>
          </a:xfrm>
          <a:prstGeom prst="cube">
            <a:avLst>
              <a:gd name="adj" fmla="val 25453"/>
            </a:avLst>
          </a:prstGeom>
          <a:ln w="127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altLang="zh-TW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6 </a:t>
            </a:r>
            <a:r>
              <a:rPr lang="en-US" altLang="zh-TW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cm</a:t>
            </a:r>
            <a:r>
              <a:rPr lang="en-US" altLang="zh-TW" sz="2000" b="1" baseline="30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3</a:t>
            </a:r>
            <a:endParaRPr lang="zh-HK" altLang="en-US" sz="2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Verdana" pitchFamily="34" charset="0"/>
            </a:endParaRPr>
          </a:p>
        </p:txBody>
      </p:sp>
      <p:sp>
        <p:nvSpPr>
          <p:cNvPr id="47" name="立方體 46"/>
          <p:cNvSpPr/>
          <p:nvPr/>
        </p:nvSpPr>
        <p:spPr>
          <a:xfrm>
            <a:off x="1127230" y="482041"/>
            <a:ext cx="2234909" cy="497974"/>
          </a:xfrm>
          <a:prstGeom prst="cube">
            <a:avLst>
              <a:gd name="adj" fmla="val 25453"/>
            </a:avLst>
          </a:prstGeom>
          <a:noFill/>
          <a:ln w="127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sz="9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zh-HK" altLang="en-US" sz="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+mj-ea"/>
              <a:cs typeface="Verdana" pitchFamily="34" charset="0"/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928405" y="4609278"/>
            <a:ext cx="8450935" cy="83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800"/>
              </a:lnSpc>
              <a:spcBef>
                <a:spcPct val="0"/>
              </a:spcBef>
            </a:pPr>
            <a:r>
              <a:rPr lang="zh-TW" altLang="en-US" sz="4400" b="1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長方體</a:t>
            </a:r>
            <a:r>
              <a:rPr lang="zh-TW" altLang="en-US" sz="4400" b="1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 </a:t>
            </a:r>
            <a:r>
              <a:rPr lang="zh-TW" altLang="en-US" sz="4400" b="1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 　　　　數目 </a:t>
            </a:r>
            <a:r>
              <a:rPr lang="en-US" altLang="zh-TW" sz="4400" b="1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=</a:t>
            </a:r>
            <a:r>
              <a:rPr lang="zh-TW" altLang="en-US" sz="4400" b="1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 　</a:t>
            </a:r>
            <a:r>
              <a:rPr lang="zh-TW" altLang="en-US" sz="4400" b="1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 </a:t>
            </a:r>
            <a:r>
              <a:rPr lang="zh-TW" altLang="en-US" sz="4400" b="1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條 </a:t>
            </a:r>
            <a:endParaRPr lang="zh-HK" altLang="en-US" sz="4400" b="1" baseline="300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1211278" y="1919511"/>
            <a:ext cx="5422605" cy="2060545"/>
          </a:xfrm>
          <a:prstGeom prst="rect">
            <a:avLst/>
          </a:prstGeom>
          <a:solidFill>
            <a:srgbClr val="E4E9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51" name="投影片編號版面配置區 2"/>
          <p:cNvSpPr txBox="1">
            <a:spLocks/>
          </p:cNvSpPr>
          <p:nvPr/>
        </p:nvSpPr>
        <p:spPr>
          <a:xfrm>
            <a:off x="8762553" y="6304235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zh-HK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7A0473-2BDB-41B4-9F4C-9A0EE1724D0E}" type="slidenum">
              <a:rPr lang="zh-HK" altLang="en-US" smtClean="0"/>
              <a:pPr/>
              <a:t>5</a:t>
            </a:fld>
            <a:endParaRPr lang="zh-HK" altLang="en-US" dirty="0"/>
          </a:p>
        </p:txBody>
      </p:sp>
      <p:sp>
        <p:nvSpPr>
          <p:cNvPr id="152" name="立方體 151"/>
          <p:cNvSpPr/>
          <p:nvPr/>
        </p:nvSpPr>
        <p:spPr>
          <a:xfrm>
            <a:off x="1949418" y="2266494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53" name="立方體 152"/>
          <p:cNvSpPr/>
          <p:nvPr/>
        </p:nvSpPr>
        <p:spPr>
          <a:xfrm>
            <a:off x="2648867" y="2266494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54" name="立方體 153"/>
          <p:cNvSpPr/>
          <p:nvPr/>
        </p:nvSpPr>
        <p:spPr>
          <a:xfrm>
            <a:off x="3348316" y="2266494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55" name="立方體 154"/>
          <p:cNvSpPr/>
          <p:nvPr/>
        </p:nvSpPr>
        <p:spPr>
          <a:xfrm>
            <a:off x="4047765" y="2266494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56" name="立方體 155"/>
          <p:cNvSpPr/>
          <p:nvPr/>
        </p:nvSpPr>
        <p:spPr>
          <a:xfrm>
            <a:off x="4747214" y="2266494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57" name="立方體 156"/>
          <p:cNvSpPr/>
          <p:nvPr/>
        </p:nvSpPr>
        <p:spPr>
          <a:xfrm>
            <a:off x="5446665" y="2266494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58" name="立方體 157"/>
          <p:cNvSpPr/>
          <p:nvPr/>
        </p:nvSpPr>
        <p:spPr>
          <a:xfrm>
            <a:off x="1949418" y="2266494"/>
            <a:ext cx="4438504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altLang="zh-H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6 </a:t>
            </a:r>
            <a:r>
              <a:rPr lang="en-US" altLang="zh-H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cm</a:t>
            </a:r>
            <a:r>
              <a:rPr lang="en-US" altLang="zh-HK" sz="3600" b="1" baseline="30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3</a:t>
            </a:r>
            <a:endParaRPr lang="zh-HK" altLang="en-US" sz="3600" b="1" baseline="30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Verdana" pitchFamily="34" charset="0"/>
            </a:endParaRPr>
          </a:p>
        </p:txBody>
      </p:sp>
      <p:sp>
        <p:nvSpPr>
          <p:cNvPr id="159" name="立方體 158"/>
          <p:cNvSpPr/>
          <p:nvPr/>
        </p:nvSpPr>
        <p:spPr>
          <a:xfrm>
            <a:off x="1949487" y="2266494"/>
            <a:ext cx="4438504" cy="934546"/>
          </a:xfrm>
          <a:prstGeom prst="cube">
            <a:avLst>
              <a:gd name="adj" fmla="val 25453"/>
            </a:avLst>
          </a:prstGeom>
          <a:noFill/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Verdana" pitchFamily="34" charset="0"/>
            </a:endParaRPr>
          </a:p>
        </p:txBody>
      </p:sp>
      <p:sp>
        <p:nvSpPr>
          <p:cNvPr id="160" name="立方體 159"/>
          <p:cNvSpPr/>
          <p:nvPr/>
        </p:nvSpPr>
        <p:spPr>
          <a:xfrm>
            <a:off x="1713588" y="25026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1" name="立方體 160"/>
          <p:cNvSpPr/>
          <p:nvPr/>
        </p:nvSpPr>
        <p:spPr>
          <a:xfrm>
            <a:off x="2413037" y="25026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2" name="立方體 161"/>
          <p:cNvSpPr/>
          <p:nvPr/>
        </p:nvSpPr>
        <p:spPr>
          <a:xfrm>
            <a:off x="3112486" y="25026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3" name="立方體 162"/>
          <p:cNvSpPr/>
          <p:nvPr/>
        </p:nvSpPr>
        <p:spPr>
          <a:xfrm>
            <a:off x="3811935" y="25026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4" name="立方體 163"/>
          <p:cNvSpPr/>
          <p:nvPr/>
        </p:nvSpPr>
        <p:spPr>
          <a:xfrm>
            <a:off x="4511384" y="25026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5" name="立方體 164"/>
          <p:cNvSpPr/>
          <p:nvPr/>
        </p:nvSpPr>
        <p:spPr>
          <a:xfrm>
            <a:off x="5210835" y="25026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6" name="立方體 165"/>
          <p:cNvSpPr/>
          <p:nvPr/>
        </p:nvSpPr>
        <p:spPr>
          <a:xfrm>
            <a:off x="1713588" y="2502669"/>
            <a:ext cx="4438504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altLang="zh-H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6 </a:t>
            </a:r>
            <a:r>
              <a:rPr lang="en-US" altLang="zh-H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cm</a:t>
            </a:r>
            <a:r>
              <a:rPr lang="en-US" altLang="zh-HK" sz="3600" b="1" baseline="30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3</a:t>
            </a:r>
            <a:endParaRPr lang="zh-HK" altLang="en-US" sz="3600" b="1" baseline="30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Verdana" pitchFamily="34" charset="0"/>
            </a:endParaRPr>
          </a:p>
        </p:txBody>
      </p:sp>
      <p:sp>
        <p:nvSpPr>
          <p:cNvPr id="167" name="立方體 166"/>
          <p:cNvSpPr/>
          <p:nvPr/>
        </p:nvSpPr>
        <p:spPr>
          <a:xfrm>
            <a:off x="1713657" y="2502669"/>
            <a:ext cx="4438504" cy="934546"/>
          </a:xfrm>
          <a:prstGeom prst="cube">
            <a:avLst>
              <a:gd name="adj" fmla="val 25453"/>
            </a:avLst>
          </a:prstGeom>
          <a:noFill/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Verdana" pitchFamily="34" charset="0"/>
            </a:endParaRPr>
          </a:p>
        </p:txBody>
      </p:sp>
      <p:sp>
        <p:nvSpPr>
          <p:cNvPr id="168" name="立方體 167"/>
          <p:cNvSpPr/>
          <p:nvPr/>
        </p:nvSpPr>
        <p:spPr>
          <a:xfrm>
            <a:off x="1472288" y="27439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9" name="立方體 168"/>
          <p:cNvSpPr/>
          <p:nvPr/>
        </p:nvSpPr>
        <p:spPr>
          <a:xfrm>
            <a:off x="2171737" y="27439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70" name="立方體 169"/>
          <p:cNvSpPr/>
          <p:nvPr/>
        </p:nvSpPr>
        <p:spPr>
          <a:xfrm>
            <a:off x="2871186" y="27439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71" name="立方體 170"/>
          <p:cNvSpPr/>
          <p:nvPr/>
        </p:nvSpPr>
        <p:spPr>
          <a:xfrm>
            <a:off x="3570635" y="27439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72" name="立方體 171"/>
          <p:cNvSpPr/>
          <p:nvPr/>
        </p:nvSpPr>
        <p:spPr>
          <a:xfrm>
            <a:off x="4270084" y="27439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73" name="立方體 172"/>
          <p:cNvSpPr/>
          <p:nvPr/>
        </p:nvSpPr>
        <p:spPr>
          <a:xfrm>
            <a:off x="4969535" y="27439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74" name="立方體 173"/>
          <p:cNvSpPr/>
          <p:nvPr/>
        </p:nvSpPr>
        <p:spPr>
          <a:xfrm>
            <a:off x="1472288" y="2743969"/>
            <a:ext cx="4438504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altLang="zh-H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6 </a:t>
            </a:r>
            <a:r>
              <a:rPr lang="en-US" altLang="zh-H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cm</a:t>
            </a:r>
            <a:r>
              <a:rPr lang="en-US" altLang="zh-HK" sz="3600" b="1" baseline="30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3</a:t>
            </a:r>
            <a:endParaRPr lang="zh-HK" altLang="en-US" sz="3600" b="1" baseline="30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Verdana" pitchFamily="34" charset="0"/>
            </a:endParaRPr>
          </a:p>
        </p:txBody>
      </p:sp>
      <p:sp>
        <p:nvSpPr>
          <p:cNvPr id="175" name="立方體 174"/>
          <p:cNvSpPr/>
          <p:nvPr/>
        </p:nvSpPr>
        <p:spPr>
          <a:xfrm>
            <a:off x="1472357" y="2743969"/>
            <a:ext cx="4438504" cy="934546"/>
          </a:xfrm>
          <a:prstGeom prst="cube">
            <a:avLst>
              <a:gd name="adj" fmla="val 25453"/>
            </a:avLst>
          </a:prstGeom>
          <a:noFill/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Verdana" pitchFamily="34" charset="0"/>
            </a:endParaRPr>
          </a:p>
        </p:txBody>
      </p:sp>
      <p:sp>
        <p:nvSpPr>
          <p:cNvPr id="176" name="立方體 175"/>
          <p:cNvSpPr/>
          <p:nvPr/>
        </p:nvSpPr>
        <p:spPr>
          <a:xfrm>
            <a:off x="1230988" y="29852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77" name="立方體 176"/>
          <p:cNvSpPr/>
          <p:nvPr/>
        </p:nvSpPr>
        <p:spPr>
          <a:xfrm>
            <a:off x="1930437" y="29852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78" name="立方體 177"/>
          <p:cNvSpPr/>
          <p:nvPr/>
        </p:nvSpPr>
        <p:spPr>
          <a:xfrm>
            <a:off x="2629886" y="29852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79" name="立方體 178"/>
          <p:cNvSpPr/>
          <p:nvPr/>
        </p:nvSpPr>
        <p:spPr>
          <a:xfrm>
            <a:off x="3329335" y="29852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80" name="立方體 179"/>
          <p:cNvSpPr/>
          <p:nvPr/>
        </p:nvSpPr>
        <p:spPr>
          <a:xfrm>
            <a:off x="4028784" y="29852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81" name="立方體 180"/>
          <p:cNvSpPr/>
          <p:nvPr/>
        </p:nvSpPr>
        <p:spPr>
          <a:xfrm>
            <a:off x="4728235" y="2985269"/>
            <a:ext cx="934546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82" name="立方體 181"/>
          <p:cNvSpPr/>
          <p:nvPr/>
        </p:nvSpPr>
        <p:spPr>
          <a:xfrm>
            <a:off x="1230988" y="2985269"/>
            <a:ext cx="4438504" cy="934546"/>
          </a:xfrm>
          <a:prstGeom prst="cube">
            <a:avLst>
              <a:gd name="adj" fmla="val 25453"/>
            </a:avLst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altLang="zh-H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6 </a:t>
            </a:r>
            <a:r>
              <a:rPr lang="en-US" altLang="zh-H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cm</a:t>
            </a:r>
            <a:r>
              <a:rPr lang="en-US" altLang="zh-HK" sz="3600" b="1" baseline="30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3</a:t>
            </a:r>
            <a:endParaRPr lang="zh-HK" altLang="en-US" sz="3600" b="1" baseline="30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Verdana" pitchFamily="34" charset="0"/>
            </a:endParaRPr>
          </a:p>
        </p:txBody>
      </p:sp>
      <p:sp>
        <p:nvSpPr>
          <p:cNvPr id="183" name="立方體 182"/>
          <p:cNvSpPr/>
          <p:nvPr/>
        </p:nvSpPr>
        <p:spPr>
          <a:xfrm>
            <a:off x="1231057" y="2985269"/>
            <a:ext cx="4438504" cy="934546"/>
          </a:xfrm>
          <a:prstGeom prst="cube">
            <a:avLst>
              <a:gd name="adj" fmla="val 25453"/>
            </a:avLst>
          </a:prstGeom>
          <a:noFill/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zh-HK" altLang="en-US" sz="1200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+mj-ea"/>
              <a:cs typeface="Verdana" pitchFamily="34" charset="0"/>
            </a:endParaRPr>
          </a:p>
        </p:txBody>
      </p:sp>
      <p:sp>
        <p:nvSpPr>
          <p:cNvPr id="184" name="圓角矩形圖說文字 183"/>
          <p:cNvSpPr/>
          <p:nvPr/>
        </p:nvSpPr>
        <p:spPr>
          <a:xfrm>
            <a:off x="4316806" y="277863"/>
            <a:ext cx="3525624" cy="563927"/>
          </a:xfrm>
          <a:prstGeom prst="wedgeRoundRectCallout">
            <a:avLst>
              <a:gd name="adj1" fmla="val -74426"/>
              <a:gd name="adj2" fmla="val 13573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輪到我了，請按一下</a:t>
            </a:r>
            <a:endParaRPr lang="zh-HK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85" name="圓角矩形圖說文字 184"/>
          <p:cNvSpPr/>
          <p:nvPr/>
        </p:nvSpPr>
        <p:spPr>
          <a:xfrm>
            <a:off x="3977010" y="640258"/>
            <a:ext cx="1997909" cy="563927"/>
          </a:xfrm>
          <a:prstGeom prst="wedgeRoundRectCallout">
            <a:avLst>
              <a:gd name="adj1" fmla="val -72617"/>
              <a:gd name="adj2" fmla="val -3396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再</a:t>
            </a:r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按一下</a:t>
            </a:r>
            <a:endParaRPr lang="zh-HK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86" name="圓角矩形圖說文字 185"/>
          <p:cNvSpPr/>
          <p:nvPr/>
        </p:nvSpPr>
        <p:spPr>
          <a:xfrm>
            <a:off x="4282862" y="980015"/>
            <a:ext cx="2936831" cy="563927"/>
          </a:xfrm>
          <a:prstGeom prst="wedgeRoundRectCallout">
            <a:avLst>
              <a:gd name="adj1" fmla="val -80220"/>
              <a:gd name="adj2" fmla="val -52418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再一次，謝謝</a:t>
            </a:r>
            <a:endParaRPr lang="zh-HK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87" name="圓角矩形圖說文字 186"/>
          <p:cNvSpPr/>
          <p:nvPr/>
        </p:nvSpPr>
        <p:spPr>
          <a:xfrm>
            <a:off x="4088505" y="1155794"/>
            <a:ext cx="2539049" cy="563927"/>
          </a:xfrm>
          <a:prstGeom prst="wedgeRoundRectCallout">
            <a:avLst>
              <a:gd name="adj1" fmla="val -78910"/>
              <a:gd name="adj2" fmla="val -67815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最後一次</a:t>
            </a:r>
            <a:endParaRPr lang="zh-HK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88" name="圓角矩形圖說文字 187"/>
          <p:cNvSpPr/>
          <p:nvPr/>
        </p:nvSpPr>
        <p:spPr>
          <a:xfrm>
            <a:off x="5214487" y="577204"/>
            <a:ext cx="3429473" cy="966738"/>
          </a:xfrm>
          <a:prstGeom prst="wedgeRoundRectCallout">
            <a:avLst>
              <a:gd name="adj1" fmla="val -101872"/>
              <a:gd name="adj2" fmla="val -21412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把它們結合之後，</a:t>
            </a:r>
            <a:endParaRPr lang="en-US" altLang="zh-TW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得到的是甚麼立體？</a:t>
            </a:r>
            <a:endParaRPr lang="zh-HK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89" name="圓角矩形圖說文字 188"/>
          <p:cNvSpPr/>
          <p:nvPr/>
        </p:nvSpPr>
        <p:spPr>
          <a:xfrm>
            <a:off x="7007479" y="1785361"/>
            <a:ext cx="1945136" cy="1720966"/>
          </a:xfrm>
          <a:prstGeom prst="wedgeRoundRectCallout">
            <a:avLst>
              <a:gd name="adj1" fmla="val -76176"/>
              <a:gd name="adj2" fmla="val 21340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是</a:t>
            </a:r>
            <a:r>
              <a:rPr lang="zh-TW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長方體</a:t>
            </a:r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。我的體積是多少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？</a:t>
            </a:r>
            <a:endParaRPr lang="zh-HK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90" name="文字方塊 189"/>
          <p:cNvSpPr txBox="1"/>
          <p:nvPr/>
        </p:nvSpPr>
        <p:spPr>
          <a:xfrm>
            <a:off x="6903404" y="4650906"/>
            <a:ext cx="3906708" cy="896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800"/>
              </a:lnSpc>
              <a:spcBef>
                <a:spcPct val="0"/>
              </a:spcBef>
            </a:pPr>
            <a:r>
              <a:rPr lang="en-US" altLang="zh-TW" sz="7200" b="1" dirty="0" smtClean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0</a:t>
            </a:r>
            <a:endParaRPr lang="zh-HK" altLang="en-US" sz="7200" b="1" dirty="0">
              <a:solidFill>
                <a:srgbClr val="C00000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91" name="文字方塊 190"/>
          <p:cNvSpPr txBox="1"/>
          <p:nvPr/>
        </p:nvSpPr>
        <p:spPr>
          <a:xfrm>
            <a:off x="6903404" y="4710795"/>
            <a:ext cx="3906708" cy="83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800"/>
              </a:lnSpc>
              <a:spcBef>
                <a:spcPct val="0"/>
              </a:spcBef>
            </a:pPr>
            <a:r>
              <a:rPr lang="en-US" altLang="zh-TW" sz="7200" b="1" dirty="0" smtClean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1</a:t>
            </a:r>
            <a:endParaRPr lang="zh-HK" altLang="en-US" sz="7200" b="1" dirty="0">
              <a:solidFill>
                <a:srgbClr val="C00000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92" name="文字方塊 191"/>
          <p:cNvSpPr txBox="1"/>
          <p:nvPr/>
        </p:nvSpPr>
        <p:spPr>
          <a:xfrm>
            <a:off x="6903404" y="4650906"/>
            <a:ext cx="3906708" cy="896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HK"/>
            </a:defPPr>
            <a:lvl1pPr>
              <a:lnSpc>
                <a:spcPts val="5800"/>
              </a:lnSpc>
              <a:spcBef>
                <a:spcPct val="0"/>
              </a:spcBef>
              <a:defRPr sz="7200" b="1">
                <a:solidFill>
                  <a:schemeClr val="accent1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solidFill>
                  <a:srgbClr val="C00000"/>
                </a:solidFill>
              </a:rPr>
              <a:t>2</a:t>
            </a:r>
            <a:endParaRPr lang="zh-HK" altLang="en-US" dirty="0">
              <a:solidFill>
                <a:srgbClr val="C00000"/>
              </a:solidFill>
            </a:endParaRPr>
          </a:p>
        </p:txBody>
      </p:sp>
      <p:sp>
        <p:nvSpPr>
          <p:cNvPr id="193" name="文字方塊 192"/>
          <p:cNvSpPr txBox="1"/>
          <p:nvPr/>
        </p:nvSpPr>
        <p:spPr>
          <a:xfrm>
            <a:off x="6903404" y="4650906"/>
            <a:ext cx="3906708" cy="896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HK"/>
            </a:defPPr>
            <a:lvl1pPr>
              <a:lnSpc>
                <a:spcPts val="5800"/>
              </a:lnSpc>
              <a:spcBef>
                <a:spcPct val="0"/>
              </a:spcBef>
              <a:defRPr sz="7200" b="1">
                <a:solidFill>
                  <a:schemeClr val="accent1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solidFill>
                  <a:srgbClr val="C00000"/>
                </a:solidFill>
              </a:rPr>
              <a:t>3</a:t>
            </a:r>
            <a:endParaRPr lang="zh-HK" altLang="en-US" dirty="0">
              <a:solidFill>
                <a:srgbClr val="C00000"/>
              </a:solidFill>
            </a:endParaRPr>
          </a:p>
        </p:txBody>
      </p:sp>
      <p:grpSp>
        <p:nvGrpSpPr>
          <p:cNvPr id="68" name="群組 67"/>
          <p:cNvGrpSpPr/>
          <p:nvPr/>
        </p:nvGrpSpPr>
        <p:grpSpPr>
          <a:xfrm>
            <a:off x="390525" y="5212423"/>
            <a:ext cx="8543925" cy="1202806"/>
            <a:chOff x="390525" y="5104737"/>
            <a:chExt cx="8543925" cy="1202806"/>
          </a:xfrm>
        </p:grpSpPr>
        <p:sp>
          <p:nvSpPr>
            <p:cNvPr id="69" name="文字方塊 68"/>
            <p:cNvSpPr txBox="1"/>
            <p:nvPr/>
          </p:nvSpPr>
          <p:spPr>
            <a:xfrm>
              <a:off x="390525" y="5471417"/>
              <a:ext cx="8543925" cy="836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5800"/>
                </a:lnSpc>
                <a:spcBef>
                  <a:spcPct val="0"/>
                </a:spcBef>
              </a:pPr>
              <a:r>
                <a:rPr lang="zh-TW" altLang="en-US" sz="4400" b="1" dirty="0" smtClean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長方體</a:t>
              </a:r>
              <a:r>
                <a:rPr lang="zh-TW" altLang="en-US" sz="4400" b="1" dirty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　　          體積 </a:t>
              </a:r>
              <a:r>
                <a:rPr lang="en-US" altLang="zh-TW" sz="4400" b="1" dirty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=</a:t>
              </a:r>
              <a:r>
                <a:rPr lang="zh-TW" altLang="en-US" sz="4400" b="1" dirty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 </a:t>
              </a:r>
              <a:r>
                <a:rPr lang="en-US" altLang="zh-TW" sz="8000" b="1" dirty="0" smtClean="0">
                  <a:solidFill>
                    <a:schemeClr val="accent5">
                      <a:lumMod val="75000"/>
                    </a:scheme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24</a:t>
              </a:r>
              <a:r>
                <a:rPr lang="zh-TW" altLang="en-US" sz="4400" b="1" dirty="0" smtClean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 </a:t>
              </a:r>
              <a:r>
                <a:rPr lang="en-US" altLang="zh-TW" sz="4400" b="1" dirty="0" smtClean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(cm</a:t>
              </a:r>
              <a:r>
                <a:rPr lang="en-US" altLang="zh-TW" sz="4400" b="1" baseline="30000" dirty="0" smtClean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3</a:t>
              </a:r>
              <a:r>
                <a:rPr lang="en-US" altLang="zh-TW" sz="4400" b="1" dirty="0" smtClean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</a:rPr>
                <a:t>)</a:t>
              </a:r>
              <a:endParaRPr lang="zh-HK" altLang="en-US" sz="4400" b="1" baseline="300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endParaRPr>
            </a:p>
          </p:txBody>
        </p:sp>
        <p:grpSp>
          <p:nvGrpSpPr>
            <p:cNvPr id="70" name="群組 69"/>
            <p:cNvGrpSpPr/>
            <p:nvPr/>
          </p:nvGrpSpPr>
          <p:grpSpPr>
            <a:xfrm>
              <a:off x="2324055" y="5104737"/>
              <a:ext cx="2087977" cy="1138244"/>
              <a:chOff x="1239054" y="1884144"/>
              <a:chExt cx="5170763" cy="2818800"/>
            </a:xfrm>
          </p:grpSpPr>
          <p:sp>
            <p:nvSpPr>
              <p:cNvPr id="71" name="立方體 70"/>
              <p:cNvSpPr/>
              <p:nvPr/>
            </p:nvSpPr>
            <p:spPr>
              <a:xfrm>
                <a:off x="1239054" y="2890044"/>
                <a:ext cx="5170763" cy="1682523"/>
              </a:xfrm>
              <a:prstGeom prst="cube">
                <a:avLst>
                  <a:gd name="adj" fmla="val 58162"/>
                </a:avLst>
              </a:prstGeom>
              <a:ln w="28575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endParaRPr lang="zh-HK" altLang="en-US" sz="1200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endParaRPr>
              </a:p>
            </p:txBody>
          </p:sp>
          <p:sp>
            <p:nvSpPr>
              <p:cNvPr id="72" name="矩形 71"/>
              <p:cNvSpPr>
                <a:spLocks/>
              </p:cNvSpPr>
              <p:nvPr/>
            </p:nvSpPr>
            <p:spPr>
              <a:xfrm>
                <a:off x="1657237" y="1884144"/>
                <a:ext cx="4517989" cy="2818800"/>
              </a:xfrm>
              <a:prstGeom prst="rect">
                <a:avLst/>
              </a:prstGeom>
              <a:noFill/>
              <a:ln w="28575">
                <a:noFill/>
              </a:ln>
              <a:scene3d>
                <a:camera prst="orthographicFront">
                  <a:rot lat="18000000" lon="2806869" rev="19038000"/>
                </a:camera>
                <a:lightRig rig="threePt" dir="t"/>
              </a:scene3d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2800" b="1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73" name="流程圖: 替代處理程序 72"/>
          <p:cNvSpPr/>
          <p:nvPr/>
        </p:nvSpPr>
        <p:spPr>
          <a:xfrm>
            <a:off x="441301" y="5461730"/>
            <a:ext cx="8293829" cy="1047319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顯示結果</a:t>
            </a:r>
            <a:endParaRPr lang="zh-HK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74" name="流程圖: 替代處理程序 73"/>
          <p:cNvSpPr/>
          <p:nvPr/>
        </p:nvSpPr>
        <p:spPr>
          <a:xfrm>
            <a:off x="2354208" y="1760975"/>
            <a:ext cx="3725903" cy="476293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▼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點擊長方體内</a:t>
            </a:r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部看看</a:t>
            </a:r>
            <a:r>
              <a:rPr lang="zh-TW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▼</a:t>
            </a:r>
            <a:endParaRPr lang="zh-HK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2910625" y="3285015"/>
            <a:ext cx="2456896" cy="576613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zh-HK" altLang="en-US" sz="36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1286589" y="3285014"/>
            <a:ext cx="4080933" cy="57661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altLang="zh-TW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6 ╳ 4 (cm</a:t>
            </a:r>
            <a:r>
              <a:rPr lang="en-US" altLang="zh-TW" sz="3600" b="1" baseline="30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3</a:t>
            </a:r>
            <a:r>
              <a:rPr lang="en-US" altLang="zh-TW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)</a:t>
            </a:r>
            <a:endParaRPr lang="zh-HK" altLang="en-US" sz="36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grpSp>
        <p:nvGrpSpPr>
          <p:cNvPr id="91" name="群組 90"/>
          <p:cNvGrpSpPr/>
          <p:nvPr/>
        </p:nvGrpSpPr>
        <p:grpSpPr>
          <a:xfrm>
            <a:off x="1228462" y="3976170"/>
            <a:ext cx="4211385" cy="795012"/>
            <a:chOff x="1228462" y="3667074"/>
            <a:chExt cx="4211385" cy="795012"/>
          </a:xfrm>
        </p:grpSpPr>
        <p:sp>
          <p:nvSpPr>
            <p:cNvPr id="92" name="左-右雙向箭號 91"/>
            <p:cNvSpPr/>
            <p:nvPr/>
          </p:nvSpPr>
          <p:spPr>
            <a:xfrm>
              <a:off x="1228462" y="3667074"/>
              <a:ext cx="4211385" cy="340701"/>
            </a:xfrm>
            <a:prstGeom prst="left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3" name="文字方塊 92"/>
            <p:cNvSpPr txBox="1"/>
            <p:nvPr/>
          </p:nvSpPr>
          <p:spPr>
            <a:xfrm>
              <a:off x="2356226" y="3938866"/>
              <a:ext cx="23228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長 </a:t>
              </a:r>
              <a:r>
                <a:rPr lang="en-US" altLang="zh-HK" sz="28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6</a:t>
              </a:r>
              <a:r>
                <a:rPr lang="zh-TW" altLang="en-US" sz="28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 </a:t>
              </a:r>
              <a:r>
                <a:rPr lang="en-US" altLang="zh-TW" sz="28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cm</a:t>
              </a:r>
              <a:endParaRPr lang="en-US" altLang="zh-HK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endParaRPr>
            </a:p>
          </p:txBody>
        </p:sp>
      </p:grpSp>
      <p:grpSp>
        <p:nvGrpSpPr>
          <p:cNvPr id="2" name="群組 1"/>
          <p:cNvGrpSpPr/>
          <p:nvPr/>
        </p:nvGrpSpPr>
        <p:grpSpPr>
          <a:xfrm>
            <a:off x="4696403" y="3463928"/>
            <a:ext cx="3523520" cy="757008"/>
            <a:chOff x="4611713" y="3487078"/>
            <a:chExt cx="3523520" cy="757008"/>
          </a:xfrm>
        </p:grpSpPr>
        <p:sp>
          <p:nvSpPr>
            <p:cNvPr id="94" name="左-右雙向箭號 93"/>
            <p:cNvSpPr/>
            <p:nvPr/>
          </p:nvSpPr>
          <p:spPr>
            <a:xfrm>
              <a:off x="4611713" y="3487078"/>
              <a:ext cx="2687947" cy="361671"/>
            </a:xfrm>
            <a:prstGeom prst="leftRightArrow">
              <a:avLst/>
            </a:prstGeom>
            <a:scene3d>
              <a:camera prst="orthographicFront">
                <a:rot lat="1278000" lon="17514000" rev="12600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5" name="文字方塊 94"/>
            <p:cNvSpPr txBox="1"/>
            <p:nvPr/>
          </p:nvSpPr>
          <p:spPr>
            <a:xfrm>
              <a:off x="5852163" y="3720866"/>
              <a:ext cx="22830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 smtClean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闊 </a:t>
              </a:r>
              <a:r>
                <a:rPr lang="en-US" altLang="zh-HK" sz="2800" dirty="0" smtClean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4</a:t>
              </a:r>
              <a:r>
                <a:rPr lang="zh-TW" altLang="en-US" sz="2800" dirty="0" smtClean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 </a:t>
              </a:r>
              <a:r>
                <a:rPr lang="en-US" altLang="zh-TW" sz="2800" dirty="0" smtClean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cm</a:t>
              </a:r>
            </a:p>
          </p:txBody>
        </p:sp>
      </p:grpSp>
      <p:sp>
        <p:nvSpPr>
          <p:cNvPr id="79" name="01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0" name="02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1" name="03">
            <a:hlinkClick r:id="" action="ppaction://noaction" highlightClick="1"/>
          </p:cNvPr>
          <p:cNvSpPr/>
          <p:nvPr/>
        </p:nvSpPr>
        <p:spPr>
          <a:xfrm>
            <a:off x="-1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2" name="04">
            <a:hlinkClick r:id="" action="ppaction://noaction" highlightClick="1"/>
          </p:cNvPr>
          <p:cNvSpPr/>
          <p:nvPr/>
        </p:nvSpPr>
        <p:spPr>
          <a:xfrm>
            <a:off x="13447" y="0"/>
            <a:ext cx="9130554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3" name="05">
            <a:hlinkClick r:id="" action="ppaction://noaction" highlightClick="1"/>
          </p:cNvPr>
          <p:cNvSpPr/>
          <p:nvPr/>
        </p:nvSpPr>
        <p:spPr>
          <a:xfrm>
            <a:off x="-1" y="0"/>
            <a:ext cx="9144002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4" name="06">
            <a:hlinkClick r:id="" action="ppaction://noaction" highlightClick="1"/>
          </p:cNvPr>
          <p:cNvSpPr/>
          <p:nvPr/>
        </p:nvSpPr>
        <p:spPr>
          <a:xfrm>
            <a:off x="-1" y="0"/>
            <a:ext cx="9144002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7" name="07">
            <a:hlinkClick r:id="" action="ppaction://noaction" highlightClick="1"/>
          </p:cNvPr>
          <p:cNvSpPr/>
          <p:nvPr/>
        </p:nvSpPr>
        <p:spPr>
          <a:xfrm>
            <a:off x="-1" y="0"/>
            <a:ext cx="9144002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6" name="08-nextslide">
            <a:hlinkClick r:id="" action="ppaction://hlinkshowjump?jump=nextslide" highlightClick="1"/>
          </p:cNvPr>
          <p:cNvSpPr/>
          <p:nvPr/>
        </p:nvSpPr>
        <p:spPr>
          <a:xfrm>
            <a:off x="-1" y="0"/>
            <a:ext cx="9144000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88" name="群組 38 Transparent"/>
          <p:cNvGrpSpPr/>
          <p:nvPr/>
        </p:nvGrpSpPr>
        <p:grpSpPr>
          <a:xfrm>
            <a:off x="1251754" y="1230094"/>
            <a:ext cx="5170763" cy="2818800"/>
            <a:chOff x="1239054" y="1884144"/>
            <a:chExt cx="5170763" cy="2818800"/>
          </a:xfrm>
          <a:solidFill>
            <a:schemeClr val="accent1">
              <a:alpha val="0"/>
            </a:schemeClr>
          </a:solidFill>
        </p:grpSpPr>
        <p:sp>
          <p:nvSpPr>
            <p:cNvPr id="89" name="立方體 88"/>
            <p:cNvSpPr/>
            <p:nvPr/>
          </p:nvSpPr>
          <p:spPr>
            <a:xfrm>
              <a:off x="1239054" y="2890044"/>
              <a:ext cx="5170763" cy="1682523"/>
            </a:xfrm>
            <a:prstGeom prst="cube">
              <a:avLst>
                <a:gd name="adj" fmla="val 58162"/>
              </a:avLst>
            </a:prstGeom>
            <a:grpFill/>
            <a:ln w="38100">
              <a:solidFill>
                <a:schemeClr val="accent1">
                  <a:alpha val="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endParaRPr lang="zh-HK" altLang="en-US" sz="3600" b="1" baseline="30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</p:txBody>
        </p:sp>
        <p:sp>
          <p:nvSpPr>
            <p:cNvPr id="90" name="矩形 89"/>
            <p:cNvSpPr>
              <a:spLocks/>
            </p:cNvSpPr>
            <p:nvPr/>
          </p:nvSpPr>
          <p:spPr>
            <a:xfrm>
              <a:off x="1657237" y="1884144"/>
              <a:ext cx="4517989" cy="2818800"/>
            </a:xfrm>
            <a:prstGeom prst="rect">
              <a:avLst/>
            </a:prstGeom>
            <a:grpFill/>
            <a:ln w="38100">
              <a:solidFill>
                <a:schemeClr val="accent1">
                  <a:alpha val="0"/>
                </a:schemeClr>
              </a:solidFill>
            </a:ln>
            <a:scene3d>
              <a:camera prst="orthographicFront">
                <a:rot lat="18000000" lon="2806869" rev="19038000"/>
              </a:camera>
              <a:lightRig rig="threePt" dir="t"/>
            </a:scene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 sz="6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97" name="立方體 96"/>
          <p:cNvSpPr/>
          <p:nvPr/>
        </p:nvSpPr>
        <p:spPr>
          <a:xfrm>
            <a:off x="2835795" y="4728903"/>
            <a:ext cx="2234909" cy="497974"/>
          </a:xfrm>
          <a:prstGeom prst="cube">
            <a:avLst>
              <a:gd name="adj" fmla="val 25453"/>
            </a:avLst>
          </a:prstGeom>
          <a:ln w="127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altLang="zh-TW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6 </a:t>
            </a:r>
            <a:r>
              <a:rPr lang="en-US" altLang="zh-TW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cm</a:t>
            </a:r>
            <a:r>
              <a:rPr lang="en-US" altLang="zh-TW" sz="2000" b="1" baseline="30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Verdana" pitchFamily="34" charset="0"/>
              </a:rPr>
              <a:t>3</a:t>
            </a:r>
            <a:endParaRPr lang="zh-HK" altLang="en-US" sz="2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Verdana" pitchFamily="34" charset="0"/>
            </a:endParaRPr>
          </a:p>
        </p:txBody>
      </p:sp>
      <p:sp>
        <p:nvSpPr>
          <p:cNvPr id="98" name="文字方塊 97"/>
          <p:cNvSpPr txBox="1"/>
          <p:nvPr/>
        </p:nvSpPr>
        <p:spPr>
          <a:xfrm>
            <a:off x="6903404" y="4650906"/>
            <a:ext cx="3906708" cy="896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HK"/>
            </a:defPPr>
            <a:lvl1pPr>
              <a:lnSpc>
                <a:spcPts val="5800"/>
              </a:lnSpc>
              <a:spcBef>
                <a:spcPct val="0"/>
              </a:spcBef>
              <a:defRPr sz="7200" b="1">
                <a:solidFill>
                  <a:schemeClr val="accent1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solidFill>
                  <a:srgbClr val="C00000"/>
                </a:solidFill>
              </a:rPr>
              <a:t>4</a:t>
            </a:r>
            <a:endParaRPr lang="zh-HK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4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"/>
                            </p:stCondLst>
                            <p:childTnLst>
                              <p:par>
                                <p:cTn id="2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"/>
                            </p:stCondLst>
                            <p:childTnLst>
                              <p:par>
                                <p:cTn id="33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"/>
                            </p:stCondLst>
                            <p:childTnLst>
                              <p:par>
                                <p:cTn id="3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"/>
                            </p:stCondLst>
                            <p:childTnLst>
                              <p:par>
                                <p:cTn id="43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600"/>
                            </p:stCondLst>
                            <p:childTnLst>
                              <p:par>
                                <p:cTn id="5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600"/>
                            </p:stCondLst>
                            <p:childTnLst>
                              <p:par>
                                <p:cTn id="61" presetID="47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600"/>
                            </p:stCondLst>
                            <p:childTnLst>
                              <p:par>
                                <p:cTn id="7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"/>
                            </p:stCondLst>
                            <p:childTnLst>
                              <p:par>
                                <p:cTn id="9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"/>
                            </p:stCondLst>
                            <p:childTnLst>
                              <p:par>
                                <p:cTn id="9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00"/>
                            </p:stCondLst>
                            <p:childTnLst>
                              <p:par>
                                <p:cTn id="10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"/>
                            </p:stCondLst>
                            <p:childTnLst>
                              <p:par>
                                <p:cTn id="10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600"/>
                            </p:stCondLst>
                            <p:childTnLst>
                              <p:par>
                                <p:cTn id="1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600"/>
                            </p:stCondLst>
                            <p:childTnLst>
                              <p:par>
                                <p:cTn id="123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600"/>
                            </p:stCondLst>
                            <p:childTnLst>
                              <p:par>
                                <p:cTn id="13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1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1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"/>
                            </p:stCondLst>
                            <p:childTnLst>
                              <p:par>
                                <p:cTn id="153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00"/>
                            </p:stCondLst>
                            <p:childTnLst>
                              <p:par>
                                <p:cTn id="15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1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1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00"/>
                            </p:stCondLst>
                            <p:childTnLst>
                              <p:par>
                                <p:cTn id="163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1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1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400"/>
                            </p:stCondLst>
                            <p:childTnLst>
                              <p:par>
                                <p:cTn id="16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1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1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"/>
                            </p:stCondLst>
                            <p:childTnLst>
                              <p:par>
                                <p:cTn id="173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600"/>
                            </p:stCondLst>
                            <p:childTnLst>
                              <p:par>
                                <p:cTn id="17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0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600"/>
                            </p:stCondLst>
                            <p:childTnLst>
                              <p:par>
                                <p:cTn id="18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4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600"/>
                            </p:stCondLst>
                            <p:childTnLst>
                              <p:par>
                                <p:cTn id="186" presetID="47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3600"/>
                            </p:stCondLst>
                            <p:childTnLst>
                              <p:par>
                                <p:cTn id="19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1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1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00"/>
                            </p:stCondLst>
                            <p:childTnLst>
                              <p:par>
                                <p:cTn id="21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1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1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200"/>
                            </p:stCondLst>
                            <p:childTnLst>
                              <p:par>
                                <p:cTn id="22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1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1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300"/>
                            </p:stCondLst>
                            <p:childTnLst>
                              <p:par>
                                <p:cTn id="22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1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1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400"/>
                            </p:stCondLst>
                            <p:childTnLst>
                              <p:par>
                                <p:cTn id="23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1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1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00"/>
                            </p:stCondLst>
                            <p:childTnLst>
                              <p:par>
                                <p:cTn id="23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1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1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600"/>
                            </p:stCondLst>
                            <p:childTnLst>
                              <p:par>
                                <p:cTn id="2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3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6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1600"/>
                            </p:stCondLst>
                            <p:childTnLst>
                              <p:par>
                                <p:cTn id="248" presetID="47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2600"/>
                            </p:stCondLst>
                            <p:childTnLst>
                              <p:par>
                                <p:cTn id="2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3100"/>
                            </p:stCondLst>
                            <p:childTnLst>
                              <p:par>
                                <p:cTn id="2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3600"/>
                            </p:stCondLst>
                            <p:childTnLst>
                              <p:par>
                                <p:cTn id="26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4100"/>
                            </p:stCondLst>
                            <p:childTnLst>
                              <p:par>
                                <p:cTn id="2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273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4" fill="hold">
                      <p:stCondLst>
                        <p:cond delay="0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3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3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2" dur="3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5" dur="3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8" dur="3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1" dur="3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4" dur="3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3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3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3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3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9" dur="3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2" dur="3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5" dur="3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3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1" dur="3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3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7" dur="3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3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3" dur="3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6" dur="3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9" dur="3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3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5" dur="3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3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1" dur="3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4" dur="3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7" dur="3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0" dur="3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3" dur="3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6" dur="3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9" dur="3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3000"/>
                            </p:stCondLst>
                            <p:childTnLst>
                              <p:par>
                                <p:cTn id="38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4000"/>
                            </p:stCondLst>
                            <p:childTnLst>
                              <p:par>
                                <p:cTn id="3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1000"/>
                            </p:stCondLst>
                            <p:childTnLst>
                              <p:par>
                                <p:cTn id="39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>
                            <p:stCondLst>
                              <p:cond delay="1000"/>
                            </p:stCondLst>
                            <p:childTnLst>
                              <p:par>
                                <p:cTn id="40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4000"/>
                            </p:stCondLst>
                            <p:childTnLst>
                              <p:par>
                                <p:cTn id="4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407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8" fill="hold">
                      <p:stCondLst>
                        <p:cond delay="0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500"/>
                            </p:stCondLst>
                            <p:childTnLst>
                              <p:par>
                                <p:cTn id="417" presetID="16" presetClass="exit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1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>
                            <p:stCondLst>
                              <p:cond delay="1000"/>
                            </p:stCondLst>
                            <p:childTnLst>
                              <p:par>
                                <p:cTn id="4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1500"/>
                            </p:stCondLst>
                            <p:childTnLst>
                              <p:par>
                                <p:cTn id="4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>
                            <p:stCondLst>
                              <p:cond delay="1500"/>
                            </p:stCondLst>
                            <p:childTnLst>
                              <p:par>
                                <p:cTn id="42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>
                            <p:stCondLst>
                              <p:cond delay="1500"/>
                            </p:stCondLst>
                            <p:childTnLst>
                              <p:par>
                                <p:cTn id="431" presetID="10" presetClass="emph" presetSubtype="0" repeatCount="indefinit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 override="childStyle">
                                        <p:cTn id="432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3" fill="hold">
                            <p:stCondLst>
                              <p:cond delay="3500"/>
                            </p:stCondLst>
                            <p:childTnLst>
                              <p:par>
                                <p:cTn id="4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436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7" fill="hold">
                      <p:stCondLst>
                        <p:cond delay="0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0" dur="600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41" dur="6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</p:childTnLst>
        </p:cTn>
      </p:par>
    </p:tnLst>
    <p:bldLst>
      <p:bldP spid="51" grpId="0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89" grpId="1" animBg="1"/>
      <p:bldP spid="190" grpId="0"/>
      <p:bldP spid="191" grpId="0"/>
      <p:bldP spid="191" grpId="1"/>
      <p:bldP spid="192" grpId="0"/>
      <p:bldP spid="192" grpId="1"/>
      <p:bldP spid="193" grpId="0"/>
      <p:bldP spid="193" grpId="1"/>
      <p:bldP spid="73" grpId="0" animBg="1"/>
      <p:bldP spid="73" grpId="1" animBg="1"/>
      <p:bldP spid="74" grpId="0"/>
      <p:bldP spid="76" grpId="0" animBg="1"/>
      <p:bldP spid="77" grpId="0"/>
      <p:bldP spid="77" grpId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7" grpId="0" animBg="1"/>
      <p:bldP spid="87" grpId="1" animBg="1"/>
      <p:bldP spid="86" grpId="0" animBg="1"/>
      <p:bldP spid="9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310647" y="6117465"/>
            <a:ext cx="2665927" cy="428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8582025" y="6484779"/>
            <a:ext cx="561975" cy="365125"/>
          </a:xfrm>
        </p:spPr>
        <p:txBody>
          <a:bodyPr/>
          <a:lstStyle/>
          <a:p>
            <a:fld id="{F47A0473-2BDB-41B4-9F4C-9A0EE1724D0E}" type="slidenum">
              <a:rPr lang="zh-HK" altLang="en-US" smtClean="0"/>
              <a:t>6</a:t>
            </a:fld>
            <a:endParaRPr lang="zh-HK" altLang="en-US"/>
          </a:p>
        </p:txBody>
      </p:sp>
      <p:grpSp>
        <p:nvGrpSpPr>
          <p:cNvPr id="36" name="群組 35"/>
          <p:cNvGrpSpPr/>
          <p:nvPr/>
        </p:nvGrpSpPr>
        <p:grpSpPr>
          <a:xfrm>
            <a:off x="934129" y="969461"/>
            <a:ext cx="5170763" cy="2818800"/>
            <a:chOff x="1251754" y="1877794"/>
            <a:chExt cx="5170763" cy="2818800"/>
          </a:xfrm>
        </p:grpSpPr>
        <p:grpSp>
          <p:nvGrpSpPr>
            <p:cNvPr id="39" name="群組 38"/>
            <p:cNvGrpSpPr/>
            <p:nvPr/>
          </p:nvGrpSpPr>
          <p:grpSpPr>
            <a:xfrm>
              <a:off x="1251754" y="1877794"/>
              <a:ext cx="5170763" cy="2818800"/>
              <a:chOff x="1239054" y="1884144"/>
              <a:chExt cx="5170763" cy="2818800"/>
            </a:xfrm>
          </p:grpSpPr>
          <p:sp>
            <p:nvSpPr>
              <p:cNvPr id="37" name="立方體 36"/>
              <p:cNvSpPr/>
              <p:nvPr/>
            </p:nvSpPr>
            <p:spPr>
              <a:xfrm>
                <a:off x="1239054" y="2890044"/>
                <a:ext cx="5170763" cy="1682523"/>
              </a:xfrm>
              <a:prstGeom prst="cube">
                <a:avLst>
                  <a:gd name="adj" fmla="val 58162"/>
                </a:avLst>
              </a:prstGeom>
              <a:ln w="3175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altLang="zh-HK" sz="3600" b="1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ea"/>
                    <a:ea typeface="+mj-ea"/>
                  </a:rPr>
                  <a:t>6 ╳ 4 (cm</a:t>
                </a:r>
                <a:r>
                  <a:rPr lang="en-US" altLang="zh-HK" sz="3600" b="1" baseline="30000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ea"/>
                    <a:ea typeface="+mj-ea"/>
                  </a:rPr>
                  <a:t>3</a:t>
                </a:r>
                <a:r>
                  <a:rPr lang="en-US" altLang="zh-HK" sz="3600" b="1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ea"/>
                  </a:rPr>
                  <a:t>)</a:t>
                </a:r>
                <a:endParaRPr lang="zh-HK" altLang="en-US" sz="3600" b="1" baseline="30000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endParaRPr>
              </a:p>
            </p:txBody>
          </p:sp>
          <p:sp>
            <p:nvSpPr>
              <p:cNvPr id="38" name="矩形 37"/>
              <p:cNvSpPr>
                <a:spLocks/>
              </p:cNvSpPr>
              <p:nvPr/>
            </p:nvSpPr>
            <p:spPr>
              <a:xfrm>
                <a:off x="1657237" y="1884144"/>
                <a:ext cx="4517989" cy="2818800"/>
              </a:xfrm>
              <a:prstGeom prst="rect">
                <a:avLst/>
              </a:prstGeom>
              <a:noFill/>
              <a:ln w="3175">
                <a:noFill/>
              </a:ln>
              <a:scene3d>
                <a:camera prst="orthographicFront">
                  <a:rot lat="18000000" lon="2806869" rev="19038000"/>
                </a:camera>
                <a:lightRig rig="threePt" dir="t"/>
              </a:scene3d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6600" b="1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41" name="立方體 40"/>
            <p:cNvSpPr/>
            <p:nvPr/>
          </p:nvSpPr>
          <p:spPr>
            <a:xfrm>
              <a:off x="1251754" y="2883694"/>
              <a:ext cx="5170763" cy="1682523"/>
            </a:xfrm>
            <a:prstGeom prst="cube">
              <a:avLst>
                <a:gd name="adj" fmla="val 58162"/>
              </a:avLst>
            </a:prstGeom>
            <a:noFill/>
            <a:ln w="3175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endParaRPr lang="zh-HK" altLang="en-US" sz="3600" b="1" baseline="30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</p:txBody>
        </p:sp>
      </p:grpSp>
      <p:grpSp>
        <p:nvGrpSpPr>
          <p:cNvPr id="126" name="群組 125"/>
          <p:cNvGrpSpPr/>
          <p:nvPr/>
        </p:nvGrpSpPr>
        <p:grpSpPr>
          <a:xfrm>
            <a:off x="932529" y="255611"/>
            <a:ext cx="5170763" cy="2818800"/>
            <a:chOff x="1251754" y="1877794"/>
            <a:chExt cx="5170763" cy="2818800"/>
          </a:xfrm>
        </p:grpSpPr>
        <p:grpSp>
          <p:nvGrpSpPr>
            <p:cNvPr id="127" name="群組 126"/>
            <p:cNvGrpSpPr/>
            <p:nvPr/>
          </p:nvGrpSpPr>
          <p:grpSpPr>
            <a:xfrm>
              <a:off x="1251754" y="1877794"/>
              <a:ext cx="5170763" cy="2818800"/>
              <a:chOff x="1239054" y="1884144"/>
              <a:chExt cx="5170763" cy="2818800"/>
            </a:xfrm>
          </p:grpSpPr>
          <p:sp>
            <p:nvSpPr>
              <p:cNvPr id="129" name="立方體 128"/>
              <p:cNvSpPr/>
              <p:nvPr/>
            </p:nvSpPr>
            <p:spPr>
              <a:xfrm>
                <a:off x="1239054" y="2890044"/>
                <a:ext cx="5170763" cy="1682523"/>
              </a:xfrm>
              <a:prstGeom prst="cube">
                <a:avLst>
                  <a:gd name="adj" fmla="val 58162"/>
                </a:avLst>
              </a:prstGeom>
              <a:ln w="3175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altLang="zh-HK" sz="3600" b="1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ea"/>
                    <a:ea typeface="+mj-ea"/>
                  </a:rPr>
                  <a:t>6 ╳ 4 (cm</a:t>
                </a:r>
                <a:r>
                  <a:rPr lang="en-US" altLang="zh-HK" sz="3600" b="1" baseline="30000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ea"/>
                    <a:ea typeface="+mj-ea"/>
                  </a:rPr>
                  <a:t>3</a:t>
                </a:r>
                <a:r>
                  <a:rPr lang="en-US" altLang="zh-HK" sz="3600" b="1" dirty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ea"/>
                  </a:rPr>
                  <a:t>)</a:t>
                </a:r>
                <a:endParaRPr lang="zh-HK" altLang="en-US" sz="3600" b="1" baseline="30000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endParaRPr>
              </a:p>
            </p:txBody>
          </p:sp>
          <p:sp>
            <p:nvSpPr>
              <p:cNvPr id="130" name="矩形 129"/>
              <p:cNvSpPr>
                <a:spLocks/>
              </p:cNvSpPr>
              <p:nvPr/>
            </p:nvSpPr>
            <p:spPr>
              <a:xfrm>
                <a:off x="1657237" y="1884144"/>
                <a:ext cx="4517989" cy="2818800"/>
              </a:xfrm>
              <a:prstGeom prst="rect">
                <a:avLst/>
              </a:prstGeom>
              <a:noFill/>
              <a:ln w="3175">
                <a:noFill/>
              </a:ln>
              <a:scene3d>
                <a:camera prst="orthographicFront">
                  <a:rot lat="18000000" lon="2806869" rev="19038000"/>
                </a:camera>
                <a:lightRig rig="threePt" dir="t"/>
              </a:scene3d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6600" b="1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28" name="立方體 127"/>
            <p:cNvSpPr/>
            <p:nvPr/>
          </p:nvSpPr>
          <p:spPr>
            <a:xfrm>
              <a:off x="1251754" y="2883694"/>
              <a:ext cx="5170763" cy="1682523"/>
            </a:xfrm>
            <a:prstGeom prst="cube">
              <a:avLst>
                <a:gd name="adj" fmla="val 58162"/>
              </a:avLst>
            </a:prstGeom>
            <a:noFill/>
            <a:ln w="3175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endParaRPr lang="zh-HK" altLang="en-US" sz="3600" b="1" baseline="30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</p:txBody>
        </p:sp>
      </p:grpSp>
      <p:grpSp>
        <p:nvGrpSpPr>
          <p:cNvPr id="40" name="群組 39"/>
          <p:cNvGrpSpPr/>
          <p:nvPr/>
        </p:nvGrpSpPr>
        <p:grpSpPr>
          <a:xfrm>
            <a:off x="918154" y="1261510"/>
            <a:ext cx="6967047" cy="2396374"/>
            <a:chOff x="1235779" y="2221019"/>
            <a:chExt cx="6967047" cy="3153698"/>
          </a:xfrm>
        </p:grpSpPr>
        <p:sp>
          <p:nvSpPr>
            <p:cNvPr id="137" name="立方體 136"/>
            <p:cNvSpPr/>
            <p:nvPr/>
          </p:nvSpPr>
          <p:spPr>
            <a:xfrm>
              <a:off x="1235779" y="2274044"/>
              <a:ext cx="5170763" cy="3100673"/>
            </a:xfrm>
            <a:prstGeom prst="cube">
              <a:avLst>
                <a:gd name="adj" fmla="val 41231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38100"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endParaRPr lang="zh-HK" altLang="en-US" sz="3600" b="1" baseline="30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</p:txBody>
        </p:sp>
        <p:sp>
          <p:nvSpPr>
            <p:cNvPr id="138" name="矩形 137"/>
            <p:cNvSpPr>
              <a:spLocks/>
            </p:cNvSpPr>
            <p:nvPr/>
          </p:nvSpPr>
          <p:spPr>
            <a:xfrm>
              <a:off x="3684837" y="2221019"/>
              <a:ext cx="4517989" cy="2818800"/>
            </a:xfrm>
            <a:prstGeom prst="rect">
              <a:avLst/>
            </a:prstGeom>
            <a:noFill/>
            <a:ln w="38100">
              <a:noFill/>
            </a:ln>
            <a:scene3d>
              <a:camera prst="isometricOffAxis2Right">
                <a:rot lat="1080000" lon="17160000" rev="0"/>
              </a:camera>
              <a:lightRig rig="threePt" dir="t"/>
            </a:scene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 sz="13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2" name="群組 41"/>
          <p:cNvGrpSpPr/>
          <p:nvPr/>
        </p:nvGrpSpPr>
        <p:grpSpPr>
          <a:xfrm>
            <a:off x="924504" y="1261510"/>
            <a:ext cx="6959097" cy="2396373"/>
            <a:chOff x="1242129" y="2229044"/>
            <a:chExt cx="6959097" cy="3145673"/>
          </a:xfrm>
        </p:grpSpPr>
        <p:sp>
          <p:nvSpPr>
            <p:cNvPr id="140" name="立方體 139"/>
            <p:cNvSpPr/>
            <p:nvPr/>
          </p:nvSpPr>
          <p:spPr>
            <a:xfrm>
              <a:off x="1242129" y="2267695"/>
              <a:ext cx="5170763" cy="3107022"/>
            </a:xfrm>
            <a:prstGeom prst="cube">
              <a:avLst>
                <a:gd name="adj" fmla="val 40694"/>
              </a:avLst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en-US" altLang="zh-HK" sz="48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6 ╳ 4 </a:t>
              </a:r>
              <a:r>
                <a:rPr lang="en-US" altLang="zh-HK" sz="4800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</a:rPr>
                <a:t>╳ </a:t>
              </a:r>
              <a:r>
                <a:rPr lang="en-US" altLang="zh-HK" sz="48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</a:rPr>
                <a:t>? (</a:t>
              </a:r>
              <a:r>
                <a:rPr lang="en-US" altLang="zh-HK" sz="48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cm</a:t>
              </a:r>
              <a:r>
                <a:rPr lang="en-US" altLang="zh-HK" sz="4800" b="1" baseline="300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3</a:t>
              </a:r>
              <a:r>
                <a:rPr lang="en-US" altLang="zh-HK" sz="4800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</a:rPr>
                <a:t>)</a:t>
              </a:r>
              <a:endParaRPr lang="zh-HK" altLang="en-US" sz="4800" b="1" baseline="30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</p:txBody>
        </p:sp>
        <p:sp>
          <p:nvSpPr>
            <p:cNvPr id="142" name="矩形 141"/>
            <p:cNvSpPr>
              <a:spLocks/>
            </p:cNvSpPr>
            <p:nvPr/>
          </p:nvSpPr>
          <p:spPr>
            <a:xfrm>
              <a:off x="3683237" y="2229044"/>
              <a:ext cx="4517989" cy="2818800"/>
            </a:xfrm>
            <a:prstGeom prst="rect">
              <a:avLst/>
            </a:prstGeom>
            <a:noFill/>
            <a:ln w="38100">
              <a:noFill/>
            </a:ln>
            <a:scene3d>
              <a:camera prst="isometricOffAxis2Right">
                <a:rot lat="1080000" lon="17160000" rev="0"/>
              </a:camera>
              <a:lightRig rig="threePt" dir="t"/>
            </a:scene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 sz="13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43" name="立方體 142"/>
          <p:cNvSpPr/>
          <p:nvPr/>
        </p:nvSpPr>
        <p:spPr>
          <a:xfrm>
            <a:off x="922904" y="1261510"/>
            <a:ext cx="5170763" cy="2404399"/>
          </a:xfrm>
          <a:prstGeom prst="cube">
            <a:avLst>
              <a:gd name="adj" fmla="val 40541"/>
            </a:avLst>
          </a:prstGeom>
          <a:noFill/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zh-HK" altLang="en-US" sz="3600" b="1" baseline="30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9" name="立方體 28"/>
          <p:cNvSpPr/>
          <p:nvPr/>
        </p:nvSpPr>
        <p:spPr>
          <a:xfrm>
            <a:off x="299067" y="400446"/>
            <a:ext cx="2087977" cy="679410"/>
          </a:xfrm>
          <a:prstGeom prst="cube">
            <a:avLst>
              <a:gd name="adj" fmla="val 58162"/>
            </a:avLst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altLang="zh-HK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6 ╳ </a:t>
            </a:r>
            <a:r>
              <a:rPr lang="en-US" altLang="zh-HK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4 (cm</a:t>
            </a:r>
            <a:r>
              <a:rPr lang="en-US" altLang="zh-HK" sz="2000" b="1" baseline="30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3</a:t>
            </a:r>
            <a:r>
              <a:rPr lang="en-US" altLang="zh-HK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)</a:t>
            </a:r>
            <a:endParaRPr lang="zh-HK" altLang="en-US" sz="2000" b="1" baseline="30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0" name="矩形 29"/>
          <p:cNvSpPr>
            <a:spLocks/>
          </p:cNvSpPr>
          <p:nvPr/>
        </p:nvSpPr>
        <p:spPr>
          <a:xfrm>
            <a:off x="467931" y="-5741"/>
            <a:ext cx="1824384" cy="1138244"/>
          </a:xfrm>
          <a:prstGeom prst="rect">
            <a:avLst/>
          </a:prstGeom>
          <a:noFill/>
          <a:ln w="28575">
            <a:noFill/>
          </a:ln>
          <a:scene3d>
            <a:camera prst="orthographicFront">
              <a:rot lat="18000000" lon="2806869" rev="19038000"/>
            </a:camera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圓角矩形圖說文字 30"/>
          <p:cNvSpPr/>
          <p:nvPr/>
        </p:nvSpPr>
        <p:spPr>
          <a:xfrm>
            <a:off x="2769520" y="288670"/>
            <a:ext cx="4131796" cy="598902"/>
          </a:xfrm>
          <a:prstGeom prst="wedgeRoundRectCallout">
            <a:avLst>
              <a:gd name="adj1" fmla="val -58309"/>
              <a:gd name="adj2" fmla="val 23588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終於到我出來了，請按一下</a:t>
            </a:r>
            <a:endParaRPr lang="zh-HK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32" name="圓角矩形圖說文字 31"/>
          <p:cNvSpPr/>
          <p:nvPr/>
        </p:nvSpPr>
        <p:spPr>
          <a:xfrm>
            <a:off x="2798395" y="143481"/>
            <a:ext cx="2312622" cy="598902"/>
          </a:xfrm>
          <a:prstGeom prst="wedgeRoundRectCallout">
            <a:avLst>
              <a:gd name="adj1" fmla="val -72044"/>
              <a:gd name="adj2" fmla="val 9124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請再按一下</a:t>
            </a:r>
            <a:endParaRPr lang="zh-HK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34" name="圓角矩形圖說文字 33"/>
          <p:cNvSpPr/>
          <p:nvPr/>
        </p:nvSpPr>
        <p:spPr>
          <a:xfrm>
            <a:off x="5405243" y="122655"/>
            <a:ext cx="3429473" cy="966738"/>
          </a:xfrm>
          <a:prstGeom prst="wedgeRoundRectCallout">
            <a:avLst>
              <a:gd name="adj1" fmla="val -131061"/>
              <a:gd name="adj2" fmla="val -3490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把它們結合之後，</a:t>
            </a:r>
            <a:endParaRPr lang="en-US" altLang="zh-TW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得到的是甚麼立體？</a:t>
            </a:r>
            <a:endParaRPr lang="zh-HK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35" name="圓角矩形圖說文字 34"/>
          <p:cNvSpPr/>
          <p:nvPr/>
        </p:nvSpPr>
        <p:spPr>
          <a:xfrm>
            <a:off x="6889580" y="1185731"/>
            <a:ext cx="1945136" cy="1720966"/>
          </a:xfrm>
          <a:prstGeom prst="wedgeRoundRectCallout">
            <a:avLst>
              <a:gd name="adj1" fmla="val -80630"/>
              <a:gd name="adj2" fmla="val 50423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是</a:t>
            </a:r>
            <a:r>
              <a:rPr lang="zh-TW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長方體</a:t>
            </a:r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。我的體積是多少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？</a:t>
            </a:r>
            <a:endParaRPr lang="zh-HK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3" name="流程圖: 替代處理程序 42"/>
          <p:cNvSpPr/>
          <p:nvPr/>
        </p:nvSpPr>
        <p:spPr>
          <a:xfrm>
            <a:off x="6143396" y="2878784"/>
            <a:ext cx="2756808" cy="888547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‹</a:t>
            </a:r>
            <a:r>
              <a:rPr lang="en-US" altLang="zh-TW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‹</a:t>
            </a:r>
            <a:r>
              <a:rPr lang="zh-TW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 </a:t>
            </a:r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點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擊長方體内</a:t>
            </a:r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部</a:t>
            </a:r>
            <a:r>
              <a:rPr lang="en-US" altLang="zh-TW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/>
            </a:r>
            <a:br>
              <a:rPr lang="en-US" altLang="zh-TW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</a:br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看看</a:t>
            </a:r>
            <a:endParaRPr lang="zh-HK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431676" y="4684420"/>
            <a:ext cx="8409784" cy="83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800"/>
              </a:lnSpc>
              <a:spcBef>
                <a:spcPct val="0"/>
              </a:spcBef>
            </a:pPr>
            <a:r>
              <a:rPr lang="zh-TW" altLang="en-US" sz="4400" b="1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長方體　</a:t>
            </a:r>
            <a:r>
              <a:rPr lang="zh-TW" altLang="en-US" sz="4400" b="1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</a:rPr>
              <a:t>　　　</a:t>
            </a:r>
            <a:r>
              <a:rPr lang="zh-TW" altLang="en-US" sz="4400" b="1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數目 </a:t>
            </a:r>
            <a:r>
              <a:rPr lang="en-US" altLang="zh-TW" sz="4400" b="1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=</a:t>
            </a:r>
            <a:r>
              <a:rPr lang="zh-TW" altLang="en-US" sz="4400" b="1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 </a:t>
            </a:r>
            <a:r>
              <a:rPr lang="zh-TW" altLang="en-US" sz="4400" b="1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</a:rPr>
              <a:t>　</a:t>
            </a:r>
            <a:r>
              <a:rPr lang="zh-TW" altLang="en-US" sz="4400" b="1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　個 </a:t>
            </a:r>
            <a:endParaRPr lang="zh-HK" altLang="en-US" sz="4400" b="1" baseline="300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6381969" y="4796347"/>
            <a:ext cx="731043" cy="83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800"/>
              </a:lnSpc>
              <a:spcBef>
                <a:spcPct val="0"/>
              </a:spcBef>
            </a:pPr>
            <a:r>
              <a:rPr lang="en-US" altLang="zh-TW" sz="7200" b="1" dirty="0" smtClean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0</a:t>
            </a:r>
            <a:endParaRPr lang="zh-HK" altLang="en-US" sz="7200" b="1" dirty="0">
              <a:solidFill>
                <a:srgbClr val="C00000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48" name="文字方塊 47"/>
          <p:cNvSpPr txBox="1"/>
          <p:nvPr/>
        </p:nvSpPr>
        <p:spPr>
          <a:xfrm>
            <a:off x="6381969" y="4796347"/>
            <a:ext cx="896023" cy="83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800"/>
              </a:lnSpc>
              <a:spcBef>
                <a:spcPct val="0"/>
              </a:spcBef>
            </a:pPr>
            <a:r>
              <a:rPr lang="en-US" altLang="zh-TW" sz="7200" b="1" dirty="0" smtClean="0">
                <a:solidFill>
                  <a:srgbClr val="C0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1</a:t>
            </a:r>
            <a:endParaRPr lang="zh-HK" altLang="en-US" sz="7200" b="1" dirty="0">
              <a:solidFill>
                <a:srgbClr val="C00000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6381969" y="4796347"/>
            <a:ext cx="952006" cy="83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HK"/>
            </a:defPPr>
            <a:lvl1pPr>
              <a:lnSpc>
                <a:spcPts val="5800"/>
              </a:lnSpc>
              <a:spcBef>
                <a:spcPct val="0"/>
              </a:spcBef>
              <a:defRPr sz="7200" b="1">
                <a:solidFill>
                  <a:schemeClr val="accent1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solidFill>
                  <a:srgbClr val="C00000"/>
                </a:solidFill>
              </a:rPr>
              <a:t>2</a:t>
            </a:r>
            <a:endParaRPr lang="zh-HK" altLang="en-US" dirty="0">
              <a:solidFill>
                <a:srgbClr val="C00000"/>
              </a:solidFill>
            </a:endParaRPr>
          </a:p>
        </p:txBody>
      </p:sp>
      <p:grpSp>
        <p:nvGrpSpPr>
          <p:cNvPr id="52" name="群組 51"/>
          <p:cNvGrpSpPr/>
          <p:nvPr/>
        </p:nvGrpSpPr>
        <p:grpSpPr>
          <a:xfrm>
            <a:off x="380900" y="5242562"/>
            <a:ext cx="8543925" cy="1282782"/>
            <a:chOff x="390525" y="5104737"/>
            <a:chExt cx="8543925" cy="1282782"/>
          </a:xfrm>
        </p:grpSpPr>
        <p:sp>
          <p:nvSpPr>
            <p:cNvPr id="53" name="文字方塊 52"/>
            <p:cNvSpPr txBox="1"/>
            <p:nvPr/>
          </p:nvSpPr>
          <p:spPr>
            <a:xfrm>
              <a:off x="390525" y="5471417"/>
              <a:ext cx="8543925" cy="836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5800"/>
                </a:lnSpc>
                <a:spcBef>
                  <a:spcPct val="0"/>
                </a:spcBef>
              </a:pPr>
              <a:r>
                <a:rPr lang="zh-TW" altLang="en-US" sz="4400" b="1" dirty="0" smtClean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長方體</a:t>
              </a:r>
              <a:r>
                <a:rPr lang="zh-TW" altLang="en-US" sz="4400" b="1" dirty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　　          體積 </a:t>
              </a:r>
              <a:r>
                <a:rPr lang="en-US" altLang="zh-TW" sz="4400" b="1" dirty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=</a:t>
              </a:r>
              <a:r>
                <a:rPr lang="zh-TW" altLang="en-US" sz="4400" b="1" dirty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 </a:t>
              </a:r>
              <a:r>
                <a:rPr lang="en-US" altLang="zh-TW" sz="8000" b="1" dirty="0" smtClean="0">
                  <a:solidFill>
                    <a:schemeClr val="accent5">
                      <a:lumMod val="75000"/>
                    </a:scheme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4</a:t>
              </a:r>
              <a:r>
                <a:rPr lang="en-US" altLang="zh-TW" sz="8000" b="1" dirty="0">
                  <a:solidFill>
                    <a:schemeClr val="accent5">
                      <a:lumMod val="75000"/>
                    </a:schemeClr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8</a:t>
              </a:r>
              <a:r>
                <a:rPr lang="zh-TW" altLang="en-US" sz="4400" b="1" dirty="0" smtClean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 </a:t>
              </a:r>
              <a:r>
                <a:rPr lang="en-US" altLang="zh-TW" sz="4400" b="1" dirty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cm</a:t>
              </a:r>
              <a:r>
                <a:rPr lang="en-US" altLang="zh-TW" sz="4400" b="1" baseline="30000" dirty="0">
                  <a:solidFill>
                    <a:schemeClr val="tx2"/>
                  </a:solidFill>
                  <a:effectLst>
                    <a:outerShdw blurRad="63500" dist="38100" dir="5400000" algn="t" rotWithShape="0">
                      <a:prstClr val="black">
                        <a:alpha val="25000"/>
                      </a:prstClr>
                    </a:outerShdw>
                  </a:effectLst>
                  <a:ea typeface="+mj-ea"/>
                  <a:cs typeface="+mj-cs"/>
                </a:rPr>
                <a:t>3</a:t>
              </a:r>
              <a:endParaRPr lang="zh-HK" altLang="en-US" sz="4400" b="1" baseline="300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endParaRPr>
            </a:p>
          </p:txBody>
        </p:sp>
        <p:grpSp>
          <p:nvGrpSpPr>
            <p:cNvPr id="54" name="群組 53"/>
            <p:cNvGrpSpPr/>
            <p:nvPr/>
          </p:nvGrpSpPr>
          <p:grpSpPr>
            <a:xfrm>
              <a:off x="2324055" y="5104737"/>
              <a:ext cx="2087977" cy="1282782"/>
              <a:chOff x="1239054" y="1884144"/>
              <a:chExt cx="5170763" cy="3176739"/>
            </a:xfrm>
          </p:grpSpPr>
          <p:sp>
            <p:nvSpPr>
              <p:cNvPr id="55" name="立方體 54"/>
              <p:cNvSpPr/>
              <p:nvPr/>
            </p:nvSpPr>
            <p:spPr>
              <a:xfrm>
                <a:off x="1239054" y="2572556"/>
                <a:ext cx="5170763" cy="2488327"/>
              </a:xfrm>
              <a:prstGeom prst="cube">
                <a:avLst>
                  <a:gd name="adj" fmla="val 40906"/>
                </a:avLst>
              </a:prstGeom>
              <a:ln w="28575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endParaRPr lang="zh-HK" altLang="en-US" sz="1200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endParaRPr>
              </a:p>
            </p:txBody>
          </p:sp>
          <p:sp>
            <p:nvSpPr>
              <p:cNvPr id="56" name="矩形 55"/>
              <p:cNvSpPr>
                <a:spLocks/>
              </p:cNvSpPr>
              <p:nvPr/>
            </p:nvSpPr>
            <p:spPr>
              <a:xfrm>
                <a:off x="1657237" y="1884144"/>
                <a:ext cx="4517989" cy="2818800"/>
              </a:xfrm>
              <a:prstGeom prst="rect">
                <a:avLst/>
              </a:prstGeom>
              <a:noFill/>
              <a:ln w="28575">
                <a:noFill/>
              </a:ln>
              <a:scene3d>
                <a:camera prst="orthographicFront">
                  <a:rot lat="18000000" lon="2806869" rev="19038000"/>
                </a:camera>
                <a:lightRig rig="threePt" dir="t"/>
              </a:scene3d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2800" b="1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57" name="流程圖: 替代處理程序 56"/>
          <p:cNvSpPr/>
          <p:nvPr/>
        </p:nvSpPr>
        <p:spPr>
          <a:xfrm>
            <a:off x="431676" y="5491869"/>
            <a:ext cx="8293829" cy="1047319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顯示結果</a:t>
            </a:r>
            <a:endParaRPr lang="zh-HK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961475" y="2289477"/>
            <a:ext cx="4114581" cy="1289918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zh-HK" altLang="en-US" sz="36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636609" y="2499757"/>
            <a:ext cx="4413896" cy="98122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altLang="zh-HK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6</a:t>
            </a:r>
            <a:r>
              <a:rPr lang="en-US" altLang="zh-HK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 </a:t>
            </a:r>
            <a:r>
              <a:rPr lang="en-US" altLang="zh-HK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╳</a:t>
            </a:r>
            <a:r>
              <a:rPr lang="en-US" altLang="zh-HK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 </a:t>
            </a:r>
            <a:r>
              <a:rPr lang="en-US" altLang="zh-HK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4</a:t>
            </a:r>
            <a:r>
              <a:rPr lang="en-US" altLang="zh-HK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 </a:t>
            </a:r>
            <a:r>
              <a:rPr lang="en-US" altLang="zh-HK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╳</a:t>
            </a:r>
            <a:r>
              <a:rPr lang="en-US" altLang="zh-HK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 </a:t>
            </a:r>
            <a:r>
              <a:rPr lang="en-US" altLang="zh-TW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2</a:t>
            </a:r>
            <a:r>
              <a:rPr lang="en-US" altLang="zh-HK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 </a:t>
            </a:r>
            <a:r>
              <a:rPr lang="en-US" altLang="zh-HK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(cm</a:t>
            </a:r>
            <a:r>
              <a:rPr lang="en-US" altLang="zh-HK" sz="4800" b="1" baseline="30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3</a:t>
            </a:r>
            <a:r>
              <a:rPr lang="en-US" altLang="zh-HK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)</a:t>
            </a:r>
            <a:endParaRPr lang="zh-HK" altLang="en-US" sz="4800" b="1" baseline="30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grpSp>
        <p:nvGrpSpPr>
          <p:cNvPr id="70" name="群組 69"/>
          <p:cNvGrpSpPr/>
          <p:nvPr/>
        </p:nvGrpSpPr>
        <p:grpSpPr>
          <a:xfrm>
            <a:off x="931282" y="3724710"/>
            <a:ext cx="4211385" cy="795012"/>
            <a:chOff x="1228462" y="3667074"/>
            <a:chExt cx="4211385" cy="795012"/>
          </a:xfrm>
        </p:grpSpPr>
        <p:sp>
          <p:nvSpPr>
            <p:cNvPr id="71" name="左-右雙向箭號 70"/>
            <p:cNvSpPr/>
            <p:nvPr/>
          </p:nvSpPr>
          <p:spPr>
            <a:xfrm>
              <a:off x="1228462" y="3667074"/>
              <a:ext cx="4211385" cy="340701"/>
            </a:xfrm>
            <a:prstGeom prst="left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2" name="文字方塊 71"/>
            <p:cNvSpPr txBox="1"/>
            <p:nvPr/>
          </p:nvSpPr>
          <p:spPr>
            <a:xfrm>
              <a:off x="2356226" y="3938866"/>
              <a:ext cx="23228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長 </a:t>
              </a:r>
              <a:r>
                <a:rPr lang="en-US" altLang="zh-HK" sz="28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6</a:t>
              </a:r>
              <a:r>
                <a:rPr lang="zh-TW" altLang="en-US" sz="28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 </a:t>
              </a:r>
              <a:r>
                <a:rPr lang="en-US" altLang="zh-TW" sz="2800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cm</a:t>
              </a:r>
              <a:endParaRPr lang="en-US" altLang="zh-HK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endParaRPr>
            </a:p>
          </p:txBody>
        </p:sp>
      </p:grpSp>
      <p:grpSp>
        <p:nvGrpSpPr>
          <p:cNvPr id="73" name="群組 72"/>
          <p:cNvGrpSpPr/>
          <p:nvPr/>
        </p:nvGrpSpPr>
        <p:grpSpPr>
          <a:xfrm>
            <a:off x="4329773" y="3235618"/>
            <a:ext cx="3523520" cy="757008"/>
            <a:chOff x="4611713" y="3487078"/>
            <a:chExt cx="3523520" cy="757008"/>
          </a:xfrm>
        </p:grpSpPr>
        <p:sp>
          <p:nvSpPr>
            <p:cNvPr id="74" name="左-右雙向箭號 73"/>
            <p:cNvSpPr/>
            <p:nvPr/>
          </p:nvSpPr>
          <p:spPr>
            <a:xfrm>
              <a:off x="4611713" y="3487078"/>
              <a:ext cx="2687947" cy="361671"/>
            </a:xfrm>
            <a:prstGeom prst="leftRightArrow">
              <a:avLst/>
            </a:prstGeom>
            <a:scene3d>
              <a:camera prst="orthographicFront">
                <a:rot lat="1278000" lon="17514000" rev="12600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5" name="文字方塊 74"/>
            <p:cNvSpPr txBox="1"/>
            <p:nvPr/>
          </p:nvSpPr>
          <p:spPr>
            <a:xfrm>
              <a:off x="5852163" y="3720866"/>
              <a:ext cx="22830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 smtClean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闊 </a:t>
              </a:r>
              <a:r>
                <a:rPr lang="en-US" altLang="zh-HK" sz="2800" dirty="0" smtClean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4</a:t>
              </a:r>
              <a:r>
                <a:rPr lang="zh-TW" altLang="en-US" sz="2800" dirty="0" smtClean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 </a:t>
              </a:r>
              <a:r>
                <a:rPr lang="en-US" altLang="zh-TW" sz="2800" dirty="0" smtClean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cm</a:t>
              </a:r>
            </a:p>
          </p:txBody>
        </p:sp>
      </p:grpSp>
      <p:grpSp>
        <p:nvGrpSpPr>
          <p:cNvPr id="2" name="群組 1"/>
          <p:cNvGrpSpPr/>
          <p:nvPr/>
        </p:nvGrpSpPr>
        <p:grpSpPr>
          <a:xfrm>
            <a:off x="4939182" y="2279444"/>
            <a:ext cx="2133283" cy="1348824"/>
            <a:chOff x="4939182" y="2279444"/>
            <a:chExt cx="2133283" cy="1348824"/>
          </a:xfrm>
        </p:grpSpPr>
        <p:sp>
          <p:nvSpPr>
            <p:cNvPr id="76" name="左-右雙向箭號 75"/>
            <p:cNvSpPr/>
            <p:nvPr/>
          </p:nvSpPr>
          <p:spPr>
            <a:xfrm rot="5400000">
              <a:off x="4436605" y="2782021"/>
              <a:ext cx="1348824" cy="343670"/>
            </a:xfrm>
            <a:prstGeom prst="leftRightArrow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7400000"/>
              </a:lightRig>
            </a:scene3d>
            <a:sp3d>
              <a:bevelT w="63500" h="254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/>
                <a:t>         </a:t>
              </a:r>
              <a:endParaRPr lang="zh-HK" altLang="en-US" dirty="0"/>
            </a:p>
          </p:txBody>
        </p:sp>
        <p:sp>
          <p:nvSpPr>
            <p:cNvPr id="77" name="文字方塊 76"/>
            <p:cNvSpPr txBox="1"/>
            <p:nvPr/>
          </p:nvSpPr>
          <p:spPr>
            <a:xfrm>
              <a:off x="5141219" y="2433457"/>
              <a:ext cx="19312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 smtClean="0">
                  <a:solidFill>
                    <a:schemeClr val="accent5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高 </a:t>
              </a:r>
              <a:r>
                <a:rPr lang="en-US" altLang="zh-HK" sz="2400" dirty="0" smtClean="0">
                  <a:solidFill>
                    <a:schemeClr val="accent5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2</a:t>
              </a:r>
              <a:r>
                <a:rPr lang="zh-TW" altLang="en-US" sz="2400" dirty="0" smtClean="0">
                  <a:solidFill>
                    <a:schemeClr val="accent5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 </a:t>
              </a:r>
              <a:r>
                <a:rPr lang="en-US" altLang="zh-TW" sz="2400" dirty="0" smtClean="0">
                  <a:solidFill>
                    <a:schemeClr val="accent5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ea typeface="+mj-ea"/>
                  <a:cs typeface="Aharoni" pitchFamily="2" charset="-79"/>
                </a:rPr>
                <a:t>cm</a:t>
              </a:r>
              <a:endParaRPr lang="zh-HK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</p:txBody>
        </p:sp>
      </p:grpSp>
      <p:sp>
        <p:nvSpPr>
          <p:cNvPr id="51" name="01">
            <a:hlinkClick r:id="" action="ppaction://noaction" highlightClick="1"/>
          </p:cNvPr>
          <p:cNvSpPr/>
          <p:nvPr/>
        </p:nvSpPr>
        <p:spPr>
          <a:xfrm>
            <a:off x="-1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1" name="02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2" name="03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3" name="04">
            <a:hlinkClick r:id="" action="ppaction://noaction" highlightClick="1"/>
          </p:cNvPr>
          <p:cNvSpPr/>
          <p:nvPr/>
        </p:nvSpPr>
        <p:spPr>
          <a:xfrm>
            <a:off x="-1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4" name="05">
            <a:hlinkClick r:id="" action="ppaction://noaction" highlightClick="1"/>
          </p:cNvPr>
          <p:cNvSpPr/>
          <p:nvPr/>
        </p:nvSpPr>
        <p:spPr>
          <a:xfrm>
            <a:off x="-1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9" name="06">
            <a:hlinkClick r:id="" action="ppaction://noaction" highlightClick="1"/>
          </p:cNvPr>
          <p:cNvSpPr/>
          <p:nvPr/>
        </p:nvSpPr>
        <p:spPr>
          <a:xfrm>
            <a:off x="-1" y="0"/>
            <a:ext cx="9144002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5" name="07-nextslide">
            <a:hlinkClick r:id="" action="ppaction://hlinkshowjump?jump=nextslide" highlightClick="1"/>
          </p:cNvPr>
          <p:cNvSpPr/>
          <p:nvPr/>
        </p:nvSpPr>
        <p:spPr>
          <a:xfrm>
            <a:off x="0" y="0"/>
            <a:ext cx="9143999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66" name="群組 41 Transparent"/>
          <p:cNvGrpSpPr/>
          <p:nvPr/>
        </p:nvGrpSpPr>
        <p:grpSpPr>
          <a:xfrm>
            <a:off x="924504" y="1129431"/>
            <a:ext cx="6959097" cy="3145673"/>
            <a:chOff x="1242129" y="2229044"/>
            <a:chExt cx="6959097" cy="3145673"/>
          </a:xfrm>
          <a:solidFill>
            <a:schemeClr val="accent1">
              <a:alpha val="0"/>
            </a:schemeClr>
          </a:solidFill>
        </p:grpSpPr>
        <p:sp>
          <p:nvSpPr>
            <p:cNvPr id="67" name="立方體 66"/>
            <p:cNvSpPr/>
            <p:nvPr/>
          </p:nvSpPr>
          <p:spPr>
            <a:xfrm>
              <a:off x="1242129" y="2267694"/>
              <a:ext cx="5170763" cy="3107023"/>
            </a:xfrm>
            <a:prstGeom prst="cube">
              <a:avLst>
                <a:gd name="adj" fmla="val 30900"/>
              </a:avLst>
            </a:prstGeom>
            <a:grpFill/>
            <a:ln w="38100">
              <a:solidFill>
                <a:schemeClr val="accent1">
                  <a:alpha val="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endParaRPr lang="zh-HK" altLang="en-US" sz="4800" b="1" baseline="30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</p:txBody>
        </p:sp>
        <p:sp>
          <p:nvSpPr>
            <p:cNvPr id="68" name="矩形 67"/>
            <p:cNvSpPr>
              <a:spLocks/>
            </p:cNvSpPr>
            <p:nvPr/>
          </p:nvSpPr>
          <p:spPr>
            <a:xfrm>
              <a:off x="3683237" y="2229044"/>
              <a:ext cx="4517989" cy="2818800"/>
            </a:xfrm>
            <a:prstGeom prst="rect">
              <a:avLst/>
            </a:prstGeom>
            <a:grpFill/>
            <a:ln w="38100">
              <a:solidFill>
                <a:schemeClr val="accent1">
                  <a:alpha val="0"/>
                </a:schemeClr>
              </a:solidFill>
            </a:ln>
            <a:scene3d>
              <a:camera prst="isometricOffAxis2Right">
                <a:rot lat="1080000" lon="17160000" rev="0"/>
              </a:camera>
              <a:lightRig rig="threePt" dir="t"/>
            </a:scene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 sz="13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8" name="立方體 77"/>
          <p:cNvSpPr/>
          <p:nvPr/>
        </p:nvSpPr>
        <p:spPr>
          <a:xfrm>
            <a:off x="2292315" y="4728852"/>
            <a:ext cx="2087977" cy="679410"/>
          </a:xfrm>
          <a:prstGeom prst="cube">
            <a:avLst>
              <a:gd name="adj" fmla="val 58162"/>
            </a:avLst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altLang="zh-HK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6 ╳ </a:t>
            </a:r>
            <a:r>
              <a:rPr lang="en-US" altLang="zh-HK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4 (cm</a:t>
            </a:r>
            <a:r>
              <a:rPr lang="en-US" altLang="zh-HK" sz="2000" b="1" baseline="30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3</a:t>
            </a:r>
            <a:r>
              <a:rPr lang="en-US" altLang="zh-HK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)</a:t>
            </a:r>
            <a:endParaRPr lang="zh-HK" altLang="en-US" sz="2000" b="1" baseline="30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8374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" presetID="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" presetID="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" presetID="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" presetID="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5" presetID="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Abs val="0"/>
                                      </p:iterate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7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" presetID="9" presetClass="emph" presetSubtype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 rctx="PPT">
                                            <p:cTn id="20" dur="indefinite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style.opacity</p:attrName>
                                            </p:attrNameLst>
                                          </p:cBhvr>
                                          <p:to>
                                            <p:strVal val="0.25"/>
                                          </p:to>
                                        </p:set>
                                        <p:animEffect filter="image" prLst="opacity: 0.25">
                                          <p:cBhvr rctx="IE">
                                            <p:cTn id="21" dur="indefinite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10" presetClass="entr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seq concurrent="1" nextAc="seek">
                  <p:cTn id="26" restart="whenNotActive" fill="hold" evtFilter="cancelBubble" nodeType="interactiveSeq">
                    <p:stCondLst>
                      <p:cond evt="onClick" delay="0">
                        <p:tgtEl>
                          <p:spTgt spid="51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27" fill="hold">
                          <p:stCondLst>
                            <p:cond delay="0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1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1" presetClass="exit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2" presetClass="entr" presetSubtype="1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7" dur="20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8" dur="20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40" presetID="47" presetClass="exit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1" dur="10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2" dur="1000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1000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-.1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7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8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51" presetID="10" presetClass="entr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51"/>
                      </p:tgtEl>
                    </p:cond>
                  </p:nextCondLst>
                </p:seq>
                <p:seq concurrent="1" nextAc="seek">
                  <p:cTn id="56" restart="whenNotActive" fill="hold" evtFilter="cancelBubble" nodeType="interactiveSeq">
                    <p:stCondLst>
                      <p:cond evt="onClick" delay="0">
                        <p:tgtEl>
                          <p:spTgt spid="61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57" fill="hold">
                          <p:stCondLst>
                            <p:cond delay="0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1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2" presetID="1" presetClass="exit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5" presetID="2" presetClass="entr" presetSubtype="1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7" dur="20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8" dur="20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70" presetID="47" presetClass="exit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71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2" dur="1000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1000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-.1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5" presetID="42" presetClass="entr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7" dur="10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8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0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61"/>
                      </p:tgtEl>
                    </p:cond>
                  </p:nextCondLst>
                </p:seq>
                <p:seq concurrent="1" nextAc="seek">
                  <p:cTn id="82" restart="whenNotActive" fill="hold" evtFilter="cancelBubble" nodeType="interactiveSeq">
                    <p:stCondLst>
                      <p:cond evt="onClick" delay="0">
                        <p:tgtEl>
                          <p:spTgt spid="62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83" fill="hold">
                          <p:stCondLst>
                            <p:cond delay="0"/>
                          </p:stCondLst>
                          <p:childTnLst>
                            <p:par>
                              <p:cTn id="8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5" presetID="1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8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0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2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4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6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8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00" presetID="10" presetClass="entr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2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4" presetID="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62"/>
                      </p:tgtEl>
                    </p:cond>
                  </p:nextCondLst>
                </p:seq>
                <p:seq concurrent="1" nextAc="seek">
                  <p:cTn id="106" restart="whenNotActive" fill="hold" evtFilter="cancelBubble" nodeType="interactiveSeq">
                    <p:stCondLst>
                      <p:cond evt="onClick" delay="0">
                        <p:tgtEl>
                          <p:spTgt spid="63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07" fill="hold">
                          <p:stCondLst>
                            <p:cond delay="0"/>
                          </p:stCondLst>
                          <p:childTnLst>
                            <p:par>
                              <p:cTn id="10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9" presetID="1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2" presetID="1" presetClass="exit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5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7" dur="30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0" dur="30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3" dur="3000"/>
                                            <p:tgtEl>
                                              <p:spTgt spid="1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25" presetID="10" presetClass="entr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7" dur="1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8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129" presetID="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63"/>
                      </p:tgtEl>
                    </p:cond>
                  </p:nextCondLst>
                </p:seq>
                <p:seq concurrent="1" nextAc="seek">
                  <p:cTn id="131" restart="whenNotActive" fill="hold" evtFilter="cancelBubble" nodeType="interactiveSeq">
                    <p:stCondLst>
                      <p:cond evt="onClick" delay="0">
                        <p:tgtEl>
                          <p:spTgt spid="64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32" fill="hold">
                          <p:stCondLst>
                            <p:cond delay="0"/>
                          </p:stCondLst>
                          <p:childTnLst>
                            <p:par>
                              <p:cTn id="13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4" presetID="1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9" dur="10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1" presetID="10" presetClass="entr" presetSubtype="0" fill="hold" grpId="0" nodeType="after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3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6" dur="30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7" fill="hold">
                                <p:stCondLst>
                                  <p:cond delay="4600"/>
                                </p:stCondLst>
                                <p:childTnLst>
                                  <p:par>
                                    <p:cTn id="148" presetID="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64"/>
                      </p:tgtEl>
                    </p:cond>
                  </p:nextCondLst>
                </p:seq>
                <p:seq concurrent="1" nextAc="seek">
                  <p:cTn id="150" restart="whenNotActive" fill="hold" evtFilter="cancelBubble" nodeType="interactiveSeq">
                    <p:stCondLst>
                      <p:cond evt="onClick" delay="0">
                        <p:tgtEl>
                          <p:spTgt spid="69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51" fill="hold">
                          <p:stCondLst>
                            <p:cond delay="0"/>
                          </p:stCondLst>
                          <p:childTnLst>
                            <p:par>
                              <p:cTn id="15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3" presetID="1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6" presetID="10" presetClass="exit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57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5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60" presetID="16" presetClass="exit" presetSubtype="2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barn(inVertical)">
                                          <p:cBhvr>
                                            <p:cTn id="16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6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4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6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68" presetID="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70" presetID="1" presetClass="entr" presetSubtype="0" fill="hold" grpId="2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Abs val="0"/>
                                      </p:iterate>
                                      <p:childTnLst>
                                        <p:set>
                                          <p:cBhvr>
                                            <p:cTn id="1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72" presetID="10" presetClass="emph" presetSubtype="0" repeatCount="indefinite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iterate type="lt">
                                        <p:tmPct val="0"/>
                                      </p:iterate>
                                      <p:childTnLst>
                                        <p:anim calcmode="discrete" valueType="str">
                                          <p:cBhvr override="childStyle">
                                            <p:cTn id="173" dur="2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style.fontWeight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normal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bold"/>
                                              </p:val>
                                            </p:tav>
                                            <p:tav tm="60000">
                                              <p:val>
                                                <p:strVal val="normal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normal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175" presetID="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69"/>
                      </p:tgtEl>
                    </p:cond>
                  </p:nextCondLst>
                </p:seq>
                <p:seq concurrent="1" nextAc="seek">
                  <p:cTn id="177" restart="whenNotActive" fill="hold" evtFilter="cancelBubble" nodeType="interactiveSeq">
                    <p:stCondLst>
                      <p:cond evt="onClick" delay="0">
                        <p:tgtEl>
                          <p:spTgt spid="66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78" fill="hold">
                          <p:stCondLst>
                            <p:cond delay="0"/>
                          </p:stCondLst>
                          <p:childTnLst>
                            <p:par>
                              <p:cTn id="17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0" presetID="9" presetClass="emph" presetSubtype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 rctx="PPT">
                                            <p:cTn id="181" dur="600000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style.opacity</p:attrName>
                                            </p:attrNameLst>
                                          </p:cBhvr>
                                          <p:to>
                                            <p:strVal val="0"/>
                                          </p:to>
                                        </p:set>
                                        <p:animEffect filter="image" prLst="opacity: 0">
                                          <p:cBhvr rctx="IE">
                                            <p:cTn id="182" dur="6000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66"/>
                      </p:tgtEl>
                    </p:cond>
                  </p:nextCondLst>
                </p:seq>
              </p:childTnLst>
            </p:cTn>
          </p:par>
        </p:tnLst>
        <p:bldLst>
          <p:bldP spid="143" grpId="0" animBg="1"/>
          <p:bldP spid="143" grpId="1" animBg="1"/>
          <p:bldP spid="31" grpId="0" animBg="1"/>
          <p:bldP spid="31" grpId="1" animBg="1"/>
          <p:bldP spid="32" grpId="0" animBg="1"/>
          <p:bldP spid="32" grpId="1" animBg="1"/>
          <p:bldP spid="34" grpId="0" animBg="1"/>
          <p:bldP spid="34" grpId="1" animBg="1"/>
          <p:bldP spid="35" grpId="0" animBg="1"/>
          <p:bldP spid="35" grpId="1" animBg="1"/>
          <p:bldP spid="43" grpId="0"/>
          <p:bldP spid="47" grpId="0"/>
          <p:bldP spid="48" grpId="0"/>
          <p:bldP spid="48" grpId="1"/>
          <p:bldP spid="49" grpId="1"/>
          <p:bldP spid="57" grpId="0" animBg="1"/>
          <p:bldP spid="57" grpId="1" animBg="1"/>
          <p:bldP spid="58" grpId="0" animBg="1"/>
          <p:bldP spid="58" grpId="1" animBg="1"/>
          <p:bldP spid="59" grpId="0"/>
          <p:bldP spid="59" grpId="1"/>
          <p:bldP spid="59" grpId="2"/>
          <p:bldP spid="51" grpId="0" animBg="1"/>
          <p:bldP spid="51" grpId="1" animBg="1"/>
          <p:bldP spid="61" grpId="0" animBg="1"/>
          <p:bldP spid="61" grpId="1" animBg="1"/>
          <p:bldP spid="62" grpId="0" animBg="1"/>
          <p:bldP spid="62" grpId="1" animBg="1"/>
          <p:bldP spid="63" grpId="0" animBg="1"/>
          <p:bldP spid="63" grpId="1" animBg="1"/>
          <p:bldP spid="64" grpId="0" animBg="1"/>
          <p:bldP spid="64" grpId="1" animBg="1"/>
          <p:bldP spid="69" grpId="0" animBg="1"/>
          <p:bldP spid="69" grpId="1" animBg="1"/>
          <p:bldP spid="65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" presetID="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" presetID="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" presetID="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" presetID="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5" presetID="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Abs val="0"/>
                                      </p:iterate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7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" presetID="9" presetClass="emph" presetSubtype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 rctx="PPT">
                                            <p:cTn id="20" dur="indefinite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style.opacity</p:attrName>
                                            </p:attrNameLst>
                                          </p:cBhvr>
                                          <p:to>
                                            <p:strVal val="0.25"/>
                                          </p:to>
                                        </p:set>
                                        <p:animEffect filter="image" prLst="opacity: 0.25">
                                          <p:cBhvr rctx="IE">
                                            <p:cTn id="21" dur="indefinite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10" presetClass="entr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seq concurrent="1" nextAc="seek">
                  <p:cTn id="26" restart="whenNotActive" fill="hold" evtFilter="cancelBubble" nodeType="interactiveSeq">
                    <p:stCondLst>
                      <p:cond evt="onClick" delay="0">
                        <p:tgtEl>
                          <p:spTgt spid="51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27" fill="hold">
                          <p:stCondLst>
                            <p:cond delay="0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1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1" presetClass="exit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20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20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40" presetID="47" presetClass="exit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1" dur="10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2" dur="1000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1000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-.1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7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8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51" presetID="10" presetClass="entr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51"/>
                      </p:tgtEl>
                    </p:cond>
                  </p:nextCondLst>
                </p:seq>
                <p:seq concurrent="1" nextAc="seek">
                  <p:cTn id="56" restart="whenNotActive" fill="hold" evtFilter="cancelBubble" nodeType="interactiveSeq">
                    <p:stCondLst>
                      <p:cond evt="onClick" delay="0">
                        <p:tgtEl>
                          <p:spTgt spid="61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57" fill="hold">
                          <p:stCondLst>
                            <p:cond delay="0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1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2" presetID="1" presetClass="exit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5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7" dur="20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8" dur="20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70" presetID="47" presetClass="exit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71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2" dur="1000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1000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-.1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5" presetID="42" presetClass="entr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7" dur="10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8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0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61"/>
                      </p:tgtEl>
                    </p:cond>
                  </p:nextCondLst>
                </p:seq>
                <p:seq concurrent="1" nextAc="seek">
                  <p:cTn id="82" restart="whenNotActive" fill="hold" evtFilter="cancelBubble" nodeType="interactiveSeq">
                    <p:stCondLst>
                      <p:cond evt="onClick" delay="0">
                        <p:tgtEl>
                          <p:spTgt spid="62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83" fill="hold">
                          <p:stCondLst>
                            <p:cond delay="0"/>
                          </p:stCondLst>
                          <p:childTnLst>
                            <p:par>
                              <p:cTn id="8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5" presetID="1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8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0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2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4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6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8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00" presetID="10" presetClass="entr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2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4" presetID="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62"/>
                      </p:tgtEl>
                    </p:cond>
                  </p:nextCondLst>
                </p:seq>
                <p:seq concurrent="1" nextAc="seek">
                  <p:cTn id="106" restart="whenNotActive" fill="hold" evtFilter="cancelBubble" nodeType="interactiveSeq">
                    <p:stCondLst>
                      <p:cond evt="onClick" delay="0">
                        <p:tgtEl>
                          <p:spTgt spid="63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07" fill="hold">
                          <p:stCondLst>
                            <p:cond delay="0"/>
                          </p:stCondLst>
                          <p:childTnLst>
                            <p:par>
                              <p:cTn id="10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9" presetID="1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2" presetID="1" presetClass="exit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5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7" dur="30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0" dur="30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3" dur="3000"/>
                                            <p:tgtEl>
                                              <p:spTgt spid="1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25" presetID="10" presetClass="entr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7" dur="1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8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129" presetID="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63"/>
                      </p:tgtEl>
                    </p:cond>
                  </p:nextCondLst>
                </p:seq>
                <p:seq concurrent="1" nextAc="seek">
                  <p:cTn id="131" restart="whenNotActive" fill="hold" evtFilter="cancelBubble" nodeType="interactiveSeq">
                    <p:stCondLst>
                      <p:cond evt="onClick" delay="0">
                        <p:tgtEl>
                          <p:spTgt spid="64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32" fill="hold">
                          <p:stCondLst>
                            <p:cond delay="0"/>
                          </p:stCondLst>
                          <p:childTnLst>
                            <p:par>
                              <p:cTn id="13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4" presetID="1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9" dur="10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1" presetID="10" presetClass="entr" presetSubtype="0" fill="hold" grpId="0" nodeType="after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3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6" dur="30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7" fill="hold">
                                <p:stCondLst>
                                  <p:cond delay="4600"/>
                                </p:stCondLst>
                                <p:childTnLst>
                                  <p:par>
                                    <p:cTn id="148" presetID="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64"/>
                      </p:tgtEl>
                    </p:cond>
                  </p:nextCondLst>
                </p:seq>
                <p:seq concurrent="1" nextAc="seek">
                  <p:cTn id="150" restart="whenNotActive" fill="hold" evtFilter="cancelBubble" nodeType="interactiveSeq">
                    <p:stCondLst>
                      <p:cond evt="onClick" delay="0">
                        <p:tgtEl>
                          <p:spTgt spid="69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51" fill="hold">
                          <p:stCondLst>
                            <p:cond delay="0"/>
                          </p:stCondLst>
                          <p:childTnLst>
                            <p:par>
                              <p:cTn id="15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3" presetID="1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6" presetID="10" presetClass="exit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57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5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60" presetID="16" presetClass="exit" presetSubtype="2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barn(inVertical)">
                                          <p:cBhvr>
                                            <p:cTn id="16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6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4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6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68" presetID="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70" presetID="1" presetClass="entr" presetSubtype="0" fill="hold" grpId="2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Abs val="0"/>
                                      </p:iterate>
                                      <p:childTnLst>
                                        <p:set>
                                          <p:cBhvr>
                                            <p:cTn id="1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72" presetID="10" presetClass="emph" presetSubtype="0" repeatCount="indefinite" grpId="0" nodeType="with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iterate type="lt">
                                        <p:tmPct val="0"/>
                                      </p:iterate>
                                      <p:childTnLst>
                                        <p:anim calcmode="discrete" valueType="str">
                                          <p:cBhvr override="childStyle">
                                            <p:cTn id="173" dur="2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style.fontWeight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normal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bold"/>
                                              </p:val>
                                            </p:tav>
                                            <p:tav tm="60000">
                                              <p:val>
                                                <p:strVal val="normal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normal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175" presetID="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69"/>
                      </p:tgtEl>
                    </p:cond>
                  </p:nextCondLst>
                </p:seq>
                <p:seq concurrent="1" nextAc="seek">
                  <p:cTn id="177" restart="whenNotActive" fill="hold" evtFilter="cancelBubble" nodeType="interactiveSeq">
                    <p:stCondLst>
                      <p:cond evt="onClick" delay="0">
                        <p:tgtEl>
                          <p:spTgt spid="66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78" fill="hold">
                          <p:stCondLst>
                            <p:cond delay="0"/>
                          </p:stCondLst>
                          <p:childTnLst>
                            <p:par>
                              <p:cTn id="17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0" presetID="9" presetClass="emph" presetSubtype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 rctx="PPT">
                                            <p:cTn id="181" dur="600000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style.opacity</p:attrName>
                                            </p:attrNameLst>
                                          </p:cBhvr>
                                          <p:to>
                                            <p:strVal val="0"/>
                                          </p:to>
                                        </p:set>
                                        <p:animEffect filter="image" prLst="opacity: 0">
                                          <p:cBhvr rctx="IE">
                                            <p:cTn id="182" dur="6000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66"/>
                      </p:tgtEl>
                    </p:cond>
                  </p:nextCondLst>
                </p:seq>
              </p:childTnLst>
            </p:cTn>
          </p:par>
        </p:tnLst>
        <p:bldLst>
          <p:bldP spid="143" grpId="0" animBg="1"/>
          <p:bldP spid="143" grpId="1" animBg="1"/>
          <p:bldP spid="31" grpId="0" animBg="1"/>
          <p:bldP spid="31" grpId="1" animBg="1"/>
          <p:bldP spid="32" grpId="0" animBg="1"/>
          <p:bldP spid="32" grpId="1" animBg="1"/>
          <p:bldP spid="34" grpId="0" animBg="1"/>
          <p:bldP spid="34" grpId="1" animBg="1"/>
          <p:bldP spid="35" grpId="0" animBg="1"/>
          <p:bldP spid="35" grpId="1" animBg="1"/>
          <p:bldP spid="43" grpId="0"/>
          <p:bldP spid="47" grpId="0"/>
          <p:bldP spid="48" grpId="0"/>
          <p:bldP spid="48" grpId="1"/>
          <p:bldP spid="49" grpId="1"/>
          <p:bldP spid="57" grpId="0" animBg="1"/>
          <p:bldP spid="57" grpId="1" animBg="1"/>
          <p:bldP spid="58" grpId="0" animBg="1"/>
          <p:bldP spid="58" grpId="1" animBg="1"/>
          <p:bldP spid="59" grpId="0"/>
          <p:bldP spid="59" grpId="1"/>
          <p:bldP spid="59" grpId="2"/>
          <p:bldP spid="51" grpId="0" animBg="1"/>
          <p:bldP spid="51" grpId="1" animBg="1"/>
          <p:bldP spid="61" grpId="0" animBg="1"/>
          <p:bldP spid="61" grpId="1" animBg="1"/>
          <p:bldP spid="62" grpId="0" animBg="1"/>
          <p:bldP spid="62" grpId="1" animBg="1"/>
          <p:bldP spid="63" grpId="0" animBg="1"/>
          <p:bldP spid="63" grpId="1" animBg="1"/>
          <p:bldP spid="64" grpId="0" animBg="1"/>
          <p:bldP spid="64" grpId="1" animBg="1"/>
          <p:bldP spid="69" grpId="0" animBg="1"/>
          <p:bldP spid="69" grpId="1" animBg="1"/>
          <p:bldP spid="65" grpId="0" animBg="1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4552"/>
          </a:xfrm>
        </p:spPr>
        <p:txBody>
          <a:bodyPr/>
          <a:lstStyle/>
          <a:p>
            <a:r>
              <a:rPr lang="zh-TW" altLang="en-US" sz="4400" dirty="0" smtClean="0"/>
              <a:t>找出</a:t>
            </a:r>
            <a:r>
              <a:rPr lang="zh-TW" altLang="en-US" dirty="0" smtClean="0"/>
              <a:t>長</a:t>
            </a:r>
            <a:r>
              <a:rPr lang="zh-TW" altLang="en-US" dirty="0"/>
              <a:t>、闊、</a:t>
            </a:r>
            <a:r>
              <a:rPr lang="zh-TW" altLang="en-US" dirty="0" smtClean="0"/>
              <a:t>高</a:t>
            </a:r>
            <a:r>
              <a:rPr lang="zh-TW" altLang="en-US" sz="4400" dirty="0" smtClean="0"/>
              <a:t>與</a:t>
            </a:r>
            <a:r>
              <a:rPr lang="zh-TW" altLang="en-US" dirty="0" smtClean="0"/>
              <a:t>體積</a:t>
            </a:r>
            <a:endParaRPr lang="zh-HK" altLang="en-US" baseline="300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7</a:t>
            </a:fld>
            <a:endParaRPr lang="zh-HK" altLang="en-US"/>
          </a:p>
        </p:txBody>
      </p:sp>
      <p:grpSp>
        <p:nvGrpSpPr>
          <p:cNvPr id="12" name="群組 11"/>
          <p:cNvGrpSpPr/>
          <p:nvPr/>
        </p:nvGrpSpPr>
        <p:grpSpPr>
          <a:xfrm>
            <a:off x="5623858" y="1496902"/>
            <a:ext cx="1982933" cy="1482306"/>
            <a:chOff x="2547413" y="4697001"/>
            <a:chExt cx="1367042" cy="1021909"/>
          </a:xfrm>
        </p:grpSpPr>
        <p:grpSp>
          <p:nvGrpSpPr>
            <p:cNvPr id="549" name="群組 548"/>
            <p:cNvGrpSpPr/>
            <p:nvPr/>
          </p:nvGrpSpPr>
          <p:grpSpPr>
            <a:xfrm>
              <a:off x="2547413" y="5035667"/>
              <a:ext cx="1367042" cy="683243"/>
              <a:chOff x="2547413" y="5035667"/>
              <a:chExt cx="1367042" cy="683243"/>
            </a:xfrm>
          </p:grpSpPr>
          <p:grpSp>
            <p:nvGrpSpPr>
              <p:cNvPr id="527" name="群組 526"/>
              <p:cNvGrpSpPr/>
              <p:nvPr/>
            </p:nvGrpSpPr>
            <p:grpSpPr>
              <a:xfrm>
                <a:off x="2775932" y="5035667"/>
                <a:ext cx="1138523" cy="455556"/>
                <a:chOff x="2707088" y="3786793"/>
                <a:chExt cx="1138523" cy="455556"/>
              </a:xfrm>
            </p:grpSpPr>
            <p:sp>
              <p:nvSpPr>
                <p:cNvPr id="524" name="立方體 523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25" name="立方體 524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26" name="立方體 525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528" name="群組 527"/>
              <p:cNvGrpSpPr/>
              <p:nvPr/>
            </p:nvGrpSpPr>
            <p:grpSpPr>
              <a:xfrm>
                <a:off x="2662596" y="5150618"/>
                <a:ext cx="1138523" cy="455556"/>
                <a:chOff x="2707088" y="3786793"/>
                <a:chExt cx="1138523" cy="455556"/>
              </a:xfrm>
            </p:grpSpPr>
            <p:sp>
              <p:nvSpPr>
                <p:cNvPr id="532" name="立方體 531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33" name="立方體 532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34" name="立方體 533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535" name="群組 534"/>
              <p:cNvGrpSpPr/>
              <p:nvPr/>
            </p:nvGrpSpPr>
            <p:grpSpPr>
              <a:xfrm>
                <a:off x="2547413" y="5263354"/>
                <a:ext cx="1138523" cy="455556"/>
                <a:chOff x="2707088" y="3786793"/>
                <a:chExt cx="1138523" cy="455556"/>
              </a:xfrm>
            </p:grpSpPr>
            <p:sp>
              <p:nvSpPr>
                <p:cNvPr id="539" name="立方體 538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40" name="立方體 539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41" name="立方體 540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</p:grpSp>
        <p:grpSp>
          <p:nvGrpSpPr>
            <p:cNvPr id="550" name="群組 549"/>
            <p:cNvGrpSpPr/>
            <p:nvPr/>
          </p:nvGrpSpPr>
          <p:grpSpPr>
            <a:xfrm>
              <a:off x="2547413" y="4697001"/>
              <a:ext cx="1367042" cy="683243"/>
              <a:chOff x="2547413" y="5035667"/>
              <a:chExt cx="1367042" cy="683243"/>
            </a:xfrm>
          </p:grpSpPr>
          <p:grpSp>
            <p:nvGrpSpPr>
              <p:cNvPr id="551" name="群組 550"/>
              <p:cNvGrpSpPr/>
              <p:nvPr/>
            </p:nvGrpSpPr>
            <p:grpSpPr>
              <a:xfrm>
                <a:off x="2775932" y="5035667"/>
                <a:ext cx="1138523" cy="455556"/>
                <a:chOff x="2707088" y="3786793"/>
                <a:chExt cx="1138523" cy="455556"/>
              </a:xfrm>
            </p:grpSpPr>
            <p:sp>
              <p:nvSpPr>
                <p:cNvPr id="576" name="立方體 575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77" name="立方體 576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78" name="立方體 577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552" name="群組 551"/>
              <p:cNvGrpSpPr/>
              <p:nvPr/>
            </p:nvGrpSpPr>
            <p:grpSpPr>
              <a:xfrm>
                <a:off x="2662596" y="5150618"/>
                <a:ext cx="1138523" cy="455556"/>
                <a:chOff x="2707088" y="3786793"/>
                <a:chExt cx="1138523" cy="455556"/>
              </a:xfrm>
            </p:grpSpPr>
            <p:sp>
              <p:nvSpPr>
                <p:cNvPr id="570" name="立方體 569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71" name="立方體 570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72" name="立方體 571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553" name="群組 552"/>
              <p:cNvGrpSpPr/>
              <p:nvPr/>
            </p:nvGrpSpPr>
            <p:grpSpPr>
              <a:xfrm>
                <a:off x="2547413" y="5263354"/>
                <a:ext cx="1138523" cy="455556"/>
                <a:chOff x="2707088" y="3786793"/>
                <a:chExt cx="1138523" cy="455556"/>
              </a:xfrm>
            </p:grpSpPr>
            <p:sp>
              <p:nvSpPr>
                <p:cNvPr id="564" name="立方體 563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65" name="立方體 564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66" name="立方體 565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</p:grpSp>
      </p:grpSp>
      <p:sp>
        <p:nvSpPr>
          <p:cNvPr id="241" name="左-右雙向箭號 240"/>
          <p:cNvSpPr/>
          <p:nvPr/>
        </p:nvSpPr>
        <p:spPr>
          <a:xfrm>
            <a:off x="1138944" y="3039706"/>
            <a:ext cx="1980072" cy="340701"/>
          </a:xfrm>
          <a:prstGeom prst="left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42" name="左-右雙向箭號 241"/>
          <p:cNvSpPr/>
          <p:nvPr/>
        </p:nvSpPr>
        <p:spPr>
          <a:xfrm>
            <a:off x="2851848" y="2862547"/>
            <a:ext cx="985873" cy="361671"/>
          </a:xfrm>
          <a:prstGeom prst="leftRightArrow">
            <a:avLst/>
          </a:prstGeom>
          <a:scene3d>
            <a:camera prst="orthographicFront">
              <a:rot lat="1278000" lon="17514000" rev="12600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45885" y="3698444"/>
            <a:ext cx="36438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上圖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的長方體</a:t>
            </a:r>
            <a:endParaRPr lang="en-US" altLang="zh-HK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r>
              <a:rPr lang="zh-TW" altLang="en-US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長 </a:t>
            </a:r>
            <a:r>
              <a:rPr lang="en-US" altLang="zh-TW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4</a:t>
            </a:r>
            <a:r>
              <a:rPr lang="zh-TW" altLang="en-US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 </a:t>
            </a:r>
            <a:r>
              <a:rPr lang="en-US" altLang="zh-TW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cm</a:t>
            </a:r>
            <a:r>
              <a:rPr lang="en-US" altLang="zh-HK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 </a:t>
            </a:r>
          </a:p>
          <a:p>
            <a:r>
              <a:rPr lang="zh-TW" altLang="en-US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闊 </a:t>
            </a:r>
            <a:r>
              <a:rPr lang="en-US" altLang="zh-TW" sz="28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2</a:t>
            </a:r>
            <a:r>
              <a:rPr lang="zh-TW" altLang="en-US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 </a:t>
            </a:r>
            <a:r>
              <a:rPr lang="en-US" altLang="zh-TW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cm</a:t>
            </a:r>
          </a:p>
          <a:p>
            <a:r>
              <a:rPr lang="zh-TW" alt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高 </a:t>
            </a:r>
            <a:r>
              <a:rPr lang="en-US" altLang="zh-TW" sz="28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3</a:t>
            </a:r>
            <a:r>
              <a:rPr lang="zh-TW" alt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 </a:t>
            </a:r>
            <a:r>
              <a:rPr lang="en-US" altLang="zh-TW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cm</a:t>
            </a:r>
            <a:endParaRPr lang="zh-HK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26" name="立方體 125"/>
          <p:cNvSpPr/>
          <p:nvPr/>
        </p:nvSpPr>
        <p:spPr>
          <a:xfrm>
            <a:off x="3250846" y="6035040"/>
            <a:ext cx="551588" cy="551588"/>
          </a:xfrm>
          <a:prstGeom prst="cube">
            <a:avLst/>
          </a:prstGeom>
          <a:ln w="127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27" name="橢圓 4"/>
          <p:cNvSpPr/>
          <p:nvPr/>
        </p:nvSpPr>
        <p:spPr>
          <a:xfrm>
            <a:off x="3881871" y="5859892"/>
            <a:ext cx="2960039" cy="99810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4445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3200" b="1" kern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的體積 </a:t>
            </a:r>
            <a:r>
              <a:rPr lang="en-US" sz="3200" b="1" kern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= </a:t>
            </a:r>
            <a:r>
              <a:rPr lang="zh-TW" altLang="en-US" sz="3200" b="1" kern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kern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1cm</a:t>
            </a:r>
            <a:r>
              <a:rPr lang="en-US" sz="3200" b="1" kern="120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  <a:endParaRPr lang="zh-HK" sz="3200" b="1" kern="120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8" name="文字方塊 127"/>
          <p:cNvSpPr txBox="1"/>
          <p:nvPr/>
        </p:nvSpPr>
        <p:spPr>
          <a:xfrm>
            <a:off x="1138944" y="3271016"/>
            <a:ext cx="1980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長</a:t>
            </a:r>
            <a:endParaRPr lang="en-US" altLang="zh-HK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+mj-ea"/>
              <a:cs typeface="Aharoni" pitchFamily="2" charset="-79"/>
            </a:endParaRPr>
          </a:p>
        </p:txBody>
      </p:sp>
      <p:sp>
        <p:nvSpPr>
          <p:cNvPr id="129" name="文字方塊 128"/>
          <p:cNvSpPr txBox="1"/>
          <p:nvPr/>
        </p:nvSpPr>
        <p:spPr>
          <a:xfrm>
            <a:off x="3276558" y="3044534"/>
            <a:ext cx="663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闊</a:t>
            </a:r>
            <a:endParaRPr lang="en-US" altLang="zh-TW" sz="2800" dirty="0" smtClean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+mj-ea"/>
              <a:cs typeface="Aharoni" pitchFamily="2" charset="-79"/>
            </a:endParaRPr>
          </a:p>
        </p:txBody>
      </p:sp>
      <p:grpSp>
        <p:nvGrpSpPr>
          <p:cNvPr id="74" name="群組 73"/>
          <p:cNvGrpSpPr/>
          <p:nvPr/>
        </p:nvGrpSpPr>
        <p:grpSpPr>
          <a:xfrm>
            <a:off x="1138944" y="1680863"/>
            <a:ext cx="2311937" cy="1318779"/>
            <a:chOff x="2320596" y="4697001"/>
            <a:chExt cx="1593859" cy="909173"/>
          </a:xfrm>
        </p:grpSpPr>
        <p:grpSp>
          <p:nvGrpSpPr>
            <p:cNvPr id="75" name="群組 74"/>
            <p:cNvGrpSpPr/>
            <p:nvPr/>
          </p:nvGrpSpPr>
          <p:grpSpPr>
            <a:xfrm>
              <a:off x="2320596" y="5035667"/>
              <a:ext cx="1593859" cy="570507"/>
              <a:chOff x="2320596" y="5035667"/>
              <a:chExt cx="1593859" cy="570507"/>
            </a:xfrm>
          </p:grpSpPr>
          <p:grpSp>
            <p:nvGrpSpPr>
              <p:cNvPr id="97" name="群組 96"/>
              <p:cNvGrpSpPr/>
              <p:nvPr/>
            </p:nvGrpSpPr>
            <p:grpSpPr>
              <a:xfrm>
                <a:off x="2433932" y="5035667"/>
                <a:ext cx="1480523" cy="455556"/>
                <a:chOff x="2365088" y="3786793"/>
                <a:chExt cx="1480523" cy="455556"/>
              </a:xfrm>
            </p:grpSpPr>
            <p:sp>
              <p:nvSpPr>
                <p:cNvPr id="113" name="立方體 112"/>
                <p:cNvSpPr/>
                <p:nvPr/>
              </p:nvSpPr>
              <p:spPr>
                <a:xfrm>
                  <a:off x="2365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14" name="立方體 113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15" name="立方體 114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16" name="立方體 115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98" name="群組 97"/>
              <p:cNvGrpSpPr/>
              <p:nvPr/>
            </p:nvGrpSpPr>
            <p:grpSpPr>
              <a:xfrm>
                <a:off x="2320596" y="5150618"/>
                <a:ext cx="1480523" cy="455556"/>
                <a:chOff x="2365088" y="3786793"/>
                <a:chExt cx="1480523" cy="455556"/>
              </a:xfrm>
            </p:grpSpPr>
            <p:sp>
              <p:nvSpPr>
                <p:cNvPr id="109" name="立方體 108"/>
                <p:cNvSpPr/>
                <p:nvPr/>
              </p:nvSpPr>
              <p:spPr>
                <a:xfrm>
                  <a:off x="2365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10" name="立方體 109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11" name="立方體 110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12" name="立方體 111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</p:grpSp>
        <p:grpSp>
          <p:nvGrpSpPr>
            <p:cNvPr id="76" name="群組 75"/>
            <p:cNvGrpSpPr/>
            <p:nvPr/>
          </p:nvGrpSpPr>
          <p:grpSpPr>
            <a:xfrm>
              <a:off x="2320596" y="4697001"/>
              <a:ext cx="1593859" cy="570507"/>
              <a:chOff x="2320596" y="5035667"/>
              <a:chExt cx="1593859" cy="570507"/>
            </a:xfrm>
          </p:grpSpPr>
          <p:grpSp>
            <p:nvGrpSpPr>
              <p:cNvPr id="77" name="群組 76"/>
              <p:cNvGrpSpPr/>
              <p:nvPr/>
            </p:nvGrpSpPr>
            <p:grpSpPr>
              <a:xfrm>
                <a:off x="2433932" y="5035667"/>
                <a:ext cx="1480523" cy="455556"/>
                <a:chOff x="2365088" y="3786793"/>
                <a:chExt cx="1480523" cy="455556"/>
              </a:xfrm>
            </p:grpSpPr>
            <p:sp>
              <p:nvSpPr>
                <p:cNvPr id="93" name="立方體 92"/>
                <p:cNvSpPr/>
                <p:nvPr/>
              </p:nvSpPr>
              <p:spPr>
                <a:xfrm>
                  <a:off x="2365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94" name="立方體 93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95" name="立方體 94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96" name="立方體 95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78" name="群組 77"/>
              <p:cNvGrpSpPr/>
              <p:nvPr/>
            </p:nvGrpSpPr>
            <p:grpSpPr>
              <a:xfrm>
                <a:off x="2320596" y="5150618"/>
                <a:ext cx="1480523" cy="455556"/>
                <a:chOff x="2365088" y="3786793"/>
                <a:chExt cx="1480523" cy="455556"/>
              </a:xfrm>
            </p:grpSpPr>
            <p:sp>
              <p:nvSpPr>
                <p:cNvPr id="89" name="立方體 88"/>
                <p:cNvSpPr/>
                <p:nvPr/>
              </p:nvSpPr>
              <p:spPr>
                <a:xfrm>
                  <a:off x="2365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90" name="立方體 89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91" name="立方體 90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92" name="立方體 91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</p:grpSp>
      </p:grpSp>
      <p:grpSp>
        <p:nvGrpSpPr>
          <p:cNvPr id="118" name="群組 117"/>
          <p:cNvGrpSpPr/>
          <p:nvPr/>
        </p:nvGrpSpPr>
        <p:grpSpPr>
          <a:xfrm>
            <a:off x="1137478" y="1183724"/>
            <a:ext cx="2311937" cy="827535"/>
            <a:chOff x="2320596" y="5035667"/>
            <a:chExt cx="1593859" cy="570507"/>
          </a:xfrm>
        </p:grpSpPr>
        <p:grpSp>
          <p:nvGrpSpPr>
            <p:cNvPr id="136" name="群組 135"/>
            <p:cNvGrpSpPr/>
            <p:nvPr/>
          </p:nvGrpSpPr>
          <p:grpSpPr>
            <a:xfrm>
              <a:off x="2433932" y="5035667"/>
              <a:ext cx="1480523" cy="455556"/>
              <a:chOff x="2365088" y="3786793"/>
              <a:chExt cx="1480523" cy="455556"/>
            </a:xfrm>
          </p:grpSpPr>
          <p:sp>
            <p:nvSpPr>
              <p:cNvPr id="142" name="立方體 141"/>
              <p:cNvSpPr/>
              <p:nvPr/>
            </p:nvSpPr>
            <p:spPr>
              <a:xfrm>
                <a:off x="2365088" y="3786793"/>
                <a:ext cx="455556" cy="455556"/>
              </a:xfrm>
              <a:prstGeom prst="cube">
                <a:avLst/>
              </a:prstGeom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120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43" name="立方體 142"/>
              <p:cNvSpPr/>
              <p:nvPr/>
            </p:nvSpPr>
            <p:spPr>
              <a:xfrm>
                <a:off x="2707088" y="3786793"/>
                <a:ext cx="455556" cy="455556"/>
              </a:xfrm>
              <a:prstGeom prst="cube">
                <a:avLst/>
              </a:prstGeom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120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44" name="立方體 143"/>
              <p:cNvSpPr/>
              <p:nvPr/>
            </p:nvSpPr>
            <p:spPr>
              <a:xfrm>
                <a:off x="3048880" y="3786793"/>
                <a:ext cx="455556" cy="455556"/>
              </a:xfrm>
              <a:prstGeom prst="cube">
                <a:avLst/>
              </a:prstGeom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120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45" name="立方體 144"/>
              <p:cNvSpPr/>
              <p:nvPr/>
            </p:nvSpPr>
            <p:spPr>
              <a:xfrm>
                <a:off x="3390055" y="3786793"/>
                <a:ext cx="455556" cy="455556"/>
              </a:xfrm>
              <a:prstGeom prst="cube">
                <a:avLst/>
              </a:prstGeom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120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  <p:grpSp>
          <p:nvGrpSpPr>
            <p:cNvPr id="137" name="群組 136"/>
            <p:cNvGrpSpPr/>
            <p:nvPr/>
          </p:nvGrpSpPr>
          <p:grpSpPr>
            <a:xfrm>
              <a:off x="2320596" y="5150618"/>
              <a:ext cx="1480523" cy="455556"/>
              <a:chOff x="2365088" y="3786793"/>
              <a:chExt cx="1480523" cy="455556"/>
            </a:xfrm>
          </p:grpSpPr>
          <p:sp>
            <p:nvSpPr>
              <p:cNvPr id="138" name="立方體 137"/>
              <p:cNvSpPr/>
              <p:nvPr/>
            </p:nvSpPr>
            <p:spPr>
              <a:xfrm>
                <a:off x="2365088" y="3786793"/>
                <a:ext cx="455556" cy="455556"/>
              </a:xfrm>
              <a:prstGeom prst="cube">
                <a:avLst/>
              </a:prstGeom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120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39" name="立方體 138"/>
              <p:cNvSpPr/>
              <p:nvPr/>
            </p:nvSpPr>
            <p:spPr>
              <a:xfrm>
                <a:off x="2707088" y="3786793"/>
                <a:ext cx="455556" cy="455556"/>
              </a:xfrm>
              <a:prstGeom prst="cube">
                <a:avLst/>
              </a:prstGeom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120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40" name="立方體 139"/>
              <p:cNvSpPr/>
              <p:nvPr/>
            </p:nvSpPr>
            <p:spPr>
              <a:xfrm>
                <a:off x="3048880" y="3786793"/>
                <a:ext cx="455556" cy="455556"/>
              </a:xfrm>
              <a:prstGeom prst="cube">
                <a:avLst/>
              </a:prstGeom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120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41" name="立方體 140"/>
              <p:cNvSpPr/>
              <p:nvPr/>
            </p:nvSpPr>
            <p:spPr>
              <a:xfrm>
                <a:off x="3390055" y="3786793"/>
                <a:ext cx="455556" cy="455556"/>
              </a:xfrm>
              <a:prstGeom prst="cube">
                <a:avLst/>
              </a:prstGeom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120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</p:grpSp>
      <p:sp>
        <p:nvSpPr>
          <p:cNvPr id="243" name="左-右雙向箭號 242"/>
          <p:cNvSpPr/>
          <p:nvPr/>
        </p:nvSpPr>
        <p:spPr>
          <a:xfrm rot="5400000" flipV="1">
            <a:off x="2385786" y="2123653"/>
            <a:ext cx="1469391" cy="250330"/>
          </a:xfrm>
          <a:prstGeom prst="left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74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         </a:t>
            </a:r>
            <a:endParaRPr lang="zh-HK" altLang="en-US" dirty="0"/>
          </a:p>
        </p:txBody>
      </p:sp>
      <p:sp>
        <p:nvSpPr>
          <p:cNvPr id="130" name="文字方塊 129"/>
          <p:cNvSpPr txBox="1"/>
          <p:nvPr/>
        </p:nvSpPr>
        <p:spPr>
          <a:xfrm>
            <a:off x="2595207" y="2030690"/>
            <a:ext cx="511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高</a:t>
            </a:r>
            <a:endParaRPr lang="zh-HK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46" name="左-右雙向箭號 145"/>
          <p:cNvSpPr/>
          <p:nvPr/>
        </p:nvSpPr>
        <p:spPr>
          <a:xfrm>
            <a:off x="5563599" y="2997240"/>
            <a:ext cx="1548396" cy="340701"/>
          </a:xfrm>
          <a:prstGeom prst="left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7" name="左-右雙向箭號 146"/>
          <p:cNvSpPr/>
          <p:nvPr/>
        </p:nvSpPr>
        <p:spPr>
          <a:xfrm>
            <a:off x="6758343" y="2766741"/>
            <a:ext cx="1305339" cy="361671"/>
          </a:xfrm>
          <a:prstGeom prst="leftRightArrow">
            <a:avLst/>
          </a:prstGeom>
          <a:scene3d>
            <a:camera prst="orthographicFront">
              <a:rot lat="1278000" lon="17514000" rev="12600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8" name="文字方塊 147"/>
          <p:cNvSpPr txBox="1"/>
          <p:nvPr/>
        </p:nvSpPr>
        <p:spPr>
          <a:xfrm>
            <a:off x="5563599" y="3228550"/>
            <a:ext cx="1548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長</a:t>
            </a:r>
            <a:endParaRPr lang="en-US" altLang="zh-HK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+mj-ea"/>
              <a:cs typeface="Aharoni" pitchFamily="2" charset="-79"/>
            </a:endParaRPr>
          </a:p>
        </p:txBody>
      </p:sp>
      <p:sp>
        <p:nvSpPr>
          <p:cNvPr id="149" name="文字方塊 148"/>
          <p:cNvSpPr txBox="1"/>
          <p:nvPr/>
        </p:nvSpPr>
        <p:spPr>
          <a:xfrm>
            <a:off x="7289733" y="2994448"/>
            <a:ext cx="663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闊</a:t>
            </a:r>
            <a:endParaRPr lang="en-US" altLang="zh-TW" sz="2800" dirty="0" smtClean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+mj-ea"/>
              <a:cs typeface="Aharoni" pitchFamily="2" charset="-79"/>
            </a:endParaRPr>
          </a:p>
        </p:txBody>
      </p:sp>
      <p:sp>
        <p:nvSpPr>
          <p:cNvPr id="150" name="左-右雙向箭號 149"/>
          <p:cNvSpPr/>
          <p:nvPr/>
        </p:nvSpPr>
        <p:spPr>
          <a:xfrm rot="5400000" flipV="1">
            <a:off x="6650290" y="2362799"/>
            <a:ext cx="923235" cy="250330"/>
          </a:xfrm>
          <a:prstGeom prst="left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74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         </a:t>
            </a:r>
            <a:endParaRPr lang="zh-HK" altLang="en-US" dirty="0"/>
          </a:p>
        </p:txBody>
      </p:sp>
      <p:sp>
        <p:nvSpPr>
          <p:cNvPr id="151" name="文字方塊 150"/>
          <p:cNvSpPr txBox="1"/>
          <p:nvPr/>
        </p:nvSpPr>
        <p:spPr>
          <a:xfrm>
            <a:off x="6553635" y="2223673"/>
            <a:ext cx="511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高</a:t>
            </a:r>
            <a:endParaRPr lang="zh-HK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52" name="文字方塊 151"/>
          <p:cNvSpPr txBox="1"/>
          <p:nvPr/>
        </p:nvSpPr>
        <p:spPr>
          <a:xfrm>
            <a:off x="5242812" y="3706923"/>
            <a:ext cx="36438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上圖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的長方體</a:t>
            </a:r>
            <a:endParaRPr lang="en-US" altLang="zh-HK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r>
              <a:rPr lang="zh-TW" altLang="en-US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長 </a:t>
            </a:r>
            <a:r>
              <a:rPr lang="en-US" altLang="zh-TW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3</a:t>
            </a:r>
            <a:r>
              <a:rPr lang="zh-TW" altLang="en-US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 </a:t>
            </a:r>
            <a:r>
              <a:rPr lang="en-US" altLang="zh-TW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cm</a:t>
            </a:r>
            <a:r>
              <a:rPr lang="en-US" altLang="zh-HK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 </a:t>
            </a:r>
          </a:p>
          <a:p>
            <a:r>
              <a:rPr lang="zh-TW" altLang="en-US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闊 </a:t>
            </a:r>
            <a:r>
              <a:rPr lang="en-US" altLang="zh-TW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3</a:t>
            </a:r>
            <a:r>
              <a:rPr lang="zh-TW" altLang="en-US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 </a:t>
            </a:r>
            <a:r>
              <a:rPr lang="en-US" altLang="zh-TW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cm</a:t>
            </a:r>
          </a:p>
          <a:p>
            <a:r>
              <a:rPr lang="zh-TW" alt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高 </a:t>
            </a:r>
            <a:r>
              <a:rPr lang="en-US" altLang="zh-TW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2</a:t>
            </a:r>
            <a:r>
              <a:rPr lang="zh-TW" alt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 </a:t>
            </a:r>
            <a:r>
              <a:rPr lang="en-US" altLang="zh-TW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cm</a:t>
            </a:r>
            <a:endParaRPr lang="zh-HK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83" name="文字方塊 82"/>
          <p:cNvSpPr txBox="1"/>
          <p:nvPr/>
        </p:nvSpPr>
        <p:spPr>
          <a:xfrm>
            <a:off x="745884" y="5509926"/>
            <a:ext cx="3643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體積是 </a:t>
            </a:r>
            <a:r>
              <a:rPr lang="en-US" altLang="zh-TW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24</a:t>
            </a:r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en-US" altLang="zh-TW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cm</a:t>
            </a:r>
            <a:r>
              <a:rPr lang="en-US" altLang="zh-TW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3</a:t>
            </a:r>
            <a:endParaRPr lang="zh-HK" altLang="en-US" sz="28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84" name="文字方塊 83"/>
          <p:cNvSpPr txBox="1"/>
          <p:nvPr/>
        </p:nvSpPr>
        <p:spPr>
          <a:xfrm>
            <a:off x="5262667" y="5509926"/>
            <a:ext cx="3643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體積是 </a:t>
            </a:r>
            <a:r>
              <a:rPr lang="en-US" altLang="zh-TW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18</a:t>
            </a:r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en-US" altLang="zh-TW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cm</a:t>
            </a:r>
            <a:r>
              <a:rPr lang="en-US" altLang="zh-TW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3</a:t>
            </a:r>
            <a:endParaRPr lang="zh-HK" altLang="en-US" sz="28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31" name="05-nextslide">
            <a:hlinkClick r:id="" action="ppaction://hlinkshowjump?jump=nextslide" highlightClick="1"/>
          </p:cNvPr>
          <p:cNvSpPr/>
          <p:nvPr/>
        </p:nvSpPr>
        <p:spPr>
          <a:xfrm>
            <a:off x="0" y="0"/>
            <a:ext cx="9143999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8" name="04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7" name="03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6" name="02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5" name="01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5355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</p:childTnLst>
        </p:cTn>
      </p:par>
    </p:tnLst>
    <p:bldLst>
      <p:bldP spid="21" grpId="0"/>
      <p:bldP spid="152" grpId="0"/>
      <p:bldP spid="83" grpId="0"/>
      <p:bldP spid="84" grpId="0"/>
      <p:bldP spid="131" grpId="0" animBg="1"/>
      <p:bldP spid="88" grpId="0" animBg="1"/>
      <p:bldP spid="88" grpId="1" animBg="1"/>
      <p:bldP spid="87" grpId="0" animBg="1"/>
      <p:bldP spid="87" grpId="1" animBg="1"/>
      <p:bldP spid="86" grpId="0" animBg="1"/>
      <p:bldP spid="86" grpId="1" animBg="1"/>
      <p:bldP spid="85" grpId="0" animBg="1"/>
      <p:bldP spid="8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4552"/>
          </a:xfrm>
        </p:spPr>
        <p:txBody>
          <a:bodyPr/>
          <a:lstStyle/>
          <a:p>
            <a:r>
              <a:rPr lang="zh-TW" altLang="en-US" dirty="0" smtClean="0"/>
              <a:t>長</a:t>
            </a:r>
            <a:r>
              <a:rPr lang="zh-TW" altLang="en-US" dirty="0"/>
              <a:t>、闊、</a:t>
            </a:r>
            <a:r>
              <a:rPr lang="zh-TW" altLang="en-US" dirty="0" smtClean="0"/>
              <a:t>高與體積的關係</a:t>
            </a:r>
            <a:endParaRPr lang="zh-HK" altLang="en-US" baseline="300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8</a:t>
            </a:fld>
            <a:endParaRPr lang="zh-HK" altLang="en-US"/>
          </a:p>
        </p:txBody>
      </p:sp>
      <p:grpSp>
        <p:nvGrpSpPr>
          <p:cNvPr id="12" name="群組 11"/>
          <p:cNvGrpSpPr/>
          <p:nvPr/>
        </p:nvGrpSpPr>
        <p:grpSpPr>
          <a:xfrm>
            <a:off x="5623858" y="1496902"/>
            <a:ext cx="1982933" cy="1482306"/>
            <a:chOff x="2547413" y="4697001"/>
            <a:chExt cx="1367042" cy="1021909"/>
          </a:xfrm>
        </p:grpSpPr>
        <p:grpSp>
          <p:nvGrpSpPr>
            <p:cNvPr id="549" name="群組 548"/>
            <p:cNvGrpSpPr/>
            <p:nvPr/>
          </p:nvGrpSpPr>
          <p:grpSpPr>
            <a:xfrm>
              <a:off x="2547413" y="5035667"/>
              <a:ext cx="1367042" cy="683243"/>
              <a:chOff x="2547413" y="5035667"/>
              <a:chExt cx="1367042" cy="683243"/>
            </a:xfrm>
          </p:grpSpPr>
          <p:grpSp>
            <p:nvGrpSpPr>
              <p:cNvPr id="527" name="群組 526"/>
              <p:cNvGrpSpPr/>
              <p:nvPr/>
            </p:nvGrpSpPr>
            <p:grpSpPr>
              <a:xfrm>
                <a:off x="2775932" y="5035667"/>
                <a:ext cx="1138523" cy="455556"/>
                <a:chOff x="2707088" y="3786793"/>
                <a:chExt cx="1138523" cy="455556"/>
              </a:xfrm>
            </p:grpSpPr>
            <p:sp>
              <p:nvSpPr>
                <p:cNvPr id="524" name="立方體 523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25" name="立方體 524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26" name="立方體 525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528" name="群組 527"/>
              <p:cNvGrpSpPr/>
              <p:nvPr/>
            </p:nvGrpSpPr>
            <p:grpSpPr>
              <a:xfrm>
                <a:off x="2662596" y="5150618"/>
                <a:ext cx="1138523" cy="455556"/>
                <a:chOff x="2707088" y="3786793"/>
                <a:chExt cx="1138523" cy="455556"/>
              </a:xfrm>
            </p:grpSpPr>
            <p:sp>
              <p:nvSpPr>
                <p:cNvPr id="532" name="立方體 531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33" name="立方體 532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34" name="立方體 533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535" name="群組 534"/>
              <p:cNvGrpSpPr/>
              <p:nvPr/>
            </p:nvGrpSpPr>
            <p:grpSpPr>
              <a:xfrm>
                <a:off x="2547413" y="5263354"/>
                <a:ext cx="1138523" cy="455556"/>
                <a:chOff x="2707088" y="3786793"/>
                <a:chExt cx="1138523" cy="455556"/>
              </a:xfrm>
            </p:grpSpPr>
            <p:sp>
              <p:nvSpPr>
                <p:cNvPr id="539" name="立方體 538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40" name="立方體 539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41" name="立方體 540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</p:grpSp>
        <p:grpSp>
          <p:nvGrpSpPr>
            <p:cNvPr id="550" name="群組 549"/>
            <p:cNvGrpSpPr/>
            <p:nvPr/>
          </p:nvGrpSpPr>
          <p:grpSpPr>
            <a:xfrm>
              <a:off x="2547413" y="4697001"/>
              <a:ext cx="1367042" cy="683243"/>
              <a:chOff x="2547413" y="5035667"/>
              <a:chExt cx="1367042" cy="683243"/>
            </a:xfrm>
          </p:grpSpPr>
          <p:grpSp>
            <p:nvGrpSpPr>
              <p:cNvPr id="551" name="群組 550"/>
              <p:cNvGrpSpPr/>
              <p:nvPr/>
            </p:nvGrpSpPr>
            <p:grpSpPr>
              <a:xfrm>
                <a:off x="2775932" y="5035667"/>
                <a:ext cx="1138523" cy="455556"/>
                <a:chOff x="2707088" y="3786793"/>
                <a:chExt cx="1138523" cy="455556"/>
              </a:xfrm>
            </p:grpSpPr>
            <p:sp>
              <p:nvSpPr>
                <p:cNvPr id="576" name="立方體 575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77" name="立方體 576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78" name="立方體 577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552" name="群組 551"/>
              <p:cNvGrpSpPr/>
              <p:nvPr/>
            </p:nvGrpSpPr>
            <p:grpSpPr>
              <a:xfrm>
                <a:off x="2662596" y="5150618"/>
                <a:ext cx="1138523" cy="455556"/>
                <a:chOff x="2707088" y="3786793"/>
                <a:chExt cx="1138523" cy="455556"/>
              </a:xfrm>
            </p:grpSpPr>
            <p:sp>
              <p:nvSpPr>
                <p:cNvPr id="570" name="立方體 569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71" name="立方體 570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72" name="立方體 571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553" name="群組 552"/>
              <p:cNvGrpSpPr/>
              <p:nvPr/>
            </p:nvGrpSpPr>
            <p:grpSpPr>
              <a:xfrm>
                <a:off x="2547413" y="5263354"/>
                <a:ext cx="1138523" cy="455556"/>
                <a:chOff x="2707088" y="3786793"/>
                <a:chExt cx="1138523" cy="455556"/>
              </a:xfrm>
            </p:grpSpPr>
            <p:sp>
              <p:nvSpPr>
                <p:cNvPr id="564" name="立方體 563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65" name="立方體 564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566" name="立方體 565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</p:grpSp>
      </p:grpSp>
      <p:sp>
        <p:nvSpPr>
          <p:cNvPr id="241" name="左-右雙向箭號 240"/>
          <p:cNvSpPr/>
          <p:nvPr/>
        </p:nvSpPr>
        <p:spPr>
          <a:xfrm>
            <a:off x="1138944" y="3039706"/>
            <a:ext cx="1980072" cy="340701"/>
          </a:xfrm>
          <a:prstGeom prst="left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42" name="左-右雙向箭號 241"/>
          <p:cNvSpPr/>
          <p:nvPr/>
        </p:nvSpPr>
        <p:spPr>
          <a:xfrm>
            <a:off x="2851848" y="2862547"/>
            <a:ext cx="985873" cy="361671"/>
          </a:xfrm>
          <a:prstGeom prst="leftRightArrow">
            <a:avLst/>
          </a:prstGeom>
          <a:scene3d>
            <a:camera prst="orthographicFront">
              <a:rot lat="1278000" lon="17514000" rev="12600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26" name="立方體 125"/>
          <p:cNvSpPr/>
          <p:nvPr/>
        </p:nvSpPr>
        <p:spPr>
          <a:xfrm>
            <a:off x="3250846" y="6035040"/>
            <a:ext cx="551588" cy="551588"/>
          </a:xfrm>
          <a:prstGeom prst="cube">
            <a:avLst/>
          </a:prstGeom>
          <a:ln w="127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sz="120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27" name="橢圓 4"/>
          <p:cNvSpPr/>
          <p:nvPr/>
        </p:nvSpPr>
        <p:spPr>
          <a:xfrm>
            <a:off x="3881871" y="5859892"/>
            <a:ext cx="2960039" cy="99810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defTabSz="4445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3200" b="1" kern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的體積 </a:t>
            </a:r>
            <a:r>
              <a:rPr lang="en-US" sz="3200" b="1" kern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= </a:t>
            </a:r>
            <a:r>
              <a:rPr lang="zh-TW" altLang="en-US" sz="3200" b="1" kern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kern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1cm</a:t>
            </a:r>
            <a:r>
              <a:rPr lang="en-US" sz="3200" b="1" kern="120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  <a:endParaRPr lang="zh-HK" sz="3200" b="1" kern="120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8" name="文字方塊 127"/>
          <p:cNvSpPr txBox="1"/>
          <p:nvPr/>
        </p:nvSpPr>
        <p:spPr>
          <a:xfrm>
            <a:off x="1138944" y="3271016"/>
            <a:ext cx="1980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長</a:t>
            </a:r>
            <a:endParaRPr lang="en-US" altLang="zh-HK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+mj-ea"/>
              <a:cs typeface="Aharoni" pitchFamily="2" charset="-79"/>
            </a:endParaRPr>
          </a:p>
        </p:txBody>
      </p:sp>
      <p:sp>
        <p:nvSpPr>
          <p:cNvPr id="129" name="文字方塊 128"/>
          <p:cNvSpPr txBox="1"/>
          <p:nvPr/>
        </p:nvSpPr>
        <p:spPr>
          <a:xfrm>
            <a:off x="3276558" y="3044534"/>
            <a:ext cx="663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闊</a:t>
            </a:r>
            <a:endParaRPr lang="en-US" altLang="zh-TW" sz="2800" dirty="0" smtClean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+mj-ea"/>
              <a:cs typeface="Aharoni" pitchFamily="2" charset="-79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137478" y="3732681"/>
            <a:ext cx="6750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長方體的</a:t>
            </a:r>
            <a:r>
              <a:rPr lang="zh-TW" alt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長、闊、高與體積的</a:t>
            </a:r>
            <a:r>
              <a:rPr lang="zh-TW" alt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關係是</a:t>
            </a:r>
            <a:endParaRPr lang="zh-HK" altLang="en-US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grpSp>
        <p:nvGrpSpPr>
          <p:cNvPr id="74" name="群組 73"/>
          <p:cNvGrpSpPr/>
          <p:nvPr/>
        </p:nvGrpSpPr>
        <p:grpSpPr>
          <a:xfrm>
            <a:off x="1138944" y="1680863"/>
            <a:ext cx="2311937" cy="1318779"/>
            <a:chOff x="2320596" y="4697001"/>
            <a:chExt cx="1593859" cy="909173"/>
          </a:xfrm>
        </p:grpSpPr>
        <p:grpSp>
          <p:nvGrpSpPr>
            <p:cNvPr id="75" name="群組 74"/>
            <p:cNvGrpSpPr/>
            <p:nvPr/>
          </p:nvGrpSpPr>
          <p:grpSpPr>
            <a:xfrm>
              <a:off x="2320596" y="5035667"/>
              <a:ext cx="1593859" cy="570507"/>
              <a:chOff x="2320596" y="5035667"/>
              <a:chExt cx="1593859" cy="570507"/>
            </a:xfrm>
          </p:grpSpPr>
          <p:grpSp>
            <p:nvGrpSpPr>
              <p:cNvPr id="97" name="群組 96"/>
              <p:cNvGrpSpPr/>
              <p:nvPr/>
            </p:nvGrpSpPr>
            <p:grpSpPr>
              <a:xfrm>
                <a:off x="2433932" y="5035667"/>
                <a:ext cx="1480523" cy="455556"/>
                <a:chOff x="2365088" y="3786793"/>
                <a:chExt cx="1480523" cy="455556"/>
              </a:xfrm>
            </p:grpSpPr>
            <p:sp>
              <p:nvSpPr>
                <p:cNvPr id="113" name="立方體 112"/>
                <p:cNvSpPr/>
                <p:nvPr/>
              </p:nvSpPr>
              <p:spPr>
                <a:xfrm>
                  <a:off x="2365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14" name="立方體 113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15" name="立方體 114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16" name="立方體 115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98" name="群組 97"/>
              <p:cNvGrpSpPr/>
              <p:nvPr/>
            </p:nvGrpSpPr>
            <p:grpSpPr>
              <a:xfrm>
                <a:off x="2320596" y="5150618"/>
                <a:ext cx="1480523" cy="455556"/>
                <a:chOff x="2365088" y="3786793"/>
                <a:chExt cx="1480523" cy="455556"/>
              </a:xfrm>
            </p:grpSpPr>
            <p:sp>
              <p:nvSpPr>
                <p:cNvPr id="109" name="立方體 108"/>
                <p:cNvSpPr/>
                <p:nvPr/>
              </p:nvSpPr>
              <p:spPr>
                <a:xfrm>
                  <a:off x="2365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10" name="立方體 109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11" name="立方體 110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12" name="立方體 111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</p:grpSp>
        <p:grpSp>
          <p:nvGrpSpPr>
            <p:cNvPr id="76" name="群組 75"/>
            <p:cNvGrpSpPr/>
            <p:nvPr/>
          </p:nvGrpSpPr>
          <p:grpSpPr>
            <a:xfrm>
              <a:off x="2320596" y="4697001"/>
              <a:ext cx="1593859" cy="570507"/>
              <a:chOff x="2320596" y="5035667"/>
              <a:chExt cx="1593859" cy="570507"/>
            </a:xfrm>
          </p:grpSpPr>
          <p:grpSp>
            <p:nvGrpSpPr>
              <p:cNvPr id="77" name="群組 76"/>
              <p:cNvGrpSpPr/>
              <p:nvPr/>
            </p:nvGrpSpPr>
            <p:grpSpPr>
              <a:xfrm>
                <a:off x="2433932" y="5035667"/>
                <a:ext cx="1480523" cy="455556"/>
                <a:chOff x="2365088" y="3786793"/>
                <a:chExt cx="1480523" cy="455556"/>
              </a:xfrm>
            </p:grpSpPr>
            <p:sp>
              <p:nvSpPr>
                <p:cNvPr id="93" name="立方體 92"/>
                <p:cNvSpPr/>
                <p:nvPr/>
              </p:nvSpPr>
              <p:spPr>
                <a:xfrm>
                  <a:off x="2365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94" name="立方體 93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95" name="立方體 94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96" name="立方體 95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78" name="群組 77"/>
              <p:cNvGrpSpPr/>
              <p:nvPr/>
            </p:nvGrpSpPr>
            <p:grpSpPr>
              <a:xfrm>
                <a:off x="2320596" y="5150618"/>
                <a:ext cx="1480523" cy="455556"/>
                <a:chOff x="2365088" y="3786793"/>
                <a:chExt cx="1480523" cy="455556"/>
              </a:xfrm>
            </p:grpSpPr>
            <p:sp>
              <p:nvSpPr>
                <p:cNvPr id="89" name="立方體 88"/>
                <p:cNvSpPr/>
                <p:nvPr/>
              </p:nvSpPr>
              <p:spPr>
                <a:xfrm>
                  <a:off x="2365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90" name="立方體 89"/>
                <p:cNvSpPr/>
                <p:nvPr/>
              </p:nvSpPr>
              <p:spPr>
                <a:xfrm>
                  <a:off x="2707088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91" name="立方體 90"/>
                <p:cNvSpPr/>
                <p:nvPr/>
              </p:nvSpPr>
              <p:spPr>
                <a:xfrm>
                  <a:off x="3048880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92" name="立方體 91"/>
                <p:cNvSpPr/>
                <p:nvPr/>
              </p:nvSpPr>
              <p:spPr>
                <a:xfrm>
                  <a:off x="3390055" y="3786793"/>
                  <a:ext cx="455556" cy="455556"/>
                </a:xfrm>
                <a:prstGeom prst="cube">
                  <a:avLst/>
                </a:prstGeom>
                <a:ln w="12700"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 sz="1200">
                    <a:solidFill>
                      <a:schemeClr val="accent1">
                        <a:lumMod val="75000"/>
                      </a:schemeClr>
                    </a:solidFill>
                    <a:latin typeface="+mj-ea"/>
                    <a:ea typeface="+mj-ea"/>
                  </a:endParaRPr>
                </a:p>
              </p:txBody>
            </p:sp>
          </p:grpSp>
        </p:grpSp>
      </p:grpSp>
      <p:grpSp>
        <p:nvGrpSpPr>
          <p:cNvPr id="118" name="群組 117"/>
          <p:cNvGrpSpPr/>
          <p:nvPr/>
        </p:nvGrpSpPr>
        <p:grpSpPr>
          <a:xfrm>
            <a:off x="1137478" y="1183724"/>
            <a:ext cx="2311937" cy="827535"/>
            <a:chOff x="2320596" y="5035667"/>
            <a:chExt cx="1593859" cy="570507"/>
          </a:xfrm>
        </p:grpSpPr>
        <p:grpSp>
          <p:nvGrpSpPr>
            <p:cNvPr id="136" name="群組 135"/>
            <p:cNvGrpSpPr/>
            <p:nvPr/>
          </p:nvGrpSpPr>
          <p:grpSpPr>
            <a:xfrm>
              <a:off x="2433932" y="5035667"/>
              <a:ext cx="1480523" cy="455556"/>
              <a:chOff x="2365088" y="3786793"/>
              <a:chExt cx="1480523" cy="455556"/>
            </a:xfrm>
          </p:grpSpPr>
          <p:sp>
            <p:nvSpPr>
              <p:cNvPr id="142" name="立方體 141"/>
              <p:cNvSpPr/>
              <p:nvPr/>
            </p:nvSpPr>
            <p:spPr>
              <a:xfrm>
                <a:off x="2365088" y="3786793"/>
                <a:ext cx="455556" cy="455556"/>
              </a:xfrm>
              <a:prstGeom prst="cube">
                <a:avLst/>
              </a:prstGeom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120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43" name="立方體 142"/>
              <p:cNvSpPr/>
              <p:nvPr/>
            </p:nvSpPr>
            <p:spPr>
              <a:xfrm>
                <a:off x="2707088" y="3786793"/>
                <a:ext cx="455556" cy="455556"/>
              </a:xfrm>
              <a:prstGeom prst="cube">
                <a:avLst/>
              </a:prstGeom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120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44" name="立方體 143"/>
              <p:cNvSpPr/>
              <p:nvPr/>
            </p:nvSpPr>
            <p:spPr>
              <a:xfrm>
                <a:off x="3048880" y="3786793"/>
                <a:ext cx="455556" cy="455556"/>
              </a:xfrm>
              <a:prstGeom prst="cube">
                <a:avLst/>
              </a:prstGeom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120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45" name="立方體 144"/>
              <p:cNvSpPr/>
              <p:nvPr/>
            </p:nvSpPr>
            <p:spPr>
              <a:xfrm>
                <a:off x="3390055" y="3786793"/>
                <a:ext cx="455556" cy="455556"/>
              </a:xfrm>
              <a:prstGeom prst="cube">
                <a:avLst/>
              </a:prstGeom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120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  <p:grpSp>
          <p:nvGrpSpPr>
            <p:cNvPr id="137" name="群組 136"/>
            <p:cNvGrpSpPr/>
            <p:nvPr/>
          </p:nvGrpSpPr>
          <p:grpSpPr>
            <a:xfrm>
              <a:off x="2320596" y="5150618"/>
              <a:ext cx="1480523" cy="455556"/>
              <a:chOff x="2365088" y="3786793"/>
              <a:chExt cx="1480523" cy="455556"/>
            </a:xfrm>
          </p:grpSpPr>
          <p:sp>
            <p:nvSpPr>
              <p:cNvPr id="138" name="立方體 137"/>
              <p:cNvSpPr/>
              <p:nvPr/>
            </p:nvSpPr>
            <p:spPr>
              <a:xfrm>
                <a:off x="2365088" y="3786793"/>
                <a:ext cx="455556" cy="455556"/>
              </a:xfrm>
              <a:prstGeom prst="cube">
                <a:avLst/>
              </a:prstGeom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120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39" name="立方體 138"/>
              <p:cNvSpPr/>
              <p:nvPr/>
            </p:nvSpPr>
            <p:spPr>
              <a:xfrm>
                <a:off x="2707088" y="3786793"/>
                <a:ext cx="455556" cy="455556"/>
              </a:xfrm>
              <a:prstGeom prst="cube">
                <a:avLst/>
              </a:prstGeom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120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40" name="立方體 139"/>
              <p:cNvSpPr/>
              <p:nvPr/>
            </p:nvSpPr>
            <p:spPr>
              <a:xfrm>
                <a:off x="3048880" y="3786793"/>
                <a:ext cx="455556" cy="455556"/>
              </a:xfrm>
              <a:prstGeom prst="cube">
                <a:avLst/>
              </a:prstGeom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120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41" name="立方體 140"/>
              <p:cNvSpPr/>
              <p:nvPr/>
            </p:nvSpPr>
            <p:spPr>
              <a:xfrm>
                <a:off x="3390055" y="3786793"/>
                <a:ext cx="455556" cy="455556"/>
              </a:xfrm>
              <a:prstGeom prst="cube">
                <a:avLst/>
              </a:prstGeom>
              <a:ln w="12700"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HK" altLang="en-US" sz="120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</p:grpSp>
      <p:sp>
        <p:nvSpPr>
          <p:cNvPr id="243" name="左-右雙向箭號 242"/>
          <p:cNvSpPr/>
          <p:nvPr/>
        </p:nvSpPr>
        <p:spPr>
          <a:xfrm rot="5400000" flipV="1">
            <a:off x="2385786" y="2123653"/>
            <a:ext cx="1469391" cy="250330"/>
          </a:xfrm>
          <a:prstGeom prst="left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74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         </a:t>
            </a:r>
            <a:endParaRPr lang="zh-HK" altLang="en-US" dirty="0"/>
          </a:p>
        </p:txBody>
      </p:sp>
      <p:sp>
        <p:nvSpPr>
          <p:cNvPr id="130" name="文字方塊 129"/>
          <p:cNvSpPr txBox="1"/>
          <p:nvPr/>
        </p:nvSpPr>
        <p:spPr>
          <a:xfrm>
            <a:off x="2595207" y="2030690"/>
            <a:ext cx="511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高</a:t>
            </a:r>
            <a:endParaRPr lang="zh-HK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46" name="左-右雙向箭號 145"/>
          <p:cNvSpPr/>
          <p:nvPr/>
        </p:nvSpPr>
        <p:spPr>
          <a:xfrm>
            <a:off x="5563599" y="2997240"/>
            <a:ext cx="1548396" cy="340701"/>
          </a:xfrm>
          <a:prstGeom prst="left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7" name="左-右雙向箭號 146"/>
          <p:cNvSpPr/>
          <p:nvPr/>
        </p:nvSpPr>
        <p:spPr>
          <a:xfrm>
            <a:off x="6758343" y="2766741"/>
            <a:ext cx="1305339" cy="361671"/>
          </a:xfrm>
          <a:prstGeom prst="leftRightArrow">
            <a:avLst/>
          </a:prstGeom>
          <a:scene3d>
            <a:camera prst="orthographicFront">
              <a:rot lat="1278000" lon="17514000" rev="12600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8" name="文字方塊 147"/>
          <p:cNvSpPr txBox="1"/>
          <p:nvPr/>
        </p:nvSpPr>
        <p:spPr>
          <a:xfrm>
            <a:off x="5563599" y="3228550"/>
            <a:ext cx="1548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長</a:t>
            </a:r>
            <a:endParaRPr lang="en-US" altLang="zh-HK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+mj-ea"/>
              <a:cs typeface="Aharoni" pitchFamily="2" charset="-79"/>
            </a:endParaRPr>
          </a:p>
        </p:txBody>
      </p:sp>
      <p:sp>
        <p:nvSpPr>
          <p:cNvPr id="149" name="文字方塊 148"/>
          <p:cNvSpPr txBox="1"/>
          <p:nvPr/>
        </p:nvSpPr>
        <p:spPr>
          <a:xfrm>
            <a:off x="7289733" y="2994448"/>
            <a:ext cx="663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闊</a:t>
            </a:r>
            <a:endParaRPr lang="en-US" altLang="zh-TW" sz="2800" dirty="0" smtClean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+mj-ea"/>
              <a:cs typeface="Aharoni" pitchFamily="2" charset="-79"/>
            </a:endParaRPr>
          </a:p>
        </p:txBody>
      </p:sp>
      <p:sp>
        <p:nvSpPr>
          <p:cNvPr id="150" name="左-右雙向箭號 149"/>
          <p:cNvSpPr/>
          <p:nvPr/>
        </p:nvSpPr>
        <p:spPr>
          <a:xfrm rot="5400000" flipV="1">
            <a:off x="6650290" y="2362799"/>
            <a:ext cx="923235" cy="250330"/>
          </a:xfrm>
          <a:prstGeom prst="left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74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         </a:t>
            </a:r>
            <a:endParaRPr lang="zh-HK" altLang="en-US" dirty="0"/>
          </a:p>
        </p:txBody>
      </p:sp>
      <p:sp>
        <p:nvSpPr>
          <p:cNvPr id="151" name="文字方塊 150"/>
          <p:cNvSpPr txBox="1"/>
          <p:nvPr/>
        </p:nvSpPr>
        <p:spPr>
          <a:xfrm>
            <a:off x="6553635" y="2223673"/>
            <a:ext cx="511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Aharoni" pitchFamily="2" charset="-79"/>
              </a:rPr>
              <a:t>高</a:t>
            </a:r>
            <a:endParaRPr lang="zh-HK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31" name="02-nextslide">
            <a:hlinkClick r:id="" action="ppaction://hlinkshowjump?jump=nextslide" highlightClick="1"/>
          </p:cNvPr>
          <p:cNvSpPr/>
          <p:nvPr/>
        </p:nvSpPr>
        <p:spPr>
          <a:xfrm>
            <a:off x="0" y="0"/>
            <a:ext cx="9143999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53" name="01">
            <a:hlinkClick r:id="" action="ppaction://noaction" highlightClick="1"/>
          </p:cNvPr>
          <p:cNvSpPr/>
          <p:nvPr/>
        </p:nvSpPr>
        <p:spPr>
          <a:xfrm>
            <a:off x="0" y="0"/>
            <a:ext cx="9144001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54" name="文字方塊 153"/>
          <p:cNvSpPr txBox="1"/>
          <p:nvPr/>
        </p:nvSpPr>
        <p:spPr>
          <a:xfrm>
            <a:off x="2059821" y="4579348"/>
            <a:ext cx="50048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體積 </a:t>
            </a:r>
            <a:r>
              <a:rPr lang="en-US" altLang="zh-TW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=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 長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/>
              </a:rPr>
              <a:t>×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 闊 </a:t>
            </a:r>
            <a:r>
              <a:rPr lang="en-US" altLang="zh-TW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/>
              </a:rPr>
              <a:t>×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/>
              </a:rPr>
              <a:t> 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高</a:t>
            </a:r>
            <a:endParaRPr lang="zh-HK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63822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</p:childTnLst>
        </p:cTn>
      </p:par>
    </p:tnLst>
    <p:bldLst>
      <p:bldP spid="131" grpId="0" animBg="1"/>
      <p:bldP spid="153" grpId="0" animBg="1"/>
      <p:bldP spid="153" grpId="1" animBg="1"/>
      <p:bldP spid="1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3276"/>
          </a:xfrm>
        </p:spPr>
        <p:txBody>
          <a:bodyPr/>
          <a:lstStyle/>
          <a:p>
            <a:r>
              <a:rPr lang="zh-TW" altLang="en-US" dirty="0" smtClean="0"/>
              <a:t>試一試</a:t>
            </a:r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9</a:t>
            </a:fld>
            <a:endParaRPr lang="zh-HK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1010653" y="1559393"/>
            <a:ext cx="6862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+mj-ea"/>
                <a:ea typeface="+mj-ea"/>
              </a:rPr>
              <a:t>它</a:t>
            </a:r>
            <a:r>
              <a:rPr lang="zh-TW" altLang="en-US" sz="3600" dirty="0" smtClean="0">
                <a:latin typeface="+mj-ea"/>
                <a:ea typeface="+mj-ea"/>
              </a:rPr>
              <a:t>的體積是多少？</a:t>
            </a:r>
            <a:endParaRPr lang="zh-HK" altLang="en-US" sz="3600" dirty="0">
              <a:latin typeface="+mj-ea"/>
              <a:ea typeface="+mj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010653" y="4900681"/>
            <a:ext cx="68628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+mj-ea"/>
                <a:ea typeface="+mj-ea"/>
              </a:rPr>
              <a:t>  長方體</a:t>
            </a:r>
            <a:r>
              <a:rPr lang="zh-TW" altLang="en-US" sz="3600" dirty="0" smtClean="0">
                <a:latin typeface="+mj-ea"/>
                <a:ea typeface="+mj-ea"/>
              </a:rPr>
              <a:t>的體積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en-US" altLang="zh-HK" sz="3600" dirty="0" smtClean="0">
                <a:latin typeface="+mj-ea"/>
                <a:ea typeface="+mj-ea"/>
              </a:rPr>
              <a:t>=</a:t>
            </a:r>
            <a:r>
              <a:rPr lang="en-US" altLang="zh-TW" sz="3600" dirty="0" smtClean="0">
                <a:latin typeface="+mj-ea"/>
                <a:ea typeface="+mj-ea"/>
              </a:rPr>
              <a:t>7×3×2</a:t>
            </a:r>
          </a:p>
          <a:p>
            <a:r>
              <a:rPr lang="en-US" altLang="zh-HK" sz="3600" dirty="0" smtClean="0">
                <a:latin typeface="+mj-ea"/>
                <a:ea typeface="+mj-ea"/>
              </a:rPr>
              <a:t>=</a:t>
            </a:r>
            <a:r>
              <a:rPr lang="en-US" altLang="zh-TW" sz="3600" dirty="0" smtClean="0">
                <a:latin typeface="+mj-ea"/>
                <a:ea typeface="+mj-ea"/>
              </a:rPr>
              <a:t>42</a:t>
            </a:r>
            <a:r>
              <a:rPr lang="zh-TW" altLang="en-US" sz="3600" dirty="0" smtClean="0">
                <a:latin typeface="+mj-ea"/>
                <a:ea typeface="+mj-ea"/>
              </a:rPr>
              <a:t> </a:t>
            </a:r>
            <a:r>
              <a:rPr lang="en-US" altLang="zh-TW" sz="3600" dirty="0" smtClean="0">
                <a:latin typeface="+mj-ea"/>
                <a:ea typeface="+mj-ea"/>
              </a:rPr>
              <a:t>(cm</a:t>
            </a:r>
            <a:r>
              <a:rPr lang="en-US" altLang="zh-TW" sz="3600" baseline="30000" dirty="0" smtClean="0">
                <a:latin typeface="+mj-ea"/>
                <a:ea typeface="+mj-ea"/>
              </a:rPr>
              <a:t>3</a:t>
            </a:r>
            <a:r>
              <a:rPr lang="en-US" altLang="zh-TW" sz="3600" dirty="0" smtClean="0">
                <a:latin typeface="+mj-ea"/>
                <a:ea typeface="+mj-ea"/>
              </a:rPr>
              <a:t>)</a:t>
            </a:r>
            <a:endParaRPr lang="zh-HK" altLang="en-US" sz="3600" dirty="0">
              <a:latin typeface="+mj-ea"/>
              <a:ea typeface="+mj-ea"/>
            </a:endParaRPr>
          </a:p>
        </p:txBody>
      </p:sp>
      <p:grpSp>
        <p:nvGrpSpPr>
          <p:cNvPr id="107" name="群組 106"/>
          <p:cNvGrpSpPr/>
          <p:nvPr/>
        </p:nvGrpSpPr>
        <p:grpSpPr>
          <a:xfrm>
            <a:off x="1564357" y="4116811"/>
            <a:ext cx="4846581" cy="600464"/>
            <a:chOff x="2656358" y="4546600"/>
            <a:chExt cx="2672948" cy="486050"/>
          </a:xfrm>
        </p:grpSpPr>
        <p:cxnSp>
          <p:nvCxnSpPr>
            <p:cNvPr id="93" name="直線單箭頭接點 92"/>
            <p:cNvCxnSpPr/>
            <p:nvPr/>
          </p:nvCxnSpPr>
          <p:spPr>
            <a:xfrm>
              <a:off x="2656358" y="4546600"/>
              <a:ext cx="2672948" cy="12700"/>
            </a:xfrm>
            <a:prstGeom prst="straightConnector1">
              <a:avLst/>
            </a:prstGeom>
            <a:ln w="76200">
              <a:headEnd type="triangle" w="lg" len="sm"/>
              <a:tailEnd type="triangl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文字方塊 102"/>
            <p:cNvSpPr txBox="1"/>
            <p:nvPr/>
          </p:nvSpPr>
          <p:spPr>
            <a:xfrm>
              <a:off x="2656358" y="4559300"/>
              <a:ext cx="2672948" cy="473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3200" b="1" dirty="0" smtClean="0">
                  <a:latin typeface="+mj-ea"/>
                  <a:ea typeface="+mj-ea"/>
                </a:rPr>
                <a:t>7 cm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  <p:grpSp>
        <p:nvGrpSpPr>
          <p:cNvPr id="106" name="群組 105"/>
          <p:cNvGrpSpPr/>
          <p:nvPr/>
        </p:nvGrpSpPr>
        <p:grpSpPr>
          <a:xfrm>
            <a:off x="6072781" y="3507978"/>
            <a:ext cx="1798735" cy="435933"/>
            <a:chOff x="5117981" y="4018777"/>
            <a:chExt cx="1953124" cy="200620"/>
          </a:xfrm>
        </p:grpSpPr>
        <p:cxnSp>
          <p:nvCxnSpPr>
            <p:cNvPr id="98" name="直線單箭頭接點 97"/>
            <p:cNvCxnSpPr/>
            <p:nvPr/>
          </p:nvCxnSpPr>
          <p:spPr>
            <a:xfrm>
              <a:off x="5117981" y="4104202"/>
              <a:ext cx="1871453" cy="0"/>
            </a:xfrm>
            <a:prstGeom prst="straightConnector1">
              <a:avLst/>
            </a:prstGeom>
            <a:ln w="127000">
              <a:headEnd type="triangle" w="med" len="sm"/>
              <a:tailEnd type="triangle" w="med" len="sm"/>
            </a:ln>
            <a:scene3d>
              <a:camera prst="orthographicFront">
                <a:rot lat="1230120" lon="4168237" rev="5426597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文字方塊 103"/>
            <p:cNvSpPr txBox="1"/>
            <p:nvPr/>
          </p:nvSpPr>
          <p:spPr>
            <a:xfrm>
              <a:off x="6156065" y="4018777"/>
              <a:ext cx="915040" cy="2006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latin typeface="+mj-ea"/>
                  <a:ea typeface="+mj-ea"/>
                </a:rPr>
                <a:t>3 cm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  <p:sp>
        <p:nvSpPr>
          <p:cNvPr id="108" name="立方體 107"/>
          <p:cNvSpPr/>
          <p:nvPr/>
        </p:nvSpPr>
        <p:spPr>
          <a:xfrm>
            <a:off x="1564357" y="2175552"/>
            <a:ext cx="5542829" cy="1762984"/>
          </a:xfrm>
          <a:prstGeom prst="cube">
            <a:avLst>
              <a:gd name="adj" fmla="val 38215"/>
            </a:avLst>
          </a:prstGeo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105" name="群組 104"/>
          <p:cNvGrpSpPr/>
          <p:nvPr/>
        </p:nvGrpSpPr>
        <p:grpSpPr>
          <a:xfrm>
            <a:off x="5273801" y="2874860"/>
            <a:ext cx="1137137" cy="1188153"/>
            <a:chOff x="5669224" y="1653989"/>
            <a:chExt cx="486384" cy="2394757"/>
          </a:xfrm>
        </p:grpSpPr>
        <p:cxnSp>
          <p:nvCxnSpPr>
            <p:cNvPr id="95" name="直線單箭頭接點 94"/>
            <p:cNvCxnSpPr/>
            <p:nvPr/>
          </p:nvCxnSpPr>
          <p:spPr>
            <a:xfrm>
              <a:off x="6155608" y="1653989"/>
              <a:ext cx="0" cy="2143870"/>
            </a:xfrm>
            <a:prstGeom prst="straightConnector1">
              <a:avLst/>
            </a:prstGeom>
            <a:ln w="76200">
              <a:headEnd type="triangle" w="lg" len="sm"/>
              <a:tailEnd type="triangl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文字方塊 101"/>
            <p:cNvSpPr txBox="1"/>
            <p:nvPr/>
          </p:nvSpPr>
          <p:spPr>
            <a:xfrm>
              <a:off x="5669224" y="2203785"/>
              <a:ext cx="439637" cy="18449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sz="3200" b="1" dirty="0" smtClean="0">
                  <a:latin typeface="+mj-ea"/>
                  <a:ea typeface="+mj-ea"/>
                </a:rPr>
                <a:t>2cm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  <p:sp>
        <p:nvSpPr>
          <p:cNvPr id="184" name="文字方塊 183"/>
          <p:cNvSpPr txBox="1"/>
          <p:nvPr/>
        </p:nvSpPr>
        <p:spPr>
          <a:xfrm>
            <a:off x="1010653" y="887039"/>
            <a:ext cx="6862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+mj-ea"/>
                <a:ea typeface="+mj-ea"/>
              </a:rPr>
              <a:t>以下</a:t>
            </a:r>
            <a:r>
              <a:rPr lang="zh-TW" altLang="en-US" sz="3600" dirty="0">
                <a:latin typeface="+mj-ea"/>
                <a:ea typeface="+mj-ea"/>
              </a:rPr>
              <a:t>立體叫甚麼名字</a:t>
            </a:r>
            <a:r>
              <a:rPr lang="zh-TW" altLang="en-US" sz="3600" dirty="0" smtClean="0">
                <a:latin typeface="+mj-ea"/>
                <a:ea typeface="+mj-ea"/>
              </a:rPr>
              <a:t>？</a:t>
            </a:r>
            <a:endParaRPr lang="zh-HK" altLang="en-US" sz="3600" dirty="0">
              <a:latin typeface="+mj-ea"/>
              <a:ea typeface="+mj-ea"/>
            </a:endParaRPr>
          </a:p>
        </p:txBody>
      </p:sp>
      <p:sp>
        <p:nvSpPr>
          <p:cNvPr id="185" name="文字方塊 184"/>
          <p:cNvSpPr txBox="1"/>
          <p:nvPr/>
        </p:nvSpPr>
        <p:spPr>
          <a:xfrm>
            <a:off x="5760371" y="887038"/>
            <a:ext cx="1970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長方體</a:t>
            </a:r>
            <a:endParaRPr lang="zh-HK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09" name="動作按鈕: 下一項 108">
            <a:hlinkClick r:id="" action="ppaction://noaction" highlightClick="1"/>
          </p:cNvPr>
          <p:cNvSpPr/>
          <p:nvPr/>
        </p:nvSpPr>
        <p:spPr>
          <a:xfrm>
            <a:off x="-6860" y="-22302"/>
            <a:ext cx="9143999" cy="6858000"/>
          </a:xfrm>
          <a:prstGeom prst="actionButtonForwardNex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87" name="02-nextslide">
            <a:hlinkClick r:id="" action="ppaction://hlinkshowjump?jump=nextslide" highlightClick="1"/>
          </p:cNvPr>
          <p:cNvSpPr/>
          <p:nvPr/>
        </p:nvSpPr>
        <p:spPr>
          <a:xfrm>
            <a:off x="-6859" y="-6554"/>
            <a:ext cx="9143999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86" name="01">
            <a:hlinkClick r:id="" action="ppaction://noaction" highlightClick="1"/>
          </p:cNvPr>
          <p:cNvSpPr/>
          <p:nvPr/>
        </p:nvSpPr>
        <p:spPr>
          <a:xfrm>
            <a:off x="0" y="557"/>
            <a:ext cx="9144001" cy="6858001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4187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</p:childTnLst>
        </p:cTn>
      </p:par>
    </p:tnLst>
    <p:bldLst>
      <p:bldP spid="5" grpId="0" uiExpand="1" build="p"/>
      <p:bldP spid="185" grpId="0"/>
      <p:bldP spid="109" grpId="0"/>
      <p:bldP spid="187" grpId="0" animBg="1"/>
      <p:bldP spid="186" grpId="0" animBg="1"/>
      <p:bldP spid="186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高階主管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高階主管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高階主管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6083</TotalTime>
  <Words>523</Words>
  <Application>Microsoft Office PowerPoint</Application>
  <PresentationFormat>如螢幕大小 (4:3)</PresentationFormat>
  <Paragraphs>180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高階主管</vt:lpstr>
      <vt:lpstr>長方體的 長、闊、高 與 長方體體積 的關係</vt:lpstr>
      <vt:lpstr>PowerPoint 簡報</vt:lpstr>
      <vt:lpstr>長方體的長、闊、高</vt:lpstr>
      <vt:lpstr>PowerPoint 簡報</vt:lpstr>
      <vt:lpstr>PowerPoint 簡報</vt:lpstr>
      <vt:lpstr>PowerPoint 簡報</vt:lpstr>
      <vt:lpstr>找出長、闊、高與體積</vt:lpstr>
      <vt:lpstr>長、闊、高與體積的關係</vt:lpstr>
      <vt:lpstr>試一試</vt:lpstr>
      <vt:lpstr>試一試</vt:lpstr>
      <vt:lpstr>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WONG, Chi-yuen Norman</dc:creator>
  <cp:lastModifiedBy>Norman</cp:lastModifiedBy>
  <cp:revision>386</cp:revision>
  <cp:lastPrinted>2017-10-30T08:58:42Z</cp:lastPrinted>
  <dcterms:created xsi:type="dcterms:W3CDTF">2017-02-14T08:19:22Z</dcterms:created>
  <dcterms:modified xsi:type="dcterms:W3CDTF">2019-04-10T08:04:15Z</dcterms:modified>
</cp:coreProperties>
</file>