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302" r:id="rId3"/>
    <p:sldId id="304" r:id="rId4"/>
    <p:sldId id="303" r:id="rId5"/>
    <p:sldId id="301" r:id="rId6"/>
    <p:sldId id="305" r:id="rId7"/>
    <p:sldId id="269" r:id="rId8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65">
          <p15:clr>
            <a:srgbClr val="A4A3A4"/>
          </p15:clr>
        </p15:guide>
        <p15:guide id="2" pos="31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6445"/>
    <a:srgbClr val="996633"/>
    <a:srgbClr val="663300"/>
    <a:srgbClr val="FF00FF"/>
    <a:srgbClr val="FAE6D3"/>
    <a:srgbClr val="FFCCCC"/>
    <a:srgbClr val="E4E9EF"/>
    <a:srgbClr val="FF33CC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72" autoAdjust="0"/>
    <p:restoredTop sz="98179" autoAdjust="0"/>
  </p:normalViewPr>
  <p:slideViewPr>
    <p:cSldViewPr snapToGrid="0">
      <p:cViewPr varScale="1">
        <p:scale>
          <a:sx n="108" d="100"/>
          <a:sy n="108" d="100"/>
        </p:scale>
        <p:origin x="1446" y="114"/>
      </p:cViewPr>
      <p:guideLst>
        <p:guide orient="horz" pos="2765"/>
        <p:guide pos="31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728" y="-9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7E9D7-23AF-4C51-BE88-8CBB01399CF1}" type="datetimeFigureOut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0636E-8A75-4B29-9BE0-5F11B006E5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884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8B3E4-7340-48A1-89C0-6AF6DB3A8829}" type="datetimeFigureOut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950D6-418E-468A-9728-F8A9E5F8D2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038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83495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9600" b="1" spc="2000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5760640" cy="166308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5F8-D431-4425-AF33-4E073BF11A50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8538-C9E8-44C9-85FC-93AB8C467379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6694-EE86-49D9-A529-18AAEB935A1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780998" y="6113439"/>
            <a:ext cx="3255498" cy="472604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CD3C-5775-4E0A-A9FB-571B4F24E18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1719" y="4068763"/>
            <a:ext cx="6442993" cy="1448469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D07E-9939-4330-AB58-3FF2795518A4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2544-5A21-4FB2-9ED6-5410FDACEDFD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03BF-421F-4187-8855-AD0B06392ED4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D041-4A97-42E8-8471-467B0B40E7F9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6738-1AE9-4A34-8FA3-12F102AF5A37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DC4F-2523-47B1-803E-F59DCD9B1022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F768F-5F03-4D4A-8D14-1E5CDEA4139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lts.edb.hkedcity.net/filemanager/template/tc/images/logo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2" b="-1"/>
          <a:stretch/>
        </p:blipFill>
        <p:spPr bwMode="auto">
          <a:xfrm>
            <a:off x="6750496" y="6084228"/>
            <a:ext cx="2286000" cy="5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1"/>
            <a:ext cx="9144000" cy="60770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D32FDB-E336-4961-807D-E6B771C9B04B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2553" y="6304235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defRPr>
            </a:lvl1pPr>
          </a:lstStyle>
          <a:p>
            <a:fld id="{F47A0473-2BDB-41B4-9F4C-9A0EE1724D0E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AutoShape 2" descr="http://picsvg.com/svg/BqLDSUm7KG.sv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grpSp>
        <p:nvGrpSpPr>
          <p:cNvPr id="21" name="群組 20"/>
          <p:cNvGrpSpPr/>
          <p:nvPr userDrawn="1"/>
        </p:nvGrpSpPr>
        <p:grpSpPr>
          <a:xfrm rot="900000">
            <a:off x="424772" y="4799380"/>
            <a:ext cx="688580" cy="873001"/>
            <a:chOff x="2020640" y="187456"/>
            <a:chExt cx="5181006" cy="6568624"/>
          </a:xfrm>
        </p:grpSpPr>
        <p:sp>
          <p:nvSpPr>
            <p:cNvPr id="20" name="平行四邊形 19"/>
            <p:cNvSpPr/>
            <p:nvPr userDrawn="1"/>
          </p:nvSpPr>
          <p:spPr>
            <a:xfrm rot="5400000" flipH="1" flipV="1">
              <a:off x="1014450" y="4003142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5" name="平行四邊形 24"/>
            <p:cNvSpPr/>
            <p:nvPr userDrawn="1"/>
          </p:nvSpPr>
          <p:spPr>
            <a:xfrm rot="10168370" flipV="1">
              <a:off x="2085353" y="2696239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" name="平行四邊形 25"/>
            <p:cNvSpPr/>
            <p:nvPr userDrawn="1"/>
          </p:nvSpPr>
          <p:spPr>
            <a:xfrm rot="5400000" flipH="1" flipV="1">
              <a:off x="3170981" y="1554736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" name="平行四邊形 26"/>
            <p:cNvSpPr/>
            <p:nvPr userDrawn="1"/>
          </p:nvSpPr>
          <p:spPr>
            <a:xfrm rot="10168370" flipV="1">
              <a:off x="4241886" y="187456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平行四邊形 31"/>
            <p:cNvSpPr/>
            <p:nvPr userDrawn="1"/>
          </p:nvSpPr>
          <p:spPr>
            <a:xfrm rot="5400000" flipH="1">
              <a:off x="4861709" y="3226197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平行四邊形 27"/>
            <p:cNvSpPr/>
            <p:nvPr userDrawn="1"/>
          </p:nvSpPr>
          <p:spPr>
            <a:xfrm rot="10168370" flipV="1">
              <a:off x="2953297" y="3540187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平行四邊形 28"/>
            <p:cNvSpPr/>
            <p:nvPr userDrawn="1"/>
          </p:nvSpPr>
          <p:spPr>
            <a:xfrm rot="5400000" flipH="1" flipV="1">
              <a:off x="1882393" y="4867240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平行四邊形 29"/>
            <p:cNvSpPr/>
            <p:nvPr userDrawn="1"/>
          </p:nvSpPr>
          <p:spPr>
            <a:xfrm rot="5400000" flipH="1">
              <a:off x="3561464" y="4416145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平行四邊形 30"/>
            <p:cNvSpPr/>
            <p:nvPr userDrawn="1"/>
          </p:nvSpPr>
          <p:spPr>
            <a:xfrm rot="5400000" flipH="1">
              <a:off x="4861711" y="1096742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685800" y="1167851"/>
            <a:ext cx="7772400" cy="3683495"/>
          </a:xfrm>
        </p:spPr>
        <p:txBody>
          <a:bodyPr/>
          <a:lstStyle/>
          <a:p>
            <a:r>
              <a:rPr lang="zh-TW" altLang="en-US" dirty="0" smtClean="0"/>
              <a:t>計算</a:t>
            </a:r>
            <a:r>
              <a:rPr lang="zh-TW" altLang="en-US" dirty="0"/>
              <a:t>正方體及長方體的體積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</a:t>
            </a:fld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3533127" y="6162674"/>
            <a:ext cx="1000774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動作按鈕: 下一項 7">
            <a:hlinkClick r:id="" action="ppaction://hlinkshowjump?jump=nextslide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12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/>
              <a:t>長方體體積公式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4518" y="4900681"/>
            <a:ext cx="7575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長方體的體積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=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長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×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闊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×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高</a:t>
            </a:r>
            <a:endParaRPr lang="zh-HK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2123357" y="1783377"/>
            <a:ext cx="5057596" cy="2898448"/>
            <a:chOff x="2047157" y="1951017"/>
            <a:chExt cx="5057596" cy="2898448"/>
          </a:xfrm>
        </p:grpSpPr>
        <p:grpSp>
          <p:nvGrpSpPr>
            <p:cNvPr id="107" name="群組 106"/>
            <p:cNvGrpSpPr/>
            <p:nvPr/>
          </p:nvGrpSpPr>
          <p:grpSpPr>
            <a:xfrm>
              <a:off x="2047157" y="4264690"/>
              <a:ext cx="3489253" cy="584775"/>
              <a:chOff x="2656358" y="4523470"/>
              <a:chExt cx="2672948" cy="755166"/>
            </a:xfrm>
          </p:grpSpPr>
          <p:cxnSp>
            <p:nvCxnSpPr>
              <p:cNvPr id="93" name="直線單箭頭接點 92"/>
              <p:cNvCxnSpPr/>
              <p:nvPr/>
            </p:nvCxnSpPr>
            <p:spPr>
              <a:xfrm>
                <a:off x="2656358" y="4546600"/>
                <a:ext cx="2672948" cy="12700"/>
              </a:xfrm>
              <a:prstGeom prst="straightConnector1">
                <a:avLst/>
              </a:prstGeom>
              <a:ln w="76200">
                <a:headEnd type="triangle" w="lg" len="sm"/>
                <a:tailEnd type="triangle" w="lg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文字方塊 102"/>
              <p:cNvSpPr txBox="1"/>
              <p:nvPr/>
            </p:nvSpPr>
            <p:spPr>
              <a:xfrm>
                <a:off x="3764917" y="4523470"/>
                <a:ext cx="455828" cy="755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3200" b="1" dirty="0" smtClean="0">
                    <a:latin typeface="+mj-ea"/>
                    <a:ea typeface="+mj-ea"/>
                  </a:rPr>
                  <a:t>長</a:t>
                </a:r>
                <a:endParaRPr lang="zh-HK" altLang="en-US" sz="3200" b="1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106" name="群組 105"/>
            <p:cNvGrpSpPr/>
            <p:nvPr/>
          </p:nvGrpSpPr>
          <p:grpSpPr>
            <a:xfrm>
              <a:off x="5056833" y="3576232"/>
              <a:ext cx="2047920" cy="584775"/>
              <a:chOff x="5072175" y="3567085"/>
              <a:chExt cx="1444928" cy="755166"/>
            </a:xfrm>
          </p:grpSpPr>
          <p:cxnSp>
            <p:nvCxnSpPr>
              <p:cNvPr id="98" name="直線單箭頭接點 97"/>
              <p:cNvCxnSpPr/>
              <p:nvPr/>
            </p:nvCxnSpPr>
            <p:spPr>
              <a:xfrm>
                <a:off x="5072175" y="3808987"/>
                <a:ext cx="1444928" cy="0"/>
              </a:xfrm>
              <a:prstGeom prst="straightConnector1">
                <a:avLst/>
              </a:prstGeom>
              <a:ln w="127000">
                <a:headEnd type="triangle" w="med" len="sm"/>
                <a:tailEnd type="triangle" w="med" len="sm"/>
              </a:ln>
              <a:scene3d>
                <a:camera prst="orthographicFront">
                  <a:rot lat="1230120" lon="4168237" rev="5426597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文字方塊 103"/>
              <p:cNvSpPr txBox="1"/>
              <p:nvPr/>
            </p:nvSpPr>
            <p:spPr>
              <a:xfrm>
                <a:off x="5915783" y="3567085"/>
                <a:ext cx="419832" cy="755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3200" b="1" dirty="0" smtClean="0">
                    <a:latin typeface="+mj-ea"/>
                    <a:ea typeface="+mj-ea"/>
                  </a:rPr>
                  <a:t>闊</a:t>
                </a:r>
                <a:endParaRPr lang="zh-HK" altLang="en-US" sz="3200" b="1" dirty="0">
                  <a:latin typeface="+mj-ea"/>
                  <a:ea typeface="+mj-ea"/>
                </a:endParaRPr>
              </a:p>
            </p:txBody>
          </p:sp>
        </p:grpSp>
        <p:sp>
          <p:nvSpPr>
            <p:cNvPr id="108" name="立方體 107"/>
            <p:cNvSpPr/>
            <p:nvPr/>
          </p:nvSpPr>
          <p:spPr>
            <a:xfrm>
              <a:off x="2094623" y="1951017"/>
              <a:ext cx="4189247" cy="2071615"/>
            </a:xfrm>
            <a:prstGeom prst="cube">
              <a:avLst>
                <a:gd name="adj" fmla="val 40921"/>
              </a:avLst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grpSp>
          <p:nvGrpSpPr>
            <p:cNvPr id="105" name="群組 104"/>
            <p:cNvGrpSpPr/>
            <p:nvPr/>
          </p:nvGrpSpPr>
          <p:grpSpPr>
            <a:xfrm>
              <a:off x="4666807" y="2794029"/>
              <a:ext cx="766697" cy="1264192"/>
              <a:chOff x="5568278" y="1653989"/>
              <a:chExt cx="587330" cy="2143870"/>
            </a:xfrm>
          </p:grpSpPr>
          <p:cxnSp>
            <p:nvCxnSpPr>
              <p:cNvPr id="95" name="直線單箭頭接點 94"/>
              <p:cNvCxnSpPr/>
              <p:nvPr/>
            </p:nvCxnSpPr>
            <p:spPr>
              <a:xfrm>
                <a:off x="6155608" y="1653989"/>
                <a:ext cx="0" cy="2143870"/>
              </a:xfrm>
              <a:prstGeom prst="straightConnector1">
                <a:avLst/>
              </a:prstGeom>
              <a:ln w="76200">
                <a:headEnd type="triangle" w="lg" len="sm"/>
                <a:tailEnd type="triangle" w="lg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文字方塊 101"/>
              <p:cNvSpPr txBox="1"/>
              <p:nvPr/>
            </p:nvSpPr>
            <p:spPr>
              <a:xfrm>
                <a:off x="5568278" y="2398421"/>
                <a:ext cx="455828" cy="991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zh-TW" altLang="en-US" sz="3200" b="1" dirty="0" smtClean="0">
                    <a:latin typeface="+mj-ea"/>
                    <a:ea typeface="+mj-ea"/>
                  </a:rPr>
                  <a:t>高</a:t>
                </a:r>
                <a:endParaRPr lang="zh-HK" altLang="en-US" sz="3200" b="1" dirty="0">
                  <a:latin typeface="+mj-ea"/>
                  <a:ea typeface="+mj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061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 smtClean="0"/>
              <a:t>試一試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3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10653" y="962526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以下長方體的體積是多少？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0653" y="4900681"/>
            <a:ext cx="686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  長方體</a:t>
            </a:r>
            <a:r>
              <a:rPr lang="zh-TW" altLang="en-US" sz="3600" dirty="0" smtClean="0">
                <a:latin typeface="+mj-ea"/>
                <a:ea typeface="+mj-ea"/>
              </a:rPr>
              <a:t>的體積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5×3×4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60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(cm</a:t>
            </a:r>
            <a:r>
              <a:rPr lang="en-US" altLang="zh-TW" sz="3600" baseline="30000" dirty="0" smtClean="0">
                <a:latin typeface="+mj-ea"/>
                <a:ea typeface="+mj-ea"/>
              </a:rPr>
              <a:t>3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1010653" y="4643031"/>
            <a:ext cx="404261" cy="195956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0" name="文字方塊 109"/>
          <p:cNvSpPr txBox="1"/>
          <p:nvPr/>
        </p:nvSpPr>
        <p:spPr>
          <a:xfrm>
            <a:off x="1360101" y="4546781"/>
            <a:ext cx="6862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+mj-ea"/>
                <a:ea typeface="+mj-ea"/>
              </a:rPr>
              <a:t>答案</a:t>
            </a:r>
            <a:endParaRPr lang="en-US" altLang="zh-TW" sz="2000" b="1" dirty="0" smtClean="0">
              <a:latin typeface="+mj-ea"/>
              <a:ea typeface="+mj-ea"/>
            </a:endParaRPr>
          </a:p>
        </p:txBody>
      </p:sp>
      <p:grpSp>
        <p:nvGrpSpPr>
          <p:cNvPr id="91" name="群組 90"/>
          <p:cNvGrpSpPr/>
          <p:nvPr/>
        </p:nvGrpSpPr>
        <p:grpSpPr>
          <a:xfrm>
            <a:off x="2625753" y="1642288"/>
            <a:ext cx="2865530" cy="2388408"/>
            <a:chOff x="2655874" y="1704789"/>
            <a:chExt cx="3398960" cy="2833020"/>
          </a:xfrm>
        </p:grpSpPr>
        <p:grpSp>
          <p:nvGrpSpPr>
            <p:cNvPr id="32" name="群組 31"/>
            <p:cNvGrpSpPr/>
            <p:nvPr/>
          </p:nvGrpSpPr>
          <p:grpSpPr>
            <a:xfrm>
              <a:off x="2656387" y="3409748"/>
              <a:ext cx="3398447" cy="1128061"/>
              <a:chOff x="2656387" y="2901748"/>
              <a:chExt cx="3398447" cy="1128061"/>
            </a:xfrm>
          </p:grpSpPr>
          <p:grpSp>
            <p:nvGrpSpPr>
              <p:cNvPr id="13" name="群組 12"/>
              <p:cNvGrpSpPr/>
              <p:nvPr/>
            </p:nvGrpSpPr>
            <p:grpSpPr>
              <a:xfrm>
                <a:off x="3034689" y="290174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6" name="立方體 5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9" name="立方體 8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0" name="立方體 9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" name="立方體 10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2" name="立方體 11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4" name="群組 13"/>
              <p:cNvGrpSpPr/>
              <p:nvPr/>
            </p:nvGrpSpPr>
            <p:grpSpPr>
              <a:xfrm>
                <a:off x="2845905" y="3091713"/>
                <a:ext cx="3020145" cy="750771"/>
                <a:chOff x="1524618" y="3821229"/>
                <a:chExt cx="2129590" cy="529390"/>
              </a:xfrm>
            </p:grpSpPr>
            <p:sp>
              <p:nvSpPr>
                <p:cNvPr id="15" name="立方體 14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6" name="立方體 15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" name="立方體 16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8" name="立方體 17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9" name="立方體 18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20" name="群組 19"/>
              <p:cNvGrpSpPr/>
              <p:nvPr/>
            </p:nvGrpSpPr>
            <p:grpSpPr>
              <a:xfrm>
                <a:off x="2656387" y="327903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21" name="立方體 20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2" name="立方體 21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3" name="立方體 22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4" name="立方體 23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5" name="立方體 24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  <p:grpSp>
          <p:nvGrpSpPr>
            <p:cNvPr id="33" name="群組 32"/>
            <p:cNvGrpSpPr/>
            <p:nvPr/>
          </p:nvGrpSpPr>
          <p:grpSpPr>
            <a:xfrm>
              <a:off x="2656018" y="2841423"/>
              <a:ext cx="3398447" cy="1128061"/>
              <a:chOff x="2656387" y="2901748"/>
              <a:chExt cx="3398447" cy="1128061"/>
            </a:xfrm>
          </p:grpSpPr>
          <p:grpSp>
            <p:nvGrpSpPr>
              <p:cNvPr id="34" name="群組 33"/>
              <p:cNvGrpSpPr/>
              <p:nvPr/>
            </p:nvGrpSpPr>
            <p:grpSpPr>
              <a:xfrm>
                <a:off x="3034689" y="290174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47" name="立方體 46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8" name="立方體 47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9" name="立方體 48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50" name="立方體 49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51" name="立方體 50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35" name="群組 34"/>
              <p:cNvGrpSpPr/>
              <p:nvPr/>
            </p:nvGrpSpPr>
            <p:grpSpPr>
              <a:xfrm>
                <a:off x="2845905" y="3091713"/>
                <a:ext cx="3020145" cy="750771"/>
                <a:chOff x="1524618" y="3821229"/>
                <a:chExt cx="2129590" cy="529390"/>
              </a:xfrm>
            </p:grpSpPr>
            <p:sp>
              <p:nvSpPr>
                <p:cNvPr id="42" name="立方體 41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3" name="立方體 42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4" name="立方體 43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5" name="立方體 44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6" name="立方體 45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36" name="群組 35"/>
              <p:cNvGrpSpPr/>
              <p:nvPr/>
            </p:nvGrpSpPr>
            <p:grpSpPr>
              <a:xfrm>
                <a:off x="2656387" y="327903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37" name="立方體 36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38" name="立方體 37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39" name="立方體 38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0" name="立方體 39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1" name="立方體 40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  <p:grpSp>
          <p:nvGrpSpPr>
            <p:cNvPr id="52" name="群組 51"/>
            <p:cNvGrpSpPr/>
            <p:nvPr/>
          </p:nvGrpSpPr>
          <p:grpSpPr>
            <a:xfrm>
              <a:off x="2655874" y="2273098"/>
              <a:ext cx="3398447" cy="1128061"/>
              <a:chOff x="2656387" y="2901748"/>
              <a:chExt cx="3398447" cy="1128061"/>
            </a:xfrm>
          </p:grpSpPr>
          <p:grpSp>
            <p:nvGrpSpPr>
              <p:cNvPr id="53" name="群組 52"/>
              <p:cNvGrpSpPr/>
              <p:nvPr/>
            </p:nvGrpSpPr>
            <p:grpSpPr>
              <a:xfrm>
                <a:off x="3034689" y="290174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66" name="立方體 65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7" name="立方體 66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8" name="立方體 67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9" name="立方體 68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70" name="立方體 69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54" name="群組 53"/>
              <p:cNvGrpSpPr/>
              <p:nvPr/>
            </p:nvGrpSpPr>
            <p:grpSpPr>
              <a:xfrm>
                <a:off x="2845905" y="3091713"/>
                <a:ext cx="3020145" cy="750771"/>
                <a:chOff x="1524618" y="3821229"/>
                <a:chExt cx="2129590" cy="529390"/>
              </a:xfrm>
            </p:grpSpPr>
            <p:sp>
              <p:nvSpPr>
                <p:cNvPr id="61" name="立方體 60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2" name="立方體 61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3" name="立方體 62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4" name="立方體 63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5" name="立方體 64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55" name="群組 54"/>
              <p:cNvGrpSpPr/>
              <p:nvPr/>
            </p:nvGrpSpPr>
            <p:grpSpPr>
              <a:xfrm>
                <a:off x="2656387" y="327903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56" name="立方體 55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57" name="立方體 56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58" name="立方體 57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59" name="立方體 58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0" name="立方體 59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  <p:grpSp>
          <p:nvGrpSpPr>
            <p:cNvPr id="72" name="群組 71"/>
            <p:cNvGrpSpPr/>
            <p:nvPr/>
          </p:nvGrpSpPr>
          <p:grpSpPr>
            <a:xfrm>
              <a:off x="2655874" y="1704789"/>
              <a:ext cx="3398447" cy="1128061"/>
              <a:chOff x="2656387" y="2901748"/>
              <a:chExt cx="3398447" cy="1128061"/>
            </a:xfrm>
          </p:grpSpPr>
          <p:grpSp>
            <p:nvGrpSpPr>
              <p:cNvPr id="73" name="群組 72"/>
              <p:cNvGrpSpPr/>
              <p:nvPr/>
            </p:nvGrpSpPr>
            <p:grpSpPr>
              <a:xfrm>
                <a:off x="3034689" y="290174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86" name="立方體 85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7" name="立方體 86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8" name="立方體 87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9" name="立方體 88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90" name="立方體 89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74" name="群組 73"/>
              <p:cNvGrpSpPr/>
              <p:nvPr/>
            </p:nvGrpSpPr>
            <p:grpSpPr>
              <a:xfrm>
                <a:off x="2845905" y="3091713"/>
                <a:ext cx="3020145" cy="750771"/>
                <a:chOff x="1524618" y="3821229"/>
                <a:chExt cx="2129590" cy="529390"/>
              </a:xfrm>
            </p:grpSpPr>
            <p:sp>
              <p:nvSpPr>
                <p:cNvPr id="81" name="立方體 80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2" name="立方體 81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3" name="立方體 82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4" name="立方體 83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5" name="立方體 84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75" name="群組 74"/>
              <p:cNvGrpSpPr/>
              <p:nvPr/>
            </p:nvGrpSpPr>
            <p:grpSpPr>
              <a:xfrm>
                <a:off x="2656387" y="327903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76" name="立方體 75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77" name="立方體 76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78" name="立方體 77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79" name="立方體 78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80" name="立方體 79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</p:grpSp>
      <p:grpSp>
        <p:nvGrpSpPr>
          <p:cNvPr id="107" name="群組 106"/>
          <p:cNvGrpSpPr/>
          <p:nvPr/>
        </p:nvGrpSpPr>
        <p:grpSpPr>
          <a:xfrm>
            <a:off x="2626185" y="4224759"/>
            <a:ext cx="2386361" cy="522077"/>
            <a:chOff x="2656358" y="4546600"/>
            <a:chExt cx="2672948" cy="584775"/>
          </a:xfrm>
        </p:grpSpPr>
        <p:cxnSp>
          <p:nvCxnSpPr>
            <p:cNvPr id="93" name="直線單箭頭接點 92"/>
            <p:cNvCxnSpPr/>
            <p:nvPr/>
          </p:nvCxnSpPr>
          <p:spPr>
            <a:xfrm>
              <a:off x="2656358" y="4546600"/>
              <a:ext cx="2672948" cy="1270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3571162" y="4546600"/>
              <a:ext cx="1027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latin typeface="+mj-ea"/>
                  <a:ea typeface="+mj-ea"/>
                </a:rPr>
                <a:t>5</a:t>
              </a:r>
              <a:r>
                <a:rPr lang="en-US" altLang="zh-TW" sz="3200" b="1" dirty="0" smtClean="0">
                  <a:latin typeface="+mj-ea"/>
                  <a:ea typeface="+mj-ea"/>
                </a:rPr>
                <a:t>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>
            <a:off x="4767945" y="3709071"/>
            <a:ext cx="1670800" cy="522077"/>
            <a:chOff x="5177250" y="3862300"/>
            <a:chExt cx="1871453" cy="584775"/>
          </a:xfrm>
        </p:grpSpPr>
        <p:cxnSp>
          <p:nvCxnSpPr>
            <p:cNvPr id="98" name="直線單箭頭接點 97"/>
            <p:cNvCxnSpPr/>
            <p:nvPr/>
          </p:nvCxnSpPr>
          <p:spPr>
            <a:xfrm>
              <a:off x="5177250" y="4104202"/>
              <a:ext cx="1444928" cy="0"/>
            </a:xfrm>
            <a:prstGeom prst="straightConnector1">
              <a:avLst/>
            </a:prstGeom>
            <a:ln w="127000">
              <a:headEnd type="triangle" w="med" len="sm"/>
              <a:tailEnd type="triangle" w="med" len="sm"/>
            </a:ln>
            <a:scene3d>
              <a:camera prst="orthographicFront">
                <a:rot lat="1230120" lon="4168237" rev="5426597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文字方塊 103"/>
            <p:cNvSpPr txBox="1"/>
            <p:nvPr/>
          </p:nvSpPr>
          <p:spPr>
            <a:xfrm>
              <a:off x="6020858" y="3862300"/>
              <a:ext cx="1027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3cm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sp>
        <p:nvSpPr>
          <p:cNvPr id="108" name="立方體 107"/>
          <p:cNvSpPr/>
          <p:nvPr/>
        </p:nvSpPr>
        <p:spPr>
          <a:xfrm>
            <a:off x="2625753" y="1642288"/>
            <a:ext cx="2865098" cy="2388408"/>
          </a:xfrm>
          <a:prstGeom prst="cube">
            <a:avLst>
              <a:gd name="adj" fmla="val 20323"/>
            </a:avLst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105" name="群組 104"/>
          <p:cNvGrpSpPr/>
          <p:nvPr/>
        </p:nvGrpSpPr>
        <p:grpSpPr>
          <a:xfrm>
            <a:off x="5015654" y="2122668"/>
            <a:ext cx="962607" cy="1914009"/>
            <a:chOff x="6155608" y="1653989"/>
            <a:chExt cx="1078210" cy="2143870"/>
          </a:xfrm>
        </p:grpSpPr>
        <p:cxnSp>
          <p:nvCxnSpPr>
            <p:cNvPr id="95" name="直線單箭頭接點 94"/>
            <p:cNvCxnSpPr/>
            <p:nvPr/>
          </p:nvCxnSpPr>
          <p:spPr>
            <a:xfrm>
              <a:off x="6155608" y="1653989"/>
              <a:ext cx="0" cy="214387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字方塊 101"/>
            <p:cNvSpPr txBox="1"/>
            <p:nvPr/>
          </p:nvSpPr>
          <p:spPr>
            <a:xfrm>
              <a:off x="6205973" y="2370032"/>
              <a:ext cx="1027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154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5" grpId="0" build="p"/>
      <p:bldP spid="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 smtClean="0"/>
              <a:t>試一試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4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10653" y="855846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以下長方體的體積是多少？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0653" y="4900681"/>
            <a:ext cx="686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  長方體</a:t>
            </a:r>
            <a:r>
              <a:rPr lang="zh-TW" altLang="en-US" sz="3600" dirty="0" smtClean="0">
                <a:latin typeface="+mj-ea"/>
                <a:ea typeface="+mj-ea"/>
              </a:rPr>
              <a:t>的體積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5×4×4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HK" sz="3600" dirty="0">
                <a:latin typeface="+mj-ea"/>
                <a:ea typeface="+mj-ea"/>
              </a:rPr>
              <a:t>8</a:t>
            </a:r>
            <a:r>
              <a:rPr lang="en-US" altLang="zh-TW" sz="3600" dirty="0" smtClean="0">
                <a:latin typeface="+mj-ea"/>
                <a:ea typeface="+mj-ea"/>
              </a:rPr>
              <a:t>0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(cm</a:t>
            </a:r>
            <a:r>
              <a:rPr lang="en-US" altLang="zh-TW" sz="3600" baseline="30000" dirty="0" smtClean="0">
                <a:latin typeface="+mj-ea"/>
                <a:ea typeface="+mj-ea"/>
              </a:rPr>
              <a:t>3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1010653" y="4643031"/>
            <a:ext cx="404261" cy="195956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0" name="文字方塊 109"/>
          <p:cNvSpPr txBox="1"/>
          <p:nvPr/>
        </p:nvSpPr>
        <p:spPr>
          <a:xfrm>
            <a:off x="1360101" y="4546781"/>
            <a:ext cx="6862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+mj-ea"/>
                <a:ea typeface="+mj-ea"/>
              </a:rPr>
              <a:t>答案</a:t>
            </a:r>
            <a:endParaRPr lang="en-US" altLang="zh-TW" sz="2000" b="1" dirty="0" smtClean="0">
              <a:latin typeface="+mj-ea"/>
              <a:ea typeface="+mj-ea"/>
            </a:endParaRPr>
          </a:p>
        </p:txBody>
      </p:sp>
      <p:grpSp>
        <p:nvGrpSpPr>
          <p:cNvPr id="107" name="群組 106"/>
          <p:cNvGrpSpPr/>
          <p:nvPr/>
        </p:nvGrpSpPr>
        <p:grpSpPr>
          <a:xfrm>
            <a:off x="2716705" y="4172649"/>
            <a:ext cx="2360565" cy="506533"/>
            <a:chOff x="2656358" y="4546600"/>
            <a:chExt cx="2672948" cy="584775"/>
          </a:xfrm>
        </p:grpSpPr>
        <p:cxnSp>
          <p:nvCxnSpPr>
            <p:cNvPr id="93" name="直線單箭頭接點 92"/>
            <p:cNvCxnSpPr/>
            <p:nvPr/>
          </p:nvCxnSpPr>
          <p:spPr>
            <a:xfrm>
              <a:off x="2656358" y="4546600"/>
              <a:ext cx="2672948" cy="1270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3571162" y="4546600"/>
              <a:ext cx="1027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>
                  <a:latin typeface="+mj-ea"/>
                  <a:ea typeface="+mj-ea"/>
                </a:rPr>
                <a:t>5</a:t>
              </a:r>
              <a:r>
                <a:rPr lang="en-US" altLang="zh-TW" sz="3200" b="1" dirty="0" smtClean="0">
                  <a:latin typeface="+mj-ea"/>
                  <a:ea typeface="+mj-ea"/>
                </a:rPr>
                <a:t>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2743107" y="1541270"/>
            <a:ext cx="2889682" cy="2448792"/>
            <a:chOff x="2328843" y="1810957"/>
            <a:chExt cx="3191983" cy="2704970"/>
          </a:xfrm>
        </p:grpSpPr>
        <p:grpSp>
          <p:nvGrpSpPr>
            <p:cNvPr id="100" name="群組 99"/>
            <p:cNvGrpSpPr/>
            <p:nvPr/>
          </p:nvGrpSpPr>
          <p:grpSpPr>
            <a:xfrm>
              <a:off x="2480494" y="1810957"/>
              <a:ext cx="3040332" cy="2534106"/>
              <a:chOff x="2655874" y="1704789"/>
              <a:chExt cx="3398960" cy="2833020"/>
            </a:xfrm>
          </p:grpSpPr>
          <p:grpSp>
            <p:nvGrpSpPr>
              <p:cNvPr id="101" name="群組 100"/>
              <p:cNvGrpSpPr/>
              <p:nvPr/>
            </p:nvGrpSpPr>
            <p:grpSpPr>
              <a:xfrm>
                <a:off x="2656387" y="3409748"/>
                <a:ext cx="3398447" cy="1128061"/>
                <a:chOff x="2656387" y="2901748"/>
                <a:chExt cx="3398447" cy="1128061"/>
              </a:xfrm>
            </p:grpSpPr>
            <p:grpSp>
              <p:nvGrpSpPr>
                <p:cNvPr id="168" name="群組 167"/>
                <p:cNvGrpSpPr/>
                <p:nvPr/>
              </p:nvGrpSpPr>
              <p:grpSpPr>
                <a:xfrm>
                  <a:off x="3034689" y="290174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81" name="立方體 180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82" name="立方體 181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83" name="立方體 182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84" name="立方體 183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85" name="立方體 184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69" name="群組 168"/>
                <p:cNvGrpSpPr/>
                <p:nvPr/>
              </p:nvGrpSpPr>
              <p:grpSpPr>
                <a:xfrm>
                  <a:off x="2845905" y="3091713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76" name="立方體 175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7" name="立方體 176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8" name="立方體 177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9" name="立方體 178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80" name="立方體 179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70" name="群組 169"/>
                <p:cNvGrpSpPr/>
                <p:nvPr/>
              </p:nvGrpSpPr>
              <p:grpSpPr>
                <a:xfrm>
                  <a:off x="2656387" y="327903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71" name="立方體 170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2" name="立方體 171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3" name="立方體 172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4" name="立方體 173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75" name="立方體 174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</p:grpSp>
          <p:grpSp>
            <p:nvGrpSpPr>
              <p:cNvPr id="111" name="群組 110"/>
              <p:cNvGrpSpPr/>
              <p:nvPr/>
            </p:nvGrpSpPr>
            <p:grpSpPr>
              <a:xfrm>
                <a:off x="2656018" y="2841423"/>
                <a:ext cx="3398447" cy="1128061"/>
                <a:chOff x="2656387" y="2901748"/>
                <a:chExt cx="3398447" cy="1128061"/>
              </a:xfrm>
            </p:grpSpPr>
            <p:grpSp>
              <p:nvGrpSpPr>
                <p:cNvPr id="150" name="群組 149"/>
                <p:cNvGrpSpPr/>
                <p:nvPr/>
              </p:nvGrpSpPr>
              <p:grpSpPr>
                <a:xfrm>
                  <a:off x="3034689" y="290174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63" name="立方體 162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4" name="立方體 163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5" name="立方體 164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6" name="立方體 165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7" name="立方體 166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51" name="群組 150"/>
                <p:cNvGrpSpPr/>
                <p:nvPr/>
              </p:nvGrpSpPr>
              <p:grpSpPr>
                <a:xfrm>
                  <a:off x="2845905" y="3091713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58" name="立方體 157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59" name="立方體 158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0" name="立方體 159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1" name="立方體 160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62" name="立方體 161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52" name="群組 151"/>
                <p:cNvGrpSpPr/>
                <p:nvPr/>
              </p:nvGrpSpPr>
              <p:grpSpPr>
                <a:xfrm>
                  <a:off x="2656387" y="327903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53" name="立方體 152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54" name="立方體 153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55" name="立方體 154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56" name="立方體 155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57" name="立方體 156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</p:grpSp>
          <p:grpSp>
            <p:nvGrpSpPr>
              <p:cNvPr id="112" name="群組 111"/>
              <p:cNvGrpSpPr/>
              <p:nvPr/>
            </p:nvGrpSpPr>
            <p:grpSpPr>
              <a:xfrm>
                <a:off x="2655874" y="2273098"/>
                <a:ext cx="3398447" cy="1128061"/>
                <a:chOff x="2656387" y="2901748"/>
                <a:chExt cx="3398447" cy="1128061"/>
              </a:xfrm>
            </p:grpSpPr>
            <p:grpSp>
              <p:nvGrpSpPr>
                <p:cNvPr id="132" name="群組 131"/>
                <p:cNvGrpSpPr/>
                <p:nvPr/>
              </p:nvGrpSpPr>
              <p:grpSpPr>
                <a:xfrm>
                  <a:off x="3034689" y="290174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45" name="立方體 144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6" name="立方體 145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7" name="立方體 146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8" name="立方體 147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9" name="立方體 148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33" name="群組 132"/>
                <p:cNvGrpSpPr/>
                <p:nvPr/>
              </p:nvGrpSpPr>
              <p:grpSpPr>
                <a:xfrm>
                  <a:off x="2845905" y="3091713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40" name="立方體 139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1" name="立方體 140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2" name="立方體 141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3" name="立方體 142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44" name="立方體 143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34" name="群組 133"/>
                <p:cNvGrpSpPr/>
                <p:nvPr/>
              </p:nvGrpSpPr>
              <p:grpSpPr>
                <a:xfrm>
                  <a:off x="2656387" y="327903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35" name="立方體 134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36" name="立方體 135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37" name="立方體 136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38" name="立方體 137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39" name="立方體 138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</p:grpSp>
          <p:grpSp>
            <p:nvGrpSpPr>
              <p:cNvPr id="113" name="群組 112"/>
              <p:cNvGrpSpPr/>
              <p:nvPr/>
            </p:nvGrpSpPr>
            <p:grpSpPr>
              <a:xfrm>
                <a:off x="2655874" y="1704789"/>
                <a:ext cx="3398447" cy="1128061"/>
                <a:chOff x="2656387" y="2901748"/>
                <a:chExt cx="3398447" cy="1128061"/>
              </a:xfrm>
            </p:grpSpPr>
            <p:grpSp>
              <p:nvGrpSpPr>
                <p:cNvPr id="114" name="群組 113"/>
                <p:cNvGrpSpPr/>
                <p:nvPr/>
              </p:nvGrpSpPr>
              <p:grpSpPr>
                <a:xfrm>
                  <a:off x="3034689" y="290174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27" name="立方體 126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8" name="立方體 127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9" name="立方體 128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30" name="立方體 129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31" name="立方體 130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15" name="群組 114"/>
                <p:cNvGrpSpPr/>
                <p:nvPr/>
              </p:nvGrpSpPr>
              <p:grpSpPr>
                <a:xfrm>
                  <a:off x="2845905" y="3091713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22" name="立方體 121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3" name="立方體 122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4" name="立方體 123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5" name="立方體 124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6" name="立方體 125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  <p:grpSp>
              <p:nvGrpSpPr>
                <p:cNvPr id="116" name="群組 115"/>
                <p:cNvGrpSpPr/>
                <p:nvPr/>
              </p:nvGrpSpPr>
              <p:grpSpPr>
                <a:xfrm>
                  <a:off x="2656387" y="3279038"/>
                  <a:ext cx="3020145" cy="750771"/>
                  <a:chOff x="1524618" y="3821229"/>
                  <a:chExt cx="2129590" cy="529390"/>
                </a:xfrm>
              </p:grpSpPr>
              <p:sp>
                <p:nvSpPr>
                  <p:cNvPr id="117" name="立方體 116"/>
                  <p:cNvSpPr/>
                  <p:nvPr/>
                </p:nvSpPr>
                <p:spPr>
                  <a:xfrm>
                    <a:off x="15246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18" name="立方體 117"/>
                  <p:cNvSpPr/>
                  <p:nvPr/>
                </p:nvSpPr>
                <p:spPr>
                  <a:xfrm>
                    <a:off x="19246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19" name="立方體 118"/>
                  <p:cNvSpPr/>
                  <p:nvPr/>
                </p:nvSpPr>
                <p:spPr>
                  <a:xfrm>
                    <a:off x="23247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0" name="立方體 119"/>
                  <p:cNvSpPr/>
                  <p:nvPr/>
                </p:nvSpPr>
                <p:spPr>
                  <a:xfrm>
                    <a:off x="272476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  <p:sp>
                <p:nvSpPr>
                  <p:cNvPr id="121" name="立方體 120"/>
                  <p:cNvSpPr/>
                  <p:nvPr/>
                </p:nvSpPr>
                <p:spPr>
                  <a:xfrm>
                    <a:off x="3124818" y="3821229"/>
                    <a:ext cx="529390" cy="529390"/>
                  </a:xfrm>
                  <a:prstGeom prst="cube">
                    <a:avLst/>
                  </a:prstGeom>
                  <a:ln/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HK" altLang="en-US"/>
                  </a:p>
                </p:txBody>
              </p:sp>
            </p:grpSp>
          </p:grpSp>
        </p:grpSp>
        <p:grpSp>
          <p:nvGrpSpPr>
            <p:cNvPr id="186" name="群組 185"/>
            <p:cNvGrpSpPr/>
            <p:nvPr/>
          </p:nvGrpSpPr>
          <p:grpSpPr>
            <a:xfrm>
              <a:off x="2328843" y="2319303"/>
              <a:ext cx="2701945" cy="2196624"/>
              <a:chOff x="3034176" y="1704789"/>
              <a:chExt cx="3020658" cy="2455730"/>
            </a:xfrm>
          </p:grpSpPr>
          <p:grpSp>
            <p:nvGrpSpPr>
              <p:cNvPr id="245" name="群組 244"/>
              <p:cNvGrpSpPr/>
              <p:nvPr/>
            </p:nvGrpSpPr>
            <p:grpSpPr>
              <a:xfrm>
                <a:off x="3034689" y="340974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258" name="立方體 257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59" name="立方體 258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60" name="立方體 259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61" name="立方體 260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62" name="立方體 261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227" name="群組 226"/>
              <p:cNvGrpSpPr/>
              <p:nvPr/>
            </p:nvGrpSpPr>
            <p:grpSpPr>
              <a:xfrm>
                <a:off x="3034320" y="2841423"/>
                <a:ext cx="3020145" cy="750771"/>
                <a:chOff x="1524618" y="3821229"/>
                <a:chExt cx="2129590" cy="529390"/>
              </a:xfrm>
            </p:grpSpPr>
            <p:sp>
              <p:nvSpPr>
                <p:cNvPr id="240" name="立方體 239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41" name="立方體 240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42" name="立方體 241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43" name="立方體 242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44" name="立方體 243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209" name="群組 208"/>
              <p:cNvGrpSpPr/>
              <p:nvPr/>
            </p:nvGrpSpPr>
            <p:grpSpPr>
              <a:xfrm>
                <a:off x="3034176" y="2273098"/>
                <a:ext cx="3020145" cy="750771"/>
                <a:chOff x="1524618" y="3821229"/>
                <a:chExt cx="2129590" cy="529390"/>
              </a:xfrm>
            </p:grpSpPr>
            <p:sp>
              <p:nvSpPr>
                <p:cNvPr id="222" name="立方體 221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23" name="立方體 222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24" name="立方體 223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25" name="立方體 224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26" name="立方體 225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91" name="群組 190"/>
              <p:cNvGrpSpPr/>
              <p:nvPr/>
            </p:nvGrpSpPr>
            <p:grpSpPr>
              <a:xfrm>
                <a:off x="3034176" y="1704789"/>
                <a:ext cx="3020145" cy="750771"/>
                <a:chOff x="1524618" y="3821229"/>
                <a:chExt cx="2129590" cy="529390"/>
              </a:xfrm>
            </p:grpSpPr>
            <p:sp>
              <p:nvSpPr>
                <p:cNvPr id="204" name="立方體 203"/>
                <p:cNvSpPr/>
                <p:nvPr/>
              </p:nvSpPr>
              <p:spPr>
                <a:xfrm>
                  <a:off x="15246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05" name="立方體 204"/>
                <p:cNvSpPr/>
                <p:nvPr/>
              </p:nvSpPr>
              <p:spPr>
                <a:xfrm>
                  <a:off x="19246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06" name="立方體 205"/>
                <p:cNvSpPr/>
                <p:nvPr/>
              </p:nvSpPr>
              <p:spPr>
                <a:xfrm>
                  <a:off x="23247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07" name="立方體 206"/>
                <p:cNvSpPr/>
                <p:nvPr/>
              </p:nvSpPr>
              <p:spPr>
                <a:xfrm>
                  <a:off x="272476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208" name="立方體 207"/>
                <p:cNvSpPr/>
                <p:nvPr/>
              </p:nvSpPr>
              <p:spPr>
                <a:xfrm>
                  <a:off x="3124818" y="3821229"/>
                  <a:ext cx="529390" cy="529390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</p:grpSp>
      <p:sp>
        <p:nvSpPr>
          <p:cNvPr id="108" name="立方體 107"/>
          <p:cNvSpPr/>
          <p:nvPr/>
        </p:nvSpPr>
        <p:spPr>
          <a:xfrm>
            <a:off x="2716705" y="1541270"/>
            <a:ext cx="2910332" cy="2482045"/>
          </a:xfrm>
          <a:prstGeom prst="cube">
            <a:avLst>
              <a:gd name="adj" fmla="val 25584"/>
            </a:avLst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96" name="群組 95"/>
          <p:cNvGrpSpPr/>
          <p:nvPr/>
        </p:nvGrpSpPr>
        <p:grpSpPr>
          <a:xfrm>
            <a:off x="4684711" y="3657867"/>
            <a:ext cx="1878376" cy="506533"/>
            <a:chOff x="5117981" y="4018777"/>
            <a:chExt cx="2168522" cy="247845"/>
          </a:xfrm>
        </p:grpSpPr>
        <p:cxnSp>
          <p:nvCxnSpPr>
            <p:cNvPr id="97" name="直線單箭頭接點 96"/>
            <p:cNvCxnSpPr/>
            <p:nvPr/>
          </p:nvCxnSpPr>
          <p:spPr>
            <a:xfrm>
              <a:off x="5117981" y="4104202"/>
              <a:ext cx="1871453" cy="0"/>
            </a:xfrm>
            <a:prstGeom prst="straightConnector1">
              <a:avLst/>
            </a:prstGeom>
            <a:ln w="127000">
              <a:headEnd type="triangle" w="med" len="sm"/>
              <a:tailEnd type="triangle" w="med" len="sm"/>
            </a:ln>
            <a:scene3d>
              <a:camera prst="orthographicFront">
                <a:rot lat="1230120" lon="4168237" rev="5426597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文字方塊 98"/>
            <p:cNvSpPr txBox="1"/>
            <p:nvPr/>
          </p:nvSpPr>
          <p:spPr>
            <a:xfrm>
              <a:off x="6156065" y="4018777"/>
              <a:ext cx="1130438" cy="247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5" name="群組 104"/>
          <p:cNvGrpSpPr/>
          <p:nvPr/>
        </p:nvGrpSpPr>
        <p:grpSpPr>
          <a:xfrm>
            <a:off x="5026190" y="2166293"/>
            <a:ext cx="933946" cy="1857022"/>
            <a:chOff x="6155608" y="1653989"/>
            <a:chExt cx="1078210" cy="2143870"/>
          </a:xfrm>
        </p:grpSpPr>
        <p:cxnSp>
          <p:nvCxnSpPr>
            <p:cNvPr id="95" name="直線單箭頭接點 94"/>
            <p:cNvCxnSpPr/>
            <p:nvPr/>
          </p:nvCxnSpPr>
          <p:spPr>
            <a:xfrm>
              <a:off x="6155608" y="1653989"/>
              <a:ext cx="0" cy="214387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字方塊 101"/>
            <p:cNvSpPr txBox="1"/>
            <p:nvPr/>
          </p:nvSpPr>
          <p:spPr>
            <a:xfrm>
              <a:off x="6205973" y="2370032"/>
              <a:ext cx="1027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763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5" grpId="0" build="p"/>
      <p:bldP spid="1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 smtClean="0"/>
              <a:t>試一試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5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10653" y="843988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以下正方體</a:t>
            </a:r>
            <a:r>
              <a:rPr lang="zh-TW" altLang="en-US" sz="3600" dirty="0">
                <a:latin typeface="+mj-ea"/>
                <a:ea typeface="+mj-ea"/>
              </a:rPr>
              <a:t>的</a:t>
            </a:r>
            <a:r>
              <a:rPr lang="zh-TW" altLang="en-US" sz="3600" dirty="0" smtClean="0">
                <a:latin typeface="+mj-ea"/>
                <a:ea typeface="+mj-ea"/>
              </a:rPr>
              <a:t>體積是多少？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0653" y="4900681"/>
            <a:ext cx="686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  正方體</a:t>
            </a:r>
            <a:r>
              <a:rPr lang="zh-TW" altLang="en-US" sz="3600" dirty="0" smtClean="0">
                <a:latin typeface="+mj-ea"/>
                <a:ea typeface="+mj-ea"/>
              </a:rPr>
              <a:t>的體積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4×4×4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64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(cm</a:t>
            </a:r>
            <a:r>
              <a:rPr lang="en-US" altLang="zh-TW" sz="3600" baseline="30000" dirty="0" smtClean="0">
                <a:latin typeface="+mj-ea"/>
                <a:ea typeface="+mj-ea"/>
              </a:rPr>
              <a:t>3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1010653" y="4643031"/>
            <a:ext cx="404261" cy="195956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0" name="文字方塊 109"/>
          <p:cNvSpPr txBox="1"/>
          <p:nvPr/>
        </p:nvSpPr>
        <p:spPr>
          <a:xfrm>
            <a:off x="1360101" y="4546781"/>
            <a:ext cx="925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+mj-ea"/>
                <a:ea typeface="+mj-ea"/>
              </a:rPr>
              <a:t>答案</a:t>
            </a:r>
            <a:endParaRPr lang="en-US" altLang="zh-TW" sz="2000" b="1" dirty="0" smtClean="0">
              <a:latin typeface="+mj-ea"/>
              <a:ea typeface="+mj-ea"/>
            </a:endParaRPr>
          </a:p>
        </p:txBody>
      </p:sp>
      <p:grpSp>
        <p:nvGrpSpPr>
          <p:cNvPr id="107" name="群組 106"/>
          <p:cNvGrpSpPr/>
          <p:nvPr/>
        </p:nvGrpSpPr>
        <p:grpSpPr>
          <a:xfrm>
            <a:off x="3191201" y="4191628"/>
            <a:ext cx="1810848" cy="506609"/>
            <a:chOff x="2656358" y="4546600"/>
            <a:chExt cx="2672948" cy="597475"/>
          </a:xfrm>
        </p:grpSpPr>
        <p:cxnSp>
          <p:nvCxnSpPr>
            <p:cNvPr id="93" name="直線單箭頭接點 92"/>
            <p:cNvCxnSpPr/>
            <p:nvPr/>
          </p:nvCxnSpPr>
          <p:spPr>
            <a:xfrm>
              <a:off x="2656358" y="4546600"/>
              <a:ext cx="2672948" cy="1270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3417812" y="4559300"/>
              <a:ext cx="14148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>
            <a:off x="4664997" y="3674789"/>
            <a:ext cx="1838726" cy="495841"/>
            <a:chOff x="5117981" y="4018777"/>
            <a:chExt cx="2168522" cy="247845"/>
          </a:xfrm>
        </p:grpSpPr>
        <p:cxnSp>
          <p:nvCxnSpPr>
            <p:cNvPr id="98" name="直線單箭頭接點 97"/>
            <p:cNvCxnSpPr/>
            <p:nvPr/>
          </p:nvCxnSpPr>
          <p:spPr>
            <a:xfrm>
              <a:off x="5117981" y="4104202"/>
              <a:ext cx="1871453" cy="0"/>
            </a:xfrm>
            <a:prstGeom prst="straightConnector1">
              <a:avLst/>
            </a:prstGeom>
            <a:ln w="127000">
              <a:headEnd type="triangle" w="med" len="sm"/>
              <a:tailEnd type="triangle" w="med" len="sm"/>
            </a:ln>
            <a:scene3d>
              <a:camera prst="orthographicFront">
                <a:rot lat="1230120" lon="4168237" rev="5426597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文字方塊 103"/>
            <p:cNvSpPr txBox="1"/>
            <p:nvPr/>
          </p:nvSpPr>
          <p:spPr>
            <a:xfrm>
              <a:off x="6156065" y="4018777"/>
              <a:ext cx="1130438" cy="247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 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3191201" y="1596133"/>
            <a:ext cx="2416774" cy="2409658"/>
            <a:chOff x="2833172" y="1485575"/>
            <a:chExt cx="2850249" cy="2841856"/>
          </a:xfrm>
        </p:grpSpPr>
        <p:grpSp>
          <p:nvGrpSpPr>
            <p:cNvPr id="8" name="群組 7"/>
            <p:cNvGrpSpPr/>
            <p:nvPr/>
          </p:nvGrpSpPr>
          <p:grpSpPr>
            <a:xfrm>
              <a:off x="2833172" y="3086492"/>
              <a:ext cx="2850249" cy="1240939"/>
              <a:chOff x="2479541" y="3263994"/>
              <a:chExt cx="2850249" cy="1240939"/>
            </a:xfrm>
          </p:grpSpPr>
          <p:grpSp>
            <p:nvGrpSpPr>
              <p:cNvPr id="7" name="群組 6"/>
              <p:cNvGrpSpPr/>
              <p:nvPr/>
            </p:nvGrpSpPr>
            <p:grpSpPr>
              <a:xfrm>
                <a:off x="3013591" y="3263994"/>
                <a:ext cx="2316199" cy="708958"/>
                <a:chOff x="3013591" y="3263994"/>
                <a:chExt cx="2316199" cy="708958"/>
              </a:xfrm>
            </p:grpSpPr>
            <p:sp>
              <p:nvSpPr>
                <p:cNvPr id="6" name="立方體 5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9" name="立方體 8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0" name="立方體 9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" name="立方體 10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96" name="群組 95"/>
              <p:cNvGrpSpPr/>
              <p:nvPr/>
            </p:nvGrpSpPr>
            <p:grpSpPr>
              <a:xfrm>
                <a:off x="2834732" y="3439671"/>
                <a:ext cx="2316199" cy="708958"/>
                <a:chOff x="3013591" y="3263994"/>
                <a:chExt cx="2316199" cy="708958"/>
              </a:xfrm>
            </p:grpSpPr>
            <p:sp>
              <p:nvSpPr>
                <p:cNvPr id="97" name="立方體 96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99" name="立方體 98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00" name="立方體 99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01" name="立方體 100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11" name="群組 110"/>
              <p:cNvGrpSpPr/>
              <p:nvPr/>
            </p:nvGrpSpPr>
            <p:grpSpPr>
              <a:xfrm>
                <a:off x="2659111" y="3618473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12" name="立方體 111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3" name="立方體 112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4" name="立方體 113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5" name="立方體 114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16" name="群組 115"/>
              <p:cNvGrpSpPr/>
              <p:nvPr/>
            </p:nvGrpSpPr>
            <p:grpSpPr>
              <a:xfrm>
                <a:off x="2479541" y="3795975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17" name="立方體 116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8" name="立方體 117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19" name="立方體 118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20" name="立方體 119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  <p:grpSp>
          <p:nvGrpSpPr>
            <p:cNvPr id="121" name="群組 120"/>
            <p:cNvGrpSpPr/>
            <p:nvPr/>
          </p:nvGrpSpPr>
          <p:grpSpPr>
            <a:xfrm>
              <a:off x="2833172" y="2550837"/>
              <a:ext cx="2850249" cy="1240939"/>
              <a:chOff x="2479541" y="3263994"/>
              <a:chExt cx="2850249" cy="1240939"/>
            </a:xfrm>
          </p:grpSpPr>
          <p:grpSp>
            <p:nvGrpSpPr>
              <p:cNvPr id="122" name="群組 121"/>
              <p:cNvGrpSpPr/>
              <p:nvPr/>
            </p:nvGrpSpPr>
            <p:grpSpPr>
              <a:xfrm>
                <a:off x="3013591" y="3263994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38" name="立方體 137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9" name="立方體 138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40" name="立方體 139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41" name="立方體 140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23" name="群組 122"/>
              <p:cNvGrpSpPr/>
              <p:nvPr/>
            </p:nvGrpSpPr>
            <p:grpSpPr>
              <a:xfrm>
                <a:off x="2834732" y="3439671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34" name="立方體 133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5" name="立方體 134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6" name="立方體 135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7" name="立方體 136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24" name="群組 123"/>
              <p:cNvGrpSpPr/>
              <p:nvPr/>
            </p:nvGrpSpPr>
            <p:grpSpPr>
              <a:xfrm>
                <a:off x="2659111" y="3618473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30" name="立方體 129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1" name="立方體 130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2" name="立方體 131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33" name="立方體 132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25" name="群組 124"/>
              <p:cNvGrpSpPr/>
              <p:nvPr/>
            </p:nvGrpSpPr>
            <p:grpSpPr>
              <a:xfrm>
                <a:off x="2479541" y="3795975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26" name="立方體 125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27" name="立方體 126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28" name="立方體 127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29" name="立方體 128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  <p:grpSp>
          <p:nvGrpSpPr>
            <p:cNvPr id="142" name="群組 141"/>
            <p:cNvGrpSpPr/>
            <p:nvPr/>
          </p:nvGrpSpPr>
          <p:grpSpPr>
            <a:xfrm>
              <a:off x="2833172" y="2018856"/>
              <a:ext cx="2850249" cy="1240939"/>
              <a:chOff x="2479541" y="3263994"/>
              <a:chExt cx="2850249" cy="1240939"/>
            </a:xfrm>
          </p:grpSpPr>
          <p:grpSp>
            <p:nvGrpSpPr>
              <p:cNvPr id="143" name="群組 142"/>
              <p:cNvGrpSpPr/>
              <p:nvPr/>
            </p:nvGrpSpPr>
            <p:grpSpPr>
              <a:xfrm>
                <a:off x="3013591" y="3263994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59" name="立方體 158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60" name="立方體 159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61" name="立方體 160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62" name="立方體 161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44" name="群組 143"/>
              <p:cNvGrpSpPr/>
              <p:nvPr/>
            </p:nvGrpSpPr>
            <p:grpSpPr>
              <a:xfrm>
                <a:off x="2834732" y="3439671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55" name="立方體 154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6" name="立方體 155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7" name="立方體 156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8" name="立方體 157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45" name="群組 144"/>
              <p:cNvGrpSpPr/>
              <p:nvPr/>
            </p:nvGrpSpPr>
            <p:grpSpPr>
              <a:xfrm>
                <a:off x="2659111" y="3618473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51" name="立方體 150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2" name="立方體 151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3" name="立方體 152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4" name="立方體 153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46" name="群組 145"/>
              <p:cNvGrpSpPr/>
              <p:nvPr/>
            </p:nvGrpSpPr>
            <p:grpSpPr>
              <a:xfrm>
                <a:off x="2479541" y="3795975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47" name="立方體 146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48" name="立方體 147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49" name="立方體 148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50" name="立方體 149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  <p:grpSp>
          <p:nvGrpSpPr>
            <p:cNvPr id="163" name="群組 162"/>
            <p:cNvGrpSpPr/>
            <p:nvPr/>
          </p:nvGrpSpPr>
          <p:grpSpPr>
            <a:xfrm>
              <a:off x="2833172" y="1485575"/>
              <a:ext cx="2850249" cy="1240939"/>
              <a:chOff x="2479541" y="3263994"/>
              <a:chExt cx="2850249" cy="1240939"/>
            </a:xfrm>
          </p:grpSpPr>
          <p:grpSp>
            <p:nvGrpSpPr>
              <p:cNvPr id="164" name="群組 163"/>
              <p:cNvGrpSpPr/>
              <p:nvPr/>
            </p:nvGrpSpPr>
            <p:grpSpPr>
              <a:xfrm>
                <a:off x="3013591" y="3263994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80" name="立方體 179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81" name="立方體 180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82" name="立方體 181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83" name="立方體 182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65" name="群組 164"/>
              <p:cNvGrpSpPr/>
              <p:nvPr/>
            </p:nvGrpSpPr>
            <p:grpSpPr>
              <a:xfrm>
                <a:off x="2834732" y="3439671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76" name="立方體 175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7" name="立方體 176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8" name="立方體 177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9" name="立方體 178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66" name="群組 165"/>
              <p:cNvGrpSpPr/>
              <p:nvPr/>
            </p:nvGrpSpPr>
            <p:grpSpPr>
              <a:xfrm>
                <a:off x="2659111" y="3618473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72" name="立方體 171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3" name="立方體 172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4" name="立方體 173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5" name="立方體 174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167" name="群組 166"/>
              <p:cNvGrpSpPr/>
              <p:nvPr/>
            </p:nvGrpSpPr>
            <p:grpSpPr>
              <a:xfrm>
                <a:off x="2479541" y="3795975"/>
                <a:ext cx="2316199" cy="708958"/>
                <a:chOff x="3013591" y="3263994"/>
                <a:chExt cx="2316199" cy="708958"/>
              </a:xfrm>
            </p:grpSpPr>
            <p:sp>
              <p:nvSpPr>
                <p:cNvPr id="168" name="立方體 167"/>
                <p:cNvSpPr/>
                <p:nvPr/>
              </p:nvSpPr>
              <p:spPr>
                <a:xfrm>
                  <a:off x="301359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69" name="立方體 168"/>
                <p:cNvSpPr/>
                <p:nvPr/>
              </p:nvSpPr>
              <p:spPr>
                <a:xfrm>
                  <a:off x="3549338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0" name="立方體 169"/>
                <p:cNvSpPr/>
                <p:nvPr/>
              </p:nvSpPr>
              <p:spPr>
                <a:xfrm>
                  <a:off x="4085085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171" name="立方體 170"/>
                <p:cNvSpPr/>
                <p:nvPr/>
              </p:nvSpPr>
              <p:spPr>
                <a:xfrm>
                  <a:off x="4620831" y="3263994"/>
                  <a:ext cx="708959" cy="708958"/>
                </a:xfrm>
                <a:prstGeom prst="cub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</p:grpSp>
      </p:grpSp>
      <p:sp>
        <p:nvSpPr>
          <p:cNvPr id="108" name="立方體 107"/>
          <p:cNvSpPr/>
          <p:nvPr/>
        </p:nvSpPr>
        <p:spPr>
          <a:xfrm>
            <a:off x="3213066" y="1600156"/>
            <a:ext cx="2375689" cy="2418200"/>
          </a:xfrm>
          <a:prstGeom prst="cube">
            <a:avLst>
              <a:gd name="adj" fmla="val 25075"/>
            </a:avLst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105" name="群組 104"/>
          <p:cNvGrpSpPr/>
          <p:nvPr/>
        </p:nvGrpSpPr>
        <p:grpSpPr>
          <a:xfrm>
            <a:off x="5006836" y="2203278"/>
            <a:ext cx="914232" cy="1817824"/>
            <a:chOff x="6155608" y="1653989"/>
            <a:chExt cx="1078210" cy="2143870"/>
          </a:xfrm>
        </p:grpSpPr>
        <p:cxnSp>
          <p:nvCxnSpPr>
            <p:cNvPr id="95" name="直線單箭頭接點 94"/>
            <p:cNvCxnSpPr/>
            <p:nvPr/>
          </p:nvCxnSpPr>
          <p:spPr>
            <a:xfrm>
              <a:off x="6155608" y="1653989"/>
              <a:ext cx="0" cy="214387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字方塊 101"/>
            <p:cNvSpPr txBox="1"/>
            <p:nvPr/>
          </p:nvSpPr>
          <p:spPr>
            <a:xfrm>
              <a:off x="6205973" y="2370032"/>
              <a:ext cx="10278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4cm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617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5" grpId="0" uiExpand="1" build="p"/>
      <p:bldP spid="1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3276"/>
          </a:xfrm>
        </p:spPr>
        <p:txBody>
          <a:bodyPr/>
          <a:lstStyle/>
          <a:p>
            <a:r>
              <a:rPr lang="zh-TW" altLang="en-US" dirty="0" smtClean="0"/>
              <a:t>試一試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10653" y="843988"/>
            <a:ext cx="6862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以下長方體</a:t>
            </a:r>
            <a:r>
              <a:rPr lang="zh-TW" altLang="en-US" sz="3600" dirty="0">
                <a:latin typeface="+mj-ea"/>
                <a:ea typeface="+mj-ea"/>
              </a:rPr>
              <a:t>的</a:t>
            </a:r>
            <a:r>
              <a:rPr lang="zh-TW" altLang="en-US" sz="3600" dirty="0" smtClean="0">
                <a:latin typeface="+mj-ea"/>
                <a:ea typeface="+mj-ea"/>
              </a:rPr>
              <a:t>體積是多少？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10653" y="4900681"/>
            <a:ext cx="686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+mj-ea"/>
                <a:ea typeface="+mj-ea"/>
              </a:rPr>
              <a:t>  長方體</a:t>
            </a:r>
            <a:r>
              <a:rPr lang="zh-TW" altLang="en-US" sz="3600" dirty="0" smtClean="0">
                <a:latin typeface="+mj-ea"/>
                <a:ea typeface="+mj-ea"/>
              </a:rPr>
              <a:t>的體積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=7</a:t>
            </a:r>
            <a:r>
              <a:rPr lang="en-US" altLang="zh-TW" sz="3600" dirty="0" smtClean="0">
                <a:latin typeface="+mj-ea"/>
                <a:ea typeface="+mj-ea"/>
              </a:rPr>
              <a:t>×3×2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HK" sz="3600" dirty="0" smtClean="0">
                <a:latin typeface="+mj-ea"/>
                <a:ea typeface="+mj-ea"/>
              </a:rPr>
              <a:t>=</a:t>
            </a:r>
            <a:r>
              <a:rPr lang="en-US" altLang="zh-TW" sz="3600" dirty="0" smtClean="0">
                <a:latin typeface="+mj-ea"/>
                <a:ea typeface="+mj-ea"/>
              </a:rPr>
              <a:t>42</a:t>
            </a: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(m</a:t>
            </a:r>
            <a:r>
              <a:rPr lang="en-US" altLang="zh-TW" sz="3600" baseline="30000" dirty="0" smtClean="0">
                <a:latin typeface="+mj-ea"/>
                <a:ea typeface="+mj-ea"/>
              </a:rPr>
              <a:t>3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endParaRPr lang="zh-HK" altLang="en-US" sz="3600" dirty="0">
              <a:latin typeface="+mj-ea"/>
              <a:ea typeface="+mj-ea"/>
            </a:endParaRPr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1010653" y="4643031"/>
            <a:ext cx="404261" cy="195956"/>
          </a:xfrm>
          <a:prstGeom prst="actionButtonForwardNex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0" name="文字方塊 109"/>
          <p:cNvSpPr txBox="1"/>
          <p:nvPr/>
        </p:nvSpPr>
        <p:spPr>
          <a:xfrm>
            <a:off x="1360101" y="4546781"/>
            <a:ext cx="925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+mj-ea"/>
                <a:ea typeface="+mj-ea"/>
              </a:rPr>
              <a:t>答案</a:t>
            </a:r>
            <a:endParaRPr lang="en-US" altLang="zh-TW" sz="2000" b="1" dirty="0" smtClean="0">
              <a:latin typeface="+mj-ea"/>
              <a:ea typeface="+mj-ea"/>
            </a:endParaRPr>
          </a:p>
        </p:txBody>
      </p:sp>
      <p:grpSp>
        <p:nvGrpSpPr>
          <p:cNvPr id="107" name="群組 106"/>
          <p:cNvGrpSpPr/>
          <p:nvPr/>
        </p:nvGrpSpPr>
        <p:grpSpPr>
          <a:xfrm>
            <a:off x="1287639" y="3951237"/>
            <a:ext cx="5015391" cy="595544"/>
            <a:chOff x="2656358" y="4546600"/>
            <a:chExt cx="2672948" cy="702362"/>
          </a:xfrm>
        </p:grpSpPr>
        <p:cxnSp>
          <p:nvCxnSpPr>
            <p:cNvPr id="93" name="直線單箭頭接點 92"/>
            <p:cNvCxnSpPr/>
            <p:nvPr/>
          </p:nvCxnSpPr>
          <p:spPr>
            <a:xfrm>
              <a:off x="2656358" y="4546600"/>
              <a:ext cx="2672948" cy="1270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3747129" y="4559301"/>
              <a:ext cx="491404" cy="689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7 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>
            <a:off x="5974212" y="3243734"/>
            <a:ext cx="1972717" cy="584780"/>
            <a:chOff x="4731143" y="4086870"/>
            <a:chExt cx="2326545" cy="47784"/>
          </a:xfrm>
        </p:grpSpPr>
        <p:cxnSp>
          <p:nvCxnSpPr>
            <p:cNvPr id="98" name="直線單箭頭接點 97"/>
            <p:cNvCxnSpPr/>
            <p:nvPr/>
          </p:nvCxnSpPr>
          <p:spPr>
            <a:xfrm>
              <a:off x="4731143" y="4104140"/>
              <a:ext cx="2258290" cy="62"/>
            </a:xfrm>
            <a:prstGeom prst="straightConnector1">
              <a:avLst/>
            </a:prstGeom>
            <a:ln w="127000">
              <a:headEnd type="triangle" w="med" len="sm"/>
              <a:tailEnd type="triangle" w="med" len="sm"/>
            </a:ln>
            <a:scene3d>
              <a:camera prst="orthographicFront">
                <a:rot lat="1230120" lon="4168237" rev="5426597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文字方塊 103"/>
            <p:cNvSpPr txBox="1"/>
            <p:nvPr/>
          </p:nvSpPr>
          <p:spPr>
            <a:xfrm>
              <a:off x="5970262" y="4086870"/>
              <a:ext cx="1087426" cy="47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3 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05" name="群組 104"/>
          <p:cNvGrpSpPr/>
          <p:nvPr/>
        </p:nvGrpSpPr>
        <p:grpSpPr>
          <a:xfrm>
            <a:off x="7265396" y="1533803"/>
            <a:ext cx="862160" cy="1416668"/>
            <a:chOff x="6155608" y="1653989"/>
            <a:chExt cx="1016798" cy="2143870"/>
          </a:xfrm>
        </p:grpSpPr>
        <p:cxnSp>
          <p:nvCxnSpPr>
            <p:cNvPr id="95" name="直線單箭頭接點 94"/>
            <p:cNvCxnSpPr/>
            <p:nvPr/>
          </p:nvCxnSpPr>
          <p:spPr>
            <a:xfrm>
              <a:off x="6155608" y="1653989"/>
              <a:ext cx="0" cy="2143870"/>
            </a:xfrm>
            <a:prstGeom prst="straightConnector1">
              <a:avLst/>
            </a:prstGeom>
            <a:ln w="76200">
              <a:headEnd type="triangle" w="lg" len="sm"/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字方塊 101"/>
            <p:cNvSpPr txBox="1"/>
            <p:nvPr/>
          </p:nvSpPr>
          <p:spPr>
            <a:xfrm>
              <a:off x="6205973" y="2208029"/>
              <a:ext cx="966433" cy="12613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200" b="1" dirty="0" smtClean="0">
                  <a:latin typeface="+mj-ea"/>
                  <a:ea typeface="+mj-ea"/>
                </a:rPr>
                <a:t>2m</a:t>
              </a:r>
              <a:endParaRPr lang="zh-HK" altLang="en-US" sz="3200" b="1" dirty="0">
                <a:latin typeface="+mj-ea"/>
                <a:ea typeface="+mj-ea"/>
              </a:endParaRPr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1319448" y="2269572"/>
            <a:ext cx="5699865" cy="1419898"/>
            <a:chOff x="3436515" y="838317"/>
            <a:chExt cx="5699865" cy="1419898"/>
          </a:xfrm>
        </p:grpSpPr>
        <p:sp>
          <p:nvSpPr>
            <p:cNvPr id="184" name="立方體 183"/>
            <p:cNvSpPr/>
            <p:nvPr/>
          </p:nvSpPr>
          <p:spPr>
            <a:xfrm>
              <a:off x="3913514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85" name="立方體 184"/>
            <p:cNvSpPr/>
            <p:nvPr/>
          </p:nvSpPr>
          <p:spPr>
            <a:xfrm>
              <a:off x="4622174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86" name="立方體 185"/>
            <p:cNvSpPr/>
            <p:nvPr/>
          </p:nvSpPr>
          <p:spPr>
            <a:xfrm>
              <a:off x="5353694" y="84593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87" name="立方體 186"/>
            <p:cNvSpPr/>
            <p:nvPr/>
          </p:nvSpPr>
          <p:spPr>
            <a:xfrm>
              <a:off x="6062354" y="84593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88" name="立方體 187"/>
            <p:cNvSpPr/>
            <p:nvPr/>
          </p:nvSpPr>
          <p:spPr>
            <a:xfrm>
              <a:off x="533549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89" name="立方體 188"/>
            <p:cNvSpPr/>
            <p:nvPr/>
          </p:nvSpPr>
          <p:spPr>
            <a:xfrm>
              <a:off x="604415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0" name="立方體 189"/>
            <p:cNvSpPr/>
            <p:nvPr/>
          </p:nvSpPr>
          <p:spPr>
            <a:xfrm>
              <a:off x="676043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1" name="立方體 190"/>
            <p:cNvSpPr/>
            <p:nvPr/>
          </p:nvSpPr>
          <p:spPr>
            <a:xfrm>
              <a:off x="746909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2" name="立方體 191"/>
            <p:cNvSpPr/>
            <p:nvPr/>
          </p:nvSpPr>
          <p:spPr>
            <a:xfrm>
              <a:off x="818537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0" name="立方體 199"/>
            <p:cNvSpPr/>
            <p:nvPr/>
          </p:nvSpPr>
          <p:spPr>
            <a:xfrm>
              <a:off x="3680355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1" name="立方體 200"/>
            <p:cNvSpPr/>
            <p:nvPr/>
          </p:nvSpPr>
          <p:spPr>
            <a:xfrm>
              <a:off x="4389015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2" name="立方體 201"/>
            <p:cNvSpPr/>
            <p:nvPr/>
          </p:nvSpPr>
          <p:spPr>
            <a:xfrm>
              <a:off x="510233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3" name="立方體 202"/>
            <p:cNvSpPr/>
            <p:nvPr/>
          </p:nvSpPr>
          <p:spPr>
            <a:xfrm>
              <a:off x="581099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4" name="立方體 203"/>
            <p:cNvSpPr/>
            <p:nvPr/>
          </p:nvSpPr>
          <p:spPr>
            <a:xfrm>
              <a:off x="652727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5" name="立方體 204"/>
            <p:cNvSpPr/>
            <p:nvPr/>
          </p:nvSpPr>
          <p:spPr>
            <a:xfrm>
              <a:off x="723593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6" name="立方體 205"/>
            <p:cNvSpPr/>
            <p:nvPr/>
          </p:nvSpPr>
          <p:spPr>
            <a:xfrm>
              <a:off x="795221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7" name="立方體 206"/>
            <p:cNvSpPr/>
            <p:nvPr/>
          </p:nvSpPr>
          <p:spPr>
            <a:xfrm>
              <a:off x="3436515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8" name="立方體 207"/>
            <p:cNvSpPr/>
            <p:nvPr/>
          </p:nvSpPr>
          <p:spPr>
            <a:xfrm>
              <a:off x="4145175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09" name="立方體 208"/>
            <p:cNvSpPr/>
            <p:nvPr/>
          </p:nvSpPr>
          <p:spPr>
            <a:xfrm>
              <a:off x="485849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10" name="立方體 209"/>
            <p:cNvSpPr/>
            <p:nvPr/>
          </p:nvSpPr>
          <p:spPr>
            <a:xfrm>
              <a:off x="556715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11" name="立方體 210"/>
            <p:cNvSpPr/>
            <p:nvPr/>
          </p:nvSpPr>
          <p:spPr>
            <a:xfrm>
              <a:off x="628343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12" name="立方體 211"/>
            <p:cNvSpPr/>
            <p:nvPr/>
          </p:nvSpPr>
          <p:spPr>
            <a:xfrm>
              <a:off x="699209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13" name="立方體 212"/>
            <p:cNvSpPr/>
            <p:nvPr/>
          </p:nvSpPr>
          <p:spPr>
            <a:xfrm>
              <a:off x="770837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262" name="群組 261"/>
          <p:cNvGrpSpPr/>
          <p:nvPr/>
        </p:nvGrpSpPr>
        <p:grpSpPr>
          <a:xfrm>
            <a:off x="1319500" y="1553463"/>
            <a:ext cx="5699865" cy="1419898"/>
            <a:chOff x="3436515" y="838317"/>
            <a:chExt cx="5699865" cy="1419898"/>
          </a:xfrm>
        </p:grpSpPr>
        <p:sp>
          <p:nvSpPr>
            <p:cNvPr id="263" name="立方體 262"/>
            <p:cNvSpPr/>
            <p:nvPr/>
          </p:nvSpPr>
          <p:spPr>
            <a:xfrm>
              <a:off x="3913514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4" name="立方體 263"/>
            <p:cNvSpPr/>
            <p:nvPr/>
          </p:nvSpPr>
          <p:spPr>
            <a:xfrm>
              <a:off x="4622174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5" name="立方體 264"/>
            <p:cNvSpPr/>
            <p:nvPr/>
          </p:nvSpPr>
          <p:spPr>
            <a:xfrm>
              <a:off x="5353694" y="84593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6" name="立方體 265"/>
            <p:cNvSpPr/>
            <p:nvPr/>
          </p:nvSpPr>
          <p:spPr>
            <a:xfrm>
              <a:off x="6062354" y="84593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7" name="立方體 266"/>
            <p:cNvSpPr/>
            <p:nvPr/>
          </p:nvSpPr>
          <p:spPr>
            <a:xfrm>
              <a:off x="533549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8" name="立方體 267"/>
            <p:cNvSpPr/>
            <p:nvPr/>
          </p:nvSpPr>
          <p:spPr>
            <a:xfrm>
              <a:off x="604415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9" name="立方體 268"/>
            <p:cNvSpPr/>
            <p:nvPr/>
          </p:nvSpPr>
          <p:spPr>
            <a:xfrm>
              <a:off x="676043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0" name="立方體 269"/>
            <p:cNvSpPr/>
            <p:nvPr/>
          </p:nvSpPr>
          <p:spPr>
            <a:xfrm>
              <a:off x="746909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1" name="立方體 270"/>
            <p:cNvSpPr/>
            <p:nvPr/>
          </p:nvSpPr>
          <p:spPr>
            <a:xfrm>
              <a:off x="8185378" y="8383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2" name="立方體 271"/>
            <p:cNvSpPr/>
            <p:nvPr/>
          </p:nvSpPr>
          <p:spPr>
            <a:xfrm>
              <a:off x="3680355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3" name="立方體 272"/>
            <p:cNvSpPr/>
            <p:nvPr/>
          </p:nvSpPr>
          <p:spPr>
            <a:xfrm>
              <a:off x="4389015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4" name="立方體 273"/>
            <p:cNvSpPr/>
            <p:nvPr/>
          </p:nvSpPr>
          <p:spPr>
            <a:xfrm>
              <a:off x="510233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5" name="立方體 274"/>
            <p:cNvSpPr/>
            <p:nvPr/>
          </p:nvSpPr>
          <p:spPr>
            <a:xfrm>
              <a:off x="581099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6" name="立方體 275"/>
            <p:cNvSpPr/>
            <p:nvPr/>
          </p:nvSpPr>
          <p:spPr>
            <a:xfrm>
              <a:off x="652727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7" name="立方體 276"/>
            <p:cNvSpPr/>
            <p:nvPr/>
          </p:nvSpPr>
          <p:spPr>
            <a:xfrm>
              <a:off x="723593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8" name="立方體 277"/>
            <p:cNvSpPr/>
            <p:nvPr/>
          </p:nvSpPr>
          <p:spPr>
            <a:xfrm>
              <a:off x="7952219" y="107099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9" name="立方體 278"/>
            <p:cNvSpPr/>
            <p:nvPr/>
          </p:nvSpPr>
          <p:spPr>
            <a:xfrm>
              <a:off x="3436515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0" name="立方體 279"/>
            <p:cNvSpPr/>
            <p:nvPr/>
          </p:nvSpPr>
          <p:spPr>
            <a:xfrm>
              <a:off x="4145175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1" name="立方體 280"/>
            <p:cNvSpPr/>
            <p:nvPr/>
          </p:nvSpPr>
          <p:spPr>
            <a:xfrm>
              <a:off x="485849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2" name="立方體 281"/>
            <p:cNvSpPr/>
            <p:nvPr/>
          </p:nvSpPr>
          <p:spPr>
            <a:xfrm>
              <a:off x="556715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3" name="立方體 282"/>
            <p:cNvSpPr/>
            <p:nvPr/>
          </p:nvSpPr>
          <p:spPr>
            <a:xfrm>
              <a:off x="628343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4" name="立方體 283"/>
            <p:cNvSpPr/>
            <p:nvPr/>
          </p:nvSpPr>
          <p:spPr>
            <a:xfrm>
              <a:off x="699209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5" name="立方體 284"/>
            <p:cNvSpPr/>
            <p:nvPr/>
          </p:nvSpPr>
          <p:spPr>
            <a:xfrm>
              <a:off x="7708379" y="1307217"/>
              <a:ext cx="951002" cy="950998"/>
            </a:xfrm>
            <a:prstGeom prst="cub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108" name="立方體 107"/>
          <p:cNvSpPr/>
          <p:nvPr/>
        </p:nvSpPr>
        <p:spPr>
          <a:xfrm>
            <a:off x="1287642" y="1553463"/>
            <a:ext cx="5731723" cy="2158867"/>
          </a:xfrm>
          <a:prstGeom prst="cube">
            <a:avLst>
              <a:gd name="adj" fmla="val 33368"/>
            </a:avLst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7037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3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5" grpId="0" build="p"/>
      <p:bldP spid="1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600200"/>
          </a:xfrm>
        </p:spPr>
        <p:txBody>
          <a:bodyPr/>
          <a:lstStyle/>
          <a:p>
            <a:r>
              <a:rPr lang="zh-TW" altLang="en-US" dirty="0" smtClean="0"/>
              <a:t>完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78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5958</TotalTime>
  <Words>134</Words>
  <Application>Microsoft Office PowerPoint</Application>
  <PresentationFormat>如螢幕大小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微軟正黑體</vt:lpstr>
      <vt:lpstr>新細明體</vt:lpstr>
      <vt:lpstr>標楷體</vt:lpstr>
      <vt:lpstr>Arial</vt:lpstr>
      <vt:lpstr>Calibri</vt:lpstr>
      <vt:lpstr>Century Gothic</vt:lpstr>
      <vt:lpstr>Courier New</vt:lpstr>
      <vt:lpstr>Palatino Linotype</vt:lpstr>
      <vt:lpstr>高階主管</vt:lpstr>
      <vt:lpstr>計算正方體及長方體的體積</vt:lpstr>
      <vt:lpstr>長方體體積公式</vt:lpstr>
      <vt:lpstr>試一試</vt:lpstr>
      <vt:lpstr>試一試</vt:lpstr>
      <vt:lpstr>試一試</vt:lpstr>
      <vt:lpstr>試一試</vt:lpstr>
      <vt:lpstr>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Chi-yuen Norman</dc:creator>
  <cp:lastModifiedBy>CHUNG, Yuen-ying Christina</cp:lastModifiedBy>
  <cp:revision>370</cp:revision>
  <cp:lastPrinted>2017-10-30T08:58:42Z</cp:lastPrinted>
  <dcterms:created xsi:type="dcterms:W3CDTF">2017-02-14T08:19:22Z</dcterms:created>
  <dcterms:modified xsi:type="dcterms:W3CDTF">2019-04-10T07:37:25Z</dcterms:modified>
</cp:coreProperties>
</file>