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61" r:id="rId7"/>
    <p:sldId id="259" r:id="rId8"/>
    <p:sldId id="262" r:id="rId9"/>
    <p:sldId id="263" r:id="rId10"/>
    <p:sldId id="260" r:id="rId11"/>
    <p:sldId id="272" r:id="rId12"/>
    <p:sldId id="276" r:id="rId13"/>
    <p:sldId id="266" r:id="rId14"/>
    <p:sldId id="277" r:id="rId15"/>
    <p:sldId id="270" r:id="rId16"/>
    <p:sldId id="275" r:id="rId17"/>
    <p:sldId id="268" r:id="rId18"/>
    <p:sldId id="274" r:id="rId19"/>
    <p:sldId id="271" r:id="rId20"/>
    <p:sldId id="267" r:id="rId21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0000"/>
    <a:srgbClr val="0000FF"/>
    <a:srgbClr val="00FF00"/>
    <a:srgbClr val="FFCC00"/>
    <a:srgbClr val="66FF33"/>
    <a:srgbClr val="CC9900"/>
    <a:srgbClr val="B0AC00"/>
    <a:srgbClr val="DFDA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68" autoAdjust="0"/>
  </p:normalViewPr>
  <p:slideViewPr>
    <p:cSldViewPr>
      <p:cViewPr varScale="1">
        <p:scale>
          <a:sx n="105" d="100"/>
          <a:sy n="105" d="100"/>
        </p:scale>
        <p:origin x="4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565"/>
    </p:cViewPr>
  </p:sorterViewPr>
  <p:notesViewPr>
    <p:cSldViewPr>
      <p:cViewPr varScale="1">
        <p:scale>
          <a:sx n="51" d="100"/>
          <a:sy n="51" d="100"/>
        </p:scale>
        <p:origin x="-2744" y="-9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3387E9D7-23AF-4C51-BE88-8CBB01399CF1}" type="datetimeFigureOut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FB80636E-8A75-4B29-9BE0-5F11B006E5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8846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658B3E4-7340-48A1-89C0-6AF6DB3A8829}" type="datetimeFigureOut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7CE950D6-418E-468A-9728-F8A9E5F8D2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038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683495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9600" spc="2000" baseline="0"/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4509120"/>
            <a:ext cx="5760640" cy="166308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5F8-D431-4425-AF33-4E073BF11A50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8538-C9E8-44C9-85FC-93AB8C467379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6694-EE86-49D9-A529-18AAEB935A1F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4pPr>
            <a:lvl5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CD3C-5775-4E0A-A9FB-571B4F24E18F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1719" y="4068763"/>
            <a:ext cx="6442993" cy="1448469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6D07E-9939-4330-AB58-3FF2795518A4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2544-5A21-4FB2-9ED6-5410FDACEDFD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59165" y="6525344"/>
            <a:ext cx="2847975" cy="365125"/>
          </a:xfrm>
        </p:spPr>
        <p:txBody>
          <a:bodyPr/>
          <a:lstStyle/>
          <a:p>
            <a:endParaRPr lang="zh-HK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03BF-421F-4187-8855-AD0B06392ED4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D041-4A97-42E8-8471-467B0B40E7F9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6738-1AE9-4A34-8FA3-12F102AF5A37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8DC4F-2523-47B1-803E-F59DCD9B1022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F768F-5F03-4D4A-8D14-1E5CDEA4139F}" type="datetime1">
              <a:rPr lang="zh-HK" altLang="en-US" smtClean="0"/>
              <a:t>25/4/2022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3999" cy="60816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latin typeface="+mj-ea"/>
              <a:ea typeface="+mj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6597352"/>
            <a:ext cx="9143999" cy="2606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latin typeface="+mj-ea"/>
              <a:ea typeface="+mj-ea"/>
            </a:endParaRPr>
          </a:p>
        </p:txBody>
      </p:sp>
      <p:pic>
        <p:nvPicPr>
          <p:cNvPr id="10" name="Picture 2" descr="http://wlts.edb.hkedcity.net/filemanager/template/tc/images/logo.jpg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92" b="-1"/>
          <a:stretch/>
        </p:blipFill>
        <p:spPr bwMode="auto">
          <a:xfrm>
            <a:off x="6750496" y="6084228"/>
            <a:ext cx="2286000" cy="513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45" y="160338"/>
            <a:ext cx="8229600" cy="7647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00192" y="6499384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defRPr>
            </a:lvl1pPr>
          </a:lstStyle>
          <a:p>
            <a:fld id="{5BD32FDB-E336-4961-807D-E6B771C9B04B}" type="datetime1">
              <a:rPr lang="zh-HK" altLang="en-US" smtClean="0"/>
              <a:pPr/>
              <a:t>25/4/2022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defRPr>
            </a:lvl1pPr>
          </a:lstStyle>
          <a:p>
            <a:endParaRPr lang="zh-HK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2024" y="6499384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defRPr>
            </a:lvl1pPr>
          </a:lstStyle>
          <a:p>
            <a:fld id="{F47A0473-2BDB-41B4-9F4C-9A0EE1724D0E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7" name="Oval 6"/>
          <p:cNvSpPr/>
          <p:nvPr/>
        </p:nvSpPr>
        <p:spPr>
          <a:xfrm>
            <a:off x="8460432" y="6656596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9" name="AutoShape 2" descr="http://picsvg.com/svg/BqLDSUm7KG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>
              <a:latin typeface="+mj-ea"/>
              <a:ea typeface="+mj-ea"/>
            </a:endParaRPr>
          </a:p>
        </p:txBody>
      </p:sp>
      <p:grpSp>
        <p:nvGrpSpPr>
          <p:cNvPr id="17" name="群組 16"/>
          <p:cNvGrpSpPr/>
          <p:nvPr/>
        </p:nvGrpSpPr>
        <p:grpSpPr>
          <a:xfrm>
            <a:off x="149835" y="4797152"/>
            <a:ext cx="1363994" cy="1296144"/>
            <a:chOff x="149835" y="5085184"/>
            <a:chExt cx="1060884" cy="1008112"/>
          </a:xfrm>
        </p:grpSpPr>
        <p:sp>
          <p:nvSpPr>
            <p:cNvPr id="13" name="加號 12"/>
            <p:cNvSpPr/>
            <p:nvPr userDrawn="1"/>
          </p:nvSpPr>
          <p:spPr>
            <a:xfrm>
              <a:off x="155575" y="5085184"/>
              <a:ext cx="498316" cy="498316"/>
            </a:xfrm>
            <a:prstGeom prst="mathPlus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latin typeface="+mj-ea"/>
                <a:ea typeface="+mj-ea"/>
              </a:endParaRPr>
            </a:p>
          </p:txBody>
        </p:sp>
        <p:sp>
          <p:nvSpPr>
            <p:cNvPr id="14" name="減號 13"/>
            <p:cNvSpPr/>
            <p:nvPr userDrawn="1"/>
          </p:nvSpPr>
          <p:spPr>
            <a:xfrm>
              <a:off x="712403" y="5090924"/>
              <a:ext cx="498316" cy="4983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latin typeface="+mj-ea"/>
                <a:ea typeface="+mj-ea"/>
              </a:endParaRPr>
            </a:p>
          </p:txBody>
        </p:sp>
        <p:sp>
          <p:nvSpPr>
            <p:cNvPr id="15" name="乘號 14"/>
            <p:cNvSpPr/>
            <p:nvPr userDrawn="1"/>
          </p:nvSpPr>
          <p:spPr>
            <a:xfrm>
              <a:off x="149835" y="5589240"/>
              <a:ext cx="504056" cy="504056"/>
            </a:xfrm>
            <a:prstGeom prst="mathMultiply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latin typeface="+mj-ea"/>
                <a:ea typeface="+mj-ea"/>
              </a:endParaRPr>
            </a:p>
          </p:txBody>
        </p:sp>
        <p:sp>
          <p:nvSpPr>
            <p:cNvPr id="16" name="除號 15"/>
            <p:cNvSpPr/>
            <p:nvPr userDrawn="1"/>
          </p:nvSpPr>
          <p:spPr>
            <a:xfrm>
              <a:off x="706663" y="5580172"/>
              <a:ext cx="504056" cy="504056"/>
            </a:xfrm>
            <a:prstGeom prst="mathDivide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HK" altLang="en-US">
                <a:latin typeface="+mj-ea"/>
                <a:ea typeface="+mj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4800" b="1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j-ea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ea"/>
          <a:ea typeface="+mj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ea"/>
          <a:ea typeface="+mj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ea"/>
          <a:ea typeface="+mj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ea"/>
          <a:ea typeface="+mj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ea"/>
          <a:ea typeface="+mj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5" Type="http://schemas.openxmlformats.org/officeDocument/2006/relationships/image" Target="../media/image200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3.png"/><Relationship Id="rId7" Type="http://schemas.openxmlformats.org/officeDocument/2006/relationships/image" Target="../media/image19.png"/><Relationship Id="rId12" Type="http://schemas.openxmlformats.org/officeDocument/2006/relationships/image" Target="../media/image22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6" Type="http://schemas.microsoft.com/office/2007/relationships/hdphoto" Target="../media/hdphoto1.wdp"/><Relationship Id="rId11" Type="http://schemas.openxmlformats.org/officeDocument/2006/relationships/image" Target="../media/image21.jpeg"/><Relationship Id="rId5" Type="http://schemas.openxmlformats.org/officeDocument/2006/relationships/image" Target="../media/image18.png"/><Relationship Id="rId10" Type="http://schemas.microsoft.com/office/2007/relationships/hdphoto" Target="../media/hdphoto3.wdp"/><Relationship Id="rId4" Type="http://schemas.openxmlformats.org/officeDocument/2006/relationships/image" Target="../media/image24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估算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一眼看出大約的結果</a:t>
            </a:r>
            <a:endParaRPr lang="zh-HK" altLang="en-US" dirty="0"/>
          </a:p>
        </p:txBody>
      </p:sp>
      <p:sp>
        <p:nvSpPr>
          <p:cNvPr id="4" name="AutoShape 2" descr="http://picsvg.com/svg/BqLDSUm7KG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5" name="AutoShape 4" descr="http://picsvg.com/svg/BqLDSUm7KG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6" name="AutoShape 6" descr="http://picsvg.com/svg/BqLDSUm7KG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7" name="AutoShape 8" descr="http://picsvg.com/svg/BqLDSUm7KG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00915503"/>
      </p:ext>
    </p:extLst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" name="群組 2047"/>
          <p:cNvGrpSpPr/>
          <p:nvPr/>
        </p:nvGrpSpPr>
        <p:grpSpPr>
          <a:xfrm>
            <a:off x="2411760" y="2494781"/>
            <a:ext cx="5976664" cy="1862048"/>
            <a:chOff x="2843808" y="2852936"/>
            <a:chExt cx="5976664" cy="186204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文字方塊 15"/>
                <p:cNvSpPr txBox="1"/>
                <p:nvPr/>
              </p:nvSpPr>
              <p:spPr>
                <a:xfrm>
                  <a:off x="2843808" y="2852936"/>
                  <a:ext cx="5976664" cy="1862048"/>
                </a:xfrm>
                <a:prstGeom prst="rect">
                  <a:avLst/>
                </a:prstGeom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box>
                        <m:boxPr>
                          <m:ctrlPr>
                            <a:rPr lang="en-US" altLang="zh-TW" sz="11500" i="1" smtClean="0">
                              <a:solidFill>
                                <a:schemeClr val="accent4">
                                  <a:lumMod val="20000"/>
                                  <a:lumOff val="80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zh-TW" altLang="en-US" sz="11500" b="0" i="1" smtClean="0">
                              <a:solidFill>
                                <a:schemeClr val="accent4">
                                  <a:lumMod val="20000"/>
                                  <a:lumOff val="80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  <m:r>
                            <a:rPr lang="zh-TW" altLang="en-US" sz="11500" b="0" i="1" smtClean="0">
                              <a:solidFill>
                                <a:schemeClr val="accent4">
                                  <a:lumMod val="20000"/>
                                  <a:lumOff val="80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    </m:t>
                          </m:r>
                          <m:r>
                            <a:rPr lang="zh-TW" altLang="en-US" sz="11500" b="0" i="1" smtClean="0">
                              <a:solidFill>
                                <a:schemeClr val="accent4">
                                  <a:lumMod val="20000"/>
                                  <a:lumOff val="80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         </m:t>
                          </m:r>
                          <m:r>
                            <a:rPr lang="en-US" altLang="zh-TW" sz="11500" b="0" i="1" smtClean="0">
                              <a:solidFill>
                                <a:schemeClr val="accent4">
                                  <a:lumMod val="20000"/>
                                  <a:lumOff val="80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zh-TW" altLang="en-US" sz="11500" b="0" i="1" smtClean="0">
                              <a:solidFill>
                                <a:schemeClr val="accent4">
                                  <a:lumMod val="20000"/>
                                  <a:lumOff val="80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    </m:t>
                          </m:r>
                        </m:e>
                      </m:box>
                    </m:oMath>
                  </a14:m>
                  <a:r>
                    <a:rPr lang="zh-TW" altLang="en-US" sz="11500" dirty="0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 </a:t>
                  </a:r>
                  <a:endParaRPr lang="en-US" altLang="zh-TW" sz="11500" dirty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mc:Choice>
          <mc:Fallback xmlns="">
            <p:sp>
              <p:nvSpPr>
                <p:cNvPr id="16" name="文字方塊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3808" y="2852936"/>
                  <a:ext cx="5976664" cy="1862048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solidFill>
                    <a:schemeClr val="accent3">
                      <a:lumMod val="40000"/>
                      <a:lumOff val="60000"/>
                    </a:schemeClr>
                  </a:solidFill>
                </a:ln>
              </p:spPr>
              <p:txBody>
                <a:bodyPr/>
                <a:lstStyle/>
                <a:p>
                  <a:r>
                    <a:rPr lang="zh-HK" alt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052" name="Picture 4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511"/>
            <a:stretch/>
          </p:blipFill>
          <p:spPr bwMode="auto">
            <a:xfrm>
              <a:off x="3347864" y="3429065"/>
              <a:ext cx="2242592" cy="10077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3418502"/>
              <a:ext cx="2176165" cy="1018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475456"/>
            <a:ext cx="8229600" cy="1600200"/>
          </a:xfrm>
        </p:spPr>
        <p:txBody>
          <a:bodyPr/>
          <a:lstStyle/>
          <a:p>
            <a:r>
              <a:rPr lang="zh-TW" altLang="en-US" dirty="0"/>
              <a:t>取最接近的整數</a:t>
            </a:r>
            <a:endParaRPr lang="zh-HK" altLang="en-US" dirty="0">
              <a:solidFill>
                <a:srgbClr val="9966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pPr/>
              <a:t>10</a:t>
            </a:fld>
            <a:endParaRPr lang="zh-HK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971600" y="622573"/>
                <a:ext cx="741682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altLang="zh-TW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a:rPr lang="en-US" altLang="zh-TW" sz="9600" b="0" i="1" smtClean="0">
                              <a:ln>
                                <a:solidFill>
                                  <a:srgbClr val="996600"/>
                                </a:solidFill>
                              </a:ln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4.97</m:t>
                          </m:r>
                          <m:r>
                            <a:rPr lang="en-US" altLang="zh-TW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altLang="zh-TW" sz="96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13.88</m:t>
                          </m:r>
                        </m:e>
                      </m:box>
                    </m:oMath>
                  </m:oMathPara>
                </a14:m>
                <a:endParaRPr lang="zh-HK" altLang="en-US" sz="9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22573"/>
                <a:ext cx="7416824" cy="156966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肘形接點 6"/>
          <p:cNvCxnSpPr/>
          <p:nvPr/>
        </p:nvCxnSpPr>
        <p:spPr>
          <a:xfrm rot="16200000" flipH="1">
            <a:off x="3151136" y="2306706"/>
            <a:ext cx="1132950" cy="500991"/>
          </a:xfrm>
          <a:prstGeom prst="bentConnector3">
            <a:avLst>
              <a:gd name="adj1" fmla="val 50000"/>
            </a:avLst>
          </a:prstGeom>
          <a:ln w="76200">
            <a:solidFill>
              <a:srgbClr val="FFFF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6" name="群組 55"/>
          <p:cNvGrpSpPr/>
          <p:nvPr/>
        </p:nvGrpSpPr>
        <p:grpSpPr>
          <a:xfrm>
            <a:off x="5833853" y="1990726"/>
            <a:ext cx="1906549" cy="1152127"/>
            <a:chOff x="6266624" y="2924942"/>
            <a:chExt cx="1866404" cy="997616"/>
          </a:xfrm>
        </p:grpSpPr>
        <p:cxnSp>
          <p:nvCxnSpPr>
            <p:cNvPr id="50" name="直線接點 49"/>
            <p:cNvCxnSpPr/>
            <p:nvPr/>
          </p:nvCxnSpPr>
          <p:spPr>
            <a:xfrm>
              <a:off x="6300192" y="2924942"/>
              <a:ext cx="0" cy="623510"/>
            </a:xfrm>
            <a:prstGeom prst="line">
              <a:avLst/>
            </a:prstGeom>
            <a:ln w="76200">
              <a:solidFill>
                <a:srgbClr val="66FF33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>
              <a:off x="6266624" y="3515792"/>
              <a:ext cx="1866404" cy="1314"/>
            </a:xfrm>
            <a:prstGeom prst="line">
              <a:avLst/>
            </a:prstGeom>
            <a:ln w="76200">
              <a:solidFill>
                <a:srgbClr val="66FF33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" name="直線單箭頭接點 54"/>
            <p:cNvCxnSpPr/>
            <p:nvPr/>
          </p:nvCxnSpPr>
          <p:spPr>
            <a:xfrm>
              <a:off x="8100392" y="3486101"/>
              <a:ext cx="0" cy="436457"/>
            </a:xfrm>
            <a:prstGeom prst="straightConnector1">
              <a:avLst/>
            </a:prstGeom>
            <a:ln w="76200">
              <a:solidFill>
                <a:srgbClr val="66FF33"/>
              </a:solidFill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0" name="文字方塊 69"/>
          <p:cNvSpPr txBox="1"/>
          <p:nvPr/>
        </p:nvSpPr>
        <p:spPr>
          <a:xfrm>
            <a:off x="2411760" y="4499752"/>
            <a:ext cx="5976664" cy="1446550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zh-HK" altLang="en-US" sz="8800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字方塊 34"/>
              <p:cNvSpPr txBox="1"/>
              <p:nvPr/>
            </p:nvSpPr>
            <p:spPr>
              <a:xfrm>
                <a:off x="2411760" y="4499752"/>
                <a:ext cx="5976664" cy="1446550"/>
              </a:xfrm>
              <a:prstGeom prst="rect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8800" b="0" i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       </m:t>
                      </m:r>
                      <m:r>
                        <a:rPr lang="en-US" altLang="zh-TW" sz="8800" i="1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zh-TW" altLang="en-US" sz="8800" b="0" i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       </m:t>
                      </m:r>
                    </m:oMath>
                  </m:oMathPara>
                </a14:m>
                <a:endParaRPr lang="zh-HK" altLang="en-US" sz="8800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5" name="文字方塊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499752"/>
                <a:ext cx="5976664" cy="144655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文字方塊 73"/>
          <p:cNvSpPr txBox="1"/>
          <p:nvPr/>
        </p:nvSpPr>
        <p:spPr>
          <a:xfrm>
            <a:off x="3491880" y="4294981"/>
            <a:ext cx="1224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zh-HK" altLang="en-US" sz="1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文字方塊 74"/>
          <p:cNvSpPr txBox="1"/>
          <p:nvPr/>
        </p:nvSpPr>
        <p:spPr>
          <a:xfrm>
            <a:off x="6156176" y="4303256"/>
            <a:ext cx="167479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5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zh-HK" altLang="en-US" sz="11500" b="1" dirty="0">
              <a:solidFill>
                <a:srgbClr val="66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" name="減號 2048"/>
          <p:cNvSpPr/>
          <p:nvPr/>
        </p:nvSpPr>
        <p:spPr>
          <a:xfrm>
            <a:off x="3951805" y="2421186"/>
            <a:ext cx="82132" cy="1957452"/>
          </a:xfrm>
          <a:prstGeom prst="mathMinus">
            <a:avLst>
              <a:gd name="adj1" fmla="val 2822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2" name="橢圓 61"/>
          <p:cNvSpPr/>
          <p:nvPr/>
        </p:nvSpPr>
        <p:spPr>
          <a:xfrm>
            <a:off x="3725907" y="3592904"/>
            <a:ext cx="558061" cy="558061"/>
          </a:xfrm>
          <a:prstGeom prst="ellipse">
            <a:avLst/>
          </a:prstGeom>
          <a:noFill/>
          <a:ln w="76200"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0" name="減號 89"/>
          <p:cNvSpPr/>
          <p:nvPr/>
        </p:nvSpPr>
        <p:spPr>
          <a:xfrm>
            <a:off x="3002806" y="2416469"/>
            <a:ext cx="82132" cy="1957452"/>
          </a:xfrm>
          <a:prstGeom prst="mathMinus">
            <a:avLst>
              <a:gd name="adj1" fmla="val 2822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1" name="減號 90"/>
          <p:cNvSpPr/>
          <p:nvPr/>
        </p:nvSpPr>
        <p:spPr>
          <a:xfrm>
            <a:off x="4896319" y="2424406"/>
            <a:ext cx="82132" cy="1957452"/>
          </a:xfrm>
          <a:prstGeom prst="mathMinus">
            <a:avLst>
              <a:gd name="adj1" fmla="val 2822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2" name="減號 91"/>
          <p:cNvSpPr/>
          <p:nvPr/>
        </p:nvSpPr>
        <p:spPr>
          <a:xfrm>
            <a:off x="6902103" y="2431176"/>
            <a:ext cx="82132" cy="1957452"/>
          </a:xfrm>
          <a:prstGeom prst="mathMinus">
            <a:avLst>
              <a:gd name="adj1" fmla="val 2822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3" name="減號 92"/>
          <p:cNvSpPr/>
          <p:nvPr/>
        </p:nvSpPr>
        <p:spPr>
          <a:xfrm>
            <a:off x="6035654" y="2429634"/>
            <a:ext cx="82132" cy="1957452"/>
          </a:xfrm>
          <a:prstGeom prst="mathMinus">
            <a:avLst>
              <a:gd name="adj1" fmla="val 2822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94" name="減號 93"/>
          <p:cNvSpPr/>
          <p:nvPr/>
        </p:nvSpPr>
        <p:spPr>
          <a:xfrm>
            <a:off x="7773592" y="2431221"/>
            <a:ext cx="82132" cy="1957452"/>
          </a:xfrm>
          <a:prstGeom prst="mathMinus">
            <a:avLst>
              <a:gd name="adj1" fmla="val 28224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7" name="橢圓 76"/>
          <p:cNvSpPr/>
          <p:nvPr/>
        </p:nvSpPr>
        <p:spPr>
          <a:xfrm>
            <a:off x="7542331" y="3574901"/>
            <a:ext cx="558061" cy="558061"/>
          </a:xfrm>
          <a:prstGeom prst="ellipse">
            <a:avLst/>
          </a:prstGeom>
          <a:noFill/>
          <a:ln w="76200">
            <a:solidFill>
              <a:srgbClr val="66FF33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2" name="標題 1"/>
          <p:cNvSpPr txBox="1">
            <a:spLocks/>
          </p:cNvSpPr>
          <p:nvPr/>
        </p:nvSpPr>
        <p:spPr>
          <a:xfrm>
            <a:off x="179512" y="748680"/>
            <a:ext cx="2108920" cy="952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8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j-ea"/>
                <a:ea typeface="+mj-ea"/>
                <a:cs typeface="+mj-cs"/>
              </a:defRPr>
            </a:lvl1pPr>
          </a:lstStyle>
          <a:p>
            <a:r>
              <a:rPr lang="zh-TW" altLang="en-US" sz="4400" dirty="0"/>
              <a:t>估算：</a:t>
            </a:r>
            <a:endParaRPr lang="zh-HK" altLang="en-US" sz="4400" dirty="0"/>
          </a:p>
        </p:txBody>
      </p:sp>
      <p:sp>
        <p:nvSpPr>
          <p:cNvPr id="33" name="文字方塊 32"/>
          <p:cNvSpPr txBox="1"/>
          <p:nvPr/>
        </p:nvSpPr>
        <p:spPr>
          <a:xfrm>
            <a:off x="2978805" y="4655020"/>
            <a:ext cx="5056520" cy="1150243"/>
          </a:xfrm>
          <a:prstGeom prst="rect">
            <a:avLst/>
          </a:prstGeom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algn="ctr"/>
            <a:r>
              <a:rPr lang="zh-TW" alt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取最接近的整數</a:t>
            </a:r>
            <a:endParaRPr lang="zh-HK" altLang="en-US" sz="5400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917699" y="3114468"/>
            <a:ext cx="54838" cy="72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6377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35" grpId="0" animBg="1"/>
      <p:bldP spid="74" grpId="0"/>
      <p:bldP spid="75" grpId="0"/>
      <p:bldP spid="2049" grpId="0" animBg="1"/>
      <p:bldP spid="2049" grpId="1" animBg="1"/>
      <p:bldP spid="62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4" grpId="1" animBg="1"/>
      <p:bldP spid="77" grpId="0" animBg="1"/>
      <p:bldP spid="33" grpId="0" animBg="1"/>
      <p:bldP spid="33" grpId="1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475456"/>
            <a:ext cx="8229600" cy="1600200"/>
          </a:xfrm>
        </p:spPr>
        <p:txBody>
          <a:bodyPr/>
          <a:lstStyle/>
          <a:p>
            <a:r>
              <a:rPr lang="zh-TW" altLang="en-US" dirty="0"/>
              <a:t>取最接近的整數</a:t>
            </a:r>
            <a:endParaRPr lang="zh-HK" altLang="en-US" dirty="0">
              <a:solidFill>
                <a:srgbClr val="9966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pPr/>
              <a:t>11</a:t>
            </a:fld>
            <a:endParaRPr lang="zh-HK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971600" y="622573"/>
                <a:ext cx="741682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altLang="zh-TW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a:rPr lang="en-US" altLang="zh-TW" sz="9600" b="0" i="1" smtClean="0">
                              <a:ln>
                                <a:solidFill>
                                  <a:srgbClr val="996600"/>
                                </a:solidFill>
                              </a:ln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4.97</m:t>
                          </m:r>
                          <m:r>
                            <a:rPr lang="en-US" altLang="zh-TW" sz="9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altLang="zh-TW" sz="96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13.88</m:t>
                          </m:r>
                        </m:e>
                      </m:box>
                    </m:oMath>
                  </m:oMathPara>
                </a14:m>
                <a:endParaRPr lang="zh-HK" altLang="en-US" sz="9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622573"/>
                <a:ext cx="7416824" cy="1569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內容版面配置區 6"/>
              <p:cNvSpPr>
                <a:spLocks noGrp="1"/>
              </p:cNvSpPr>
              <p:nvPr>
                <p:ph sz="half" idx="2"/>
              </p:nvPr>
            </p:nvSpPr>
            <p:spPr>
              <a:xfrm>
                <a:off x="2267744" y="3645024"/>
                <a:ext cx="4244280" cy="122413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zh-TW" altLang="en-US" sz="6000" b="1" dirty="0"/>
                  <a:t> </a:t>
                </a:r>
                <a14:m>
                  <m:oMath xmlns:m="http://schemas.openxmlformats.org/officeDocument/2006/math">
                    <m:r>
                      <a:rPr lang="en-US" altLang="zh-TW" sz="6000" b="1" i="1">
                        <a:latin typeface="Cambria Math"/>
                        <a:ea typeface="Cambria Math"/>
                      </a:rPr>
                      <m:t>≈ </m:t>
                    </m:r>
                  </m:oMath>
                </a14:m>
                <a:r>
                  <a:rPr lang="en-US" altLang="zh-TW" sz="6000" b="1" dirty="0"/>
                  <a:t>19</a:t>
                </a:r>
              </a:p>
            </p:txBody>
          </p:sp>
        </mc:Choice>
        <mc:Fallback xmlns="">
          <p:sp>
            <p:nvSpPr>
              <p:cNvPr id="9" name="內容版面配置區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2267744" y="3645024"/>
                <a:ext cx="4244280" cy="1224136"/>
              </a:xfrm>
              <a:blipFill>
                <a:blip r:embed="rId3"/>
                <a:stretch>
                  <a:fillRect t="-15423" b="-1592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loud 7"/>
              <p:cNvSpPr/>
              <p:nvPr/>
            </p:nvSpPr>
            <p:spPr>
              <a:xfrm>
                <a:off x="2263180" y="2113909"/>
                <a:ext cx="3820988" cy="1440160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spcBef>
                    <a:spcPct val="20000"/>
                  </a:spcBef>
                </a:pPr>
                <a:r>
                  <a:rPr lang="en-US" altLang="zh-TW" sz="6000" b="1" dirty="0">
                    <a:solidFill>
                      <a:schemeClr val="tx1"/>
                    </a:solidFill>
                    <a:latin typeface="+mj-ea"/>
                    <a:ea typeface="+mj-ea"/>
                  </a:rPr>
                  <a:t>5</a:t>
                </a:r>
                <a:r>
                  <a:rPr lang="zh-TW" altLang="en-US" sz="6000" b="1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6000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/>
                      </a:rPr>
                      <m:t>+</m:t>
                    </m:r>
                  </m:oMath>
                </a14:m>
                <a:r>
                  <a:rPr lang="en-US" altLang="zh-TW" sz="6000" b="1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</a:t>
                </a:r>
                <a:r>
                  <a:rPr lang="en-US" altLang="zh-TW" sz="6000" b="1" dirty="0">
                    <a:solidFill>
                      <a:schemeClr val="tx1"/>
                    </a:solidFill>
                    <a:latin typeface="+mj-ea"/>
                    <a:ea typeface="+mj-ea"/>
                  </a:rPr>
                  <a:t>14</a:t>
                </a:r>
                <a:endParaRPr lang="zh-TW" altLang="en-US" sz="6000" b="1" dirty="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</mc:Choice>
        <mc:Fallback xmlns="">
          <p:sp>
            <p:nvSpPr>
              <p:cNvPr id="8" name="Cloud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3180" y="2113909"/>
                <a:ext cx="3820988" cy="1440160"/>
              </a:xfrm>
              <a:prstGeom prst="cloud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80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64704"/>
          </a:xfrm>
        </p:spPr>
        <p:txBody>
          <a:bodyPr/>
          <a:lstStyle/>
          <a:p>
            <a:r>
              <a:rPr lang="zh-TW" altLang="en-US" dirty="0"/>
              <a:t>哪道估算算式最合適？ 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12</a:t>
            </a:fld>
            <a:endParaRPr lang="zh-HK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>
          <a:xfrm>
            <a:off x="365760" y="1412776"/>
            <a:ext cx="8238688" cy="4526280"/>
          </a:xfrm>
        </p:spPr>
        <p:txBody>
          <a:bodyPr>
            <a:noAutofit/>
          </a:bodyPr>
          <a:lstStyle/>
          <a:p>
            <a:r>
              <a:rPr lang="zh-TW" altLang="en-US" sz="3600" u="sng" dirty="0"/>
              <a:t>思敏</a:t>
            </a:r>
            <a:r>
              <a:rPr lang="zh-TW" altLang="en-US" sz="3600" dirty="0"/>
              <a:t>有 </a:t>
            </a: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$302</a:t>
            </a:r>
            <a:r>
              <a:rPr lang="zh-TW" altLang="en-US" sz="3600" dirty="0"/>
              <a:t>，遊樂場門票每張售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$58</a:t>
            </a:r>
            <a:r>
              <a:rPr lang="zh-TW" altLang="en-US" sz="3600" dirty="0"/>
              <a:t>。要估計她最多可買的門票數目，下列哪道算式最合適？</a:t>
            </a:r>
            <a:endParaRPr lang="en-US" altLang="zh-TW" sz="3600" dirty="0"/>
          </a:p>
          <a:p>
            <a:pPr marL="0" indent="0" algn="ctr">
              <a:buNone/>
            </a:pP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÷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÷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÷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÷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zh-HK" altLang="en-US" sz="3600" dirty="0"/>
          </a:p>
        </p:txBody>
      </p:sp>
      <p:sp>
        <p:nvSpPr>
          <p:cNvPr id="6" name="向右箭號 5"/>
          <p:cNvSpPr/>
          <p:nvPr/>
        </p:nvSpPr>
        <p:spPr>
          <a:xfrm flipH="1">
            <a:off x="5940152" y="3851796"/>
            <a:ext cx="684076" cy="65732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70966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64704"/>
          </a:xfrm>
        </p:spPr>
        <p:txBody>
          <a:bodyPr/>
          <a:lstStyle/>
          <a:p>
            <a:r>
              <a:rPr lang="zh-TW" altLang="en-US" dirty="0"/>
              <a:t>哪道估算算式最合適？ 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13</a:t>
            </a:fld>
            <a:endParaRPr lang="zh-HK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8238688" cy="4526280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一盒鮮橙汁售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$29.7</a:t>
            </a:r>
            <a:r>
              <a:rPr lang="zh-TW" altLang="en-US" sz="3600" dirty="0"/>
              <a:t>。</a:t>
            </a:r>
            <a:r>
              <a:rPr lang="zh-TW" altLang="en-US" sz="3600" u="sng" dirty="0"/>
              <a:t>思敏</a:t>
            </a:r>
            <a:r>
              <a:rPr lang="zh-TW" altLang="en-US" sz="3600" dirty="0"/>
              <a:t>有 </a:t>
            </a: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$197.5</a:t>
            </a:r>
            <a:r>
              <a:rPr lang="zh-TW" altLang="en-US" sz="3600" dirty="0"/>
              <a:t>，她打算買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zh-TW" altLang="en-US" sz="3600" dirty="0"/>
              <a:t>盒鮮橙汁。下列哪道算式最適合估計她餘下的款項？</a:t>
            </a:r>
            <a:endParaRPr lang="en-US" altLang="zh-TW" sz="3600" dirty="0"/>
          </a:p>
          <a:p>
            <a:pPr marL="0" indent="0" algn="ctr">
              <a:buNone/>
            </a:pP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</a:t>
            </a:r>
            <a:r>
              <a:rPr lang="zh-TW" alt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╳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 marL="0" indent="0" algn="ctr">
              <a:buNone/>
            </a:pP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╳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 marL="0" indent="0" algn="ctr">
              <a:buNone/>
            </a:pP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╳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 marL="0" indent="0" algn="ctr">
              <a:buNone/>
            </a:pP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╳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 marL="0" indent="0" algn="ctr">
              <a:buNone/>
            </a:pPr>
            <a:endParaRPr lang="zh-HK" altLang="en-US" sz="3600" dirty="0"/>
          </a:p>
        </p:txBody>
      </p:sp>
      <p:sp>
        <p:nvSpPr>
          <p:cNvPr id="6" name="向右箭號 5"/>
          <p:cNvSpPr/>
          <p:nvPr/>
        </p:nvSpPr>
        <p:spPr>
          <a:xfrm flipH="1">
            <a:off x="5963710" y="5301208"/>
            <a:ext cx="684076" cy="65732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3922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64704"/>
          </a:xfrm>
        </p:spPr>
        <p:txBody>
          <a:bodyPr/>
          <a:lstStyle/>
          <a:p>
            <a:r>
              <a:rPr lang="zh-TW" altLang="en-US" dirty="0"/>
              <a:t>你們會如何估算呢？ 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14</a:t>
            </a:fld>
            <a:endParaRPr lang="zh-HK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>
          <a:xfrm>
            <a:off x="365760" y="1124744"/>
            <a:ext cx="8238688" cy="5001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dirty="0"/>
              <a:t>【</a:t>
            </a:r>
            <a:r>
              <a:rPr lang="zh-TW" altLang="en-US" sz="2800" dirty="0"/>
              <a:t>題目一</a:t>
            </a:r>
            <a:r>
              <a:rPr lang="en-US" altLang="zh-TW" sz="2800" dirty="0"/>
              <a:t>】</a:t>
            </a:r>
          </a:p>
          <a:p>
            <a:pPr marL="0" indent="0">
              <a:buNone/>
            </a:pPr>
            <a:r>
              <a:rPr lang="zh-TW" altLang="en-US" sz="3600" u="sng" dirty="0"/>
              <a:t>志文</a:t>
            </a:r>
            <a:r>
              <a:rPr lang="zh-TW" altLang="en-US" sz="3600" dirty="0"/>
              <a:t>原有零用錢</a:t>
            </a:r>
            <a:r>
              <a:rPr lang="en-US" altLang="zh-TW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$202.4</a:t>
            </a:r>
            <a:r>
              <a:rPr lang="zh-TW" altLang="en-US" sz="3600" dirty="0"/>
              <a:t>，他用去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$149.5</a:t>
            </a:r>
            <a:r>
              <a:rPr lang="zh-TW" altLang="en-US" sz="3600" dirty="0"/>
              <a:t>後，媽媽再給他</a:t>
            </a: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$83</a:t>
            </a:r>
            <a:r>
              <a:rPr lang="zh-TW" altLang="en-US" sz="3600" dirty="0"/>
              <a:t>。該如何估算</a:t>
            </a:r>
            <a:r>
              <a:rPr lang="zh-TW" altLang="en-US" sz="3600" u="sng" dirty="0"/>
              <a:t>志</a:t>
            </a:r>
            <a:r>
              <a:rPr lang="zh-TW" altLang="en-US" sz="3600" u="sng"/>
              <a:t>文</a:t>
            </a:r>
            <a:r>
              <a:rPr lang="zh-TW" altLang="en-US" sz="3600"/>
              <a:t>現有多少零用錢？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18176634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64704"/>
          </a:xfrm>
        </p:spPr>
        <p:txBody>
          <a:bodyPr/>
          <a:lstStyle/>
          <a:p>
            <a:r>
              <a:rPr lang="zh-TW" altLang="en-US" dirty="0"/>
              <a:t>你們會如何估算呢？ 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15</a:t>
            </a:fld>
            <a:endParaRPr lang="zh-HK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>
          <a:xfrm>
            <a:off x="365760" y="1124744"/>
            <a:ext cx="8238688" cy="5001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dirty="0"/>
              <a:t>【</a:t>
            </a:r>
            <a:r>
              <a:rPr lang="zh-TW" altLang="en-US" sz="2800" dirty="0"/>
              <a:t>題目二</a:t>
            </a:r>
            <a:r>
              <a:rPr lang="en-US" altLang="zh-TW" sz="2800" dirty="0"/>
              <a:t>】</a:t>
            </a:r>
            <a:endParaRPr lang="en-US" altLang="zh-TW" sz="2800" u="sng" dirty="0"/>
          </a:p>
          <a:p>
            <a:pPr marL="0" indent="0">
              <a:buNone/>
            </a:pPr>
            <a:r>
              <a:rPr lang="zh-TW" altLang="en-US" sz="3600" u="sng" dirty="0"/>
              <a:t>陳</a:t>
            </a:r>
            <a:r>
              <a:rPr lang="zh-TW" altLang="en-US" sz="3600" dirty="0"/>
              <a:t>先生有</a:t>
            </a:r>
            <a:r>
              <a:rPr lang="en-US" altLang="zh-TW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20000</a:t>
            </a:r>
            <a:r>
              <a:rPr lang="zh-TW" altLang="en-US" sz="3600" dirty="0"/>
              <a:t>元可用作購入一批家具。他打算購買</a:t>
            </a:r>
            <a:r>
              <a:rPr lang="en-US" altLang="zh-TW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59</a:t>
            </a:r>
            <a:r>
              <a:rPr lang="zh-TW" altLang="en-US" sz="3600" dirty="0"/>
              <a:t>張餐椅，每張餐椅價值</a:t>
            </a:r>
            <a:r>
              <a:rPr lang="en-US" altLang="zh-TW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294</a:t>
            </a:r>
            <a:r>
              <a:rPr lang="zh-TW" altLang="en-US" sz="3600"/>
              <a:t>元。</a:t>
            </a:r>
            <a:r>
              <a:rPr lang="zh-TW" altLang="en-US" sz="3600" dirty="0"/>
              <a:t>該如何估算該筆款項是否足夠？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12430278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總結</a:t>
            </a:r>
            <a:endParaRPr lang="zh-HK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估算的目的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zh-TW" altLang="en-US" sz="3600" dirty="0"/>
              <a:t>簡化計算</a:t>
            </a:r>
            <a:endParaRPr lang="en-US" altLang="zh-TW" sz="3600" dirty="0"/>
          </a:p>
          <a:p>
            <a:pPr lvl="1"/>
            <a:r>
              <a:rPr lang="zh-TW" altLang="en-US" sz="3600" dirty="0"/>
              <a:t>快速地得出大約的數值</a:t>
            </a:r>
          </a:p>
          <a:p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估算的常用技巧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zh-TW" altLang="en-US" sz="3600" dirty="0"/>
              <a:t>取最接近的整數值</a:t>
            </a:r>
          </a:p>
          <a:p>
            <a:endParaRPr lang="zh-HK" altLang="en-US" sz="36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0305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17</a:t>
            </a:fld>
            <a:endParaRPr lang="zh-HK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4139952" y="2780928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7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完</a:t>
            </a:r>
            <a:endParaRPr lang="zh-HK" altLang="en-US" sz="7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5954714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例子：手機銷售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87824" y="1556792"/>
            <a:ext cx="5760640" cy="5301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>
                <a:solidFill>
                  <a:schemeClr val="accent5">
                    <a:lumMod val="75000"/>
                  </a:schemeClr>
                </a:solidFill>
              </a:rPr>
              <a:t>同一型號</a:t>
            </a:r>
            <a:r>
              <a:rPr lang="zh-TW" altLang="en-US" sz="3200" b="1" dirty="0"/>
              <a:t>的手機，在三間不同的商店，以</a:t>
            </a:r>
            <a:r>
              <a:rPr lang="zh-TW" altLang="en-US" sz="3200" b="1" dirty="0">
                <a:solidFill>
                  <a:schemeClr val="accent2">
                    <a:lumMod val="75000"/>
                  </a:schemeClr>
                </a:solidFill>
              </a:rPr>
              <a:t>不同價格</a:t>
            </a:r>
            <a:r>
              <a:rPr lang="zh-TW" altLang="en-US" sz="3200" b="1" dirty="0"/>
              <a:t>發售。</a:t>
            </a:r>
            <a:endParaRPr lang="en-US" altLang="zh-TW" sz="3200" b="1" dirty="0"/>
          </a:p>
          <a:p>
            <a:pPr marL="0" indent="0">
              <a:buNone/>
            </a:pPr>
            <a:r>
              <a:rPr lang="zh-TW" altLang="en-US" sz="3200" b="1" dirty="0"/>
              <a:t>這款手機昨天的銷售情況如下：</a:t>
            </a:r>
            <a:endParaRPr lang="en-US" altLang="zh-TW" sz="3200" b="1" dirty="0"/>
          </a:p>
          <a:p>
            <a:pPr marL="0" indent="0">
              <a:buNone/>
            </a:pPr>
            <a:endParaRPr lang="en-US" altLang="zh-HK" sz="3200" b="1" dirty="0"/>
          </a:p>
          <a:p>
            <a:pPr marL="0" indent="0">
              <a:buNone/>
            </a:pPr>
            <a:endParaRPr lang="en-US" altLang="zh-HK" sz="3200" b="1" dirty="0"/>
          </a:p>
          <a:p>
            <a:pPr marL="0" indent="0">
              <a:buNone/>
            </a:pPr>
            <a:endParaRPr lang="en-US" altLang="zh-HK" sz="3200" b="1" dirty="0"/>
          </a:p>
          <a:p>
            <a:pPr marL="0" indent="0">
              <a:buNone/>
            </a:pPr>
            <a:endParaRPr lang="en-US" altLang="zh-HK" sz="3200" b="1" dirty="0"/>
          </a:p>
          <a:p>
            <a:pPr marL="0" indent="0">
              <a:buNone/>
            </a:pPr>
            <a:endParaRPr lang="en-US" altLang="zh-HK" sz="3200" b="1" dirty="0"/>
          </a:p>
          <a:p>
            <a:pPr marL="0" indent="0">
              <a:buNone/>
            </a:pPr>
            <a:r>
              <a:rPr lang="zh-TW" altLang="en-US" sz="2000" b="1" dirty="0"/>
              <a:t>        </a:t>
            </a:r>
            <a:r>
              <a:rPr lang="en-US" altLang="zh-TW" sz="2000" b="1" dirty="0"/>
              <a:t>(</a:t>
            </a:r>
            <a:r>
              <a:rPr lang="zh-TW" altLang="en-US" sz="2000" b="1" dirty="0"/>
              <a:t>統一以港元表示</a:t>
            </a:r>
            <a:r>
              <a:rPr lang="en-US" altLang="zh-TW" sz="2000" b="1" dirty="0"/>
              <a:t>)</a:t>
            </a:r>
            <a:endParaRPr lang="zh-HK" altLang="en-US" sz="3200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729456"/>
              </p:ext>
            </p:extLst>
          </p:nvPr>
        </p:nvGraphicFramePr>
        <p:xfrm>
          <a:off x="3275856" y="3252442"/>
          <a:ext cx="4176463" cy="276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37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商店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售價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售出數量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A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9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9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898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59</a:t>
                      </a:r>
                      <a:r>
                        <a:rPr lang="zh-TW" altLang="en-US" sz="29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部</a:t>
                      </a:r>
                      <a:endParaRPr lang="zh-HK" altLang="en-US" sz="2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B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718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71</a:t>
                      </a:r>
                      <a:r>
                        <a:rPr lang="zh-TW" altLang="en-US" sz="29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部</a:t>
                      </a:r>
                      <a:endParaRPr lang="zh-HK" altLang="en-US" sz="29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C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498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91</a:t>
                      </a:r>
                      <a:r>
                        <a:rPr lang="zh-TW" altLang="en-US" sz="2900" b="1" baseline="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altLang="en-US" sz="2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部</a:t>
                      </a:r>
                      <a:endParaRPr lang="zh-HK" altLang="en-US" sz="29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2</a:t>
            </a:fld>
            <a:endParaRPr lang="zh-HK" altLang="en-US"/>
          </a:p>
        </p:txBody>
      </p:sp>
      <p:sp>
        <p:nvSpPr>
          <p:cNvPr id="6" name="圓角矩形 5"/>
          <p:cNvSpPr/>
          <p:nvPr/>
        </p:nvSpPr>
        <p:spPr>
          <a:xfrm>
            <a:off x="971600" y="1773495"/>
            <a:ext cx="1296144" cy="2558828"/>
          </a:xfrm>
          <a:prstGeom prst="roundRect">
            <a:avLst/>
          </a:prstGeom>
          <a:ln w="19050"/>
          <a:scene3d>
            <a:camera prst="perspectiveHeroicExtremeLeftFacing"/>
            <a:lightRig rig="threePt" dir="t"/>
          </a:scene3d>
          <a:sp3d extrusionH="2159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488156" y="649288"/>
            <a:ext cx="8229600" cy="7634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8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sz="3200" dirty="0">
                <a:solidFill>
                  <a:schemeClr val="accent4">
                    <a:lumMod val="75000"/>
                  </a:schemeClr>
                </a:solidFill>
              </a:rPr>
              <a:t>哪間商店的總銷售金額最大</a:t>
            </a:r>
            <a:r>
              <a:rPr lang="en-US" altLang="zh-TW" sz="3200" dirty="0">
                <a:solidFill>
                  <a:schemeClr val="accent4">
                    <a:lumMod val="75000"/>
                  </a:schemeClr>
                </a:solidFill>
              </a:rPr>
              <a:t>/</a:t>
            </a:r>
            <a:r>
              <a:rPr lang="zh-TW" altLang="en-US" sz="3200" dirty="0">
                <a:solidFill>
                  <a:schemeClr val="accent4">
                    <a:lumMod val="75000"/>
                  </a:schemeClr>
                </a:solidFill>
              </a:rPr>
              <a:t>最小？</a:t>
            </a:r>
            <a:r>
              <a:rPr lang="en-US" altLang="zh-TW" sz="32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zh-HK" altLang="en-US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20399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3</a:t>
            </a:fld>
            <a:endParaRPr lang="zh-HK" altLang="en-US"/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63488"/>
          </a:xfrm>
        </p:spPr>
        <p:txBody>
          <a:bodyPr/>
          <a:lstStyle/>
          <a:p>
            <a:r>
              <a:rPr lang="zh-TW" altLang="en-US" sz="4000" b="1" dirty="0">
                <a:solidFill>
                  <a:schemeClr val="accent4">
                    <a:lumMod val="75000"/>
                  </a:schemeClr>
                </a:solidFill>
              </a:rPr>
              <a:t>哪間商店的總銷售金額最大</a:t>
            </a:r>
            <a:r>
              <a:rPr lang="en-US" altLang="zh-TW" sz="4000" dirty="0">
                <a:solidFill>
                  <a:schemeClr val="accent4">
                    <a:lumMod val="75000"/>
                  </a:schemeClr>
                </a:solidFill>
              </a:rPr>
              <a:t>/</a:t>
            </a:r>
            <a:r>
              <a:rPr lang="zh-TW" altLang="en-US" sz="4000" b="1" dirty="0">
                <a:solidFill>
                  <a:schemeClr val="accent4">
                    <a:lumMod val="75000"/>
                  </a:schemeClr>
                </a:solidFill>
              </a:rPr>
              <a:t>最小</a:t>
            </a:r>
            <a:r>
              <a:rPr lang="zh-TW" altLang="en-US" sz="4000" dirty="0">
                <a:solidFill>
                  <a:schemeClr val="accent4">
                    <a:lumMod val="75000"/>
                  </a:schemeClr>
                </a:solidFill>
              </a:rPr>
              <a:t>？</a:t>
            </a:r>
            <a:r>
              <a:rPr lang="en-US" altLang="zh-TW" sz="40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zh-HK" altLang="en-US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48941"/>
              </p:ext>
            </p:extLst>
          </p:nvPr>
        </p:nvGraphicFramePr>
        <p:xfrm>
          <a:off x="361667" y="1340768"/>
          <a:ext cx="4176463" cy="276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37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商店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售價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售出數量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A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9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9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898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59</a:t>
                      </a:r>
                      <a:r>
                        <a:rPr lang="zh-TW" altLang="en-US" sz="29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部</a:t>
                      </a:r>
                      <a:endParaRPr lang="zh-HK" altLang="en-US" sz="2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B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718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71</a:t>
                      </a:r>
                      <a:r>
                        <a:rPr lang="zh-TW" altLang="en-US" sz="29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部</a:t>
                      </a:r>
                      <a:endParaRPr lang="zh-HK" altLang="en-US" sz="29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C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498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91</a:t>
                      </a:r>
                      <a:r>
                        <a:rPr lang="zh-TW" altLang="en-US" sz="2900" b="1" baseline="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altLang="en-US" sz="2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部</a:t>
                      </a:r>
                      <a:endParaRPr lang="zh-HK" altLang="en-US" sz="29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內容版面配置區 2"/>
          <p:cNvSpPr>
            <a:spLocks noGrp="1"/>
          </p:cNvSpPr>
          <p:nvPr>
            <p:ph idx="4294967295"/>
          </p:nvPr>
        </p:nvSpPr>
        <p:spPr>
          <a:xfrm>
            <a:off x="323528" y="764704"/>
            <a:ext cx="4464496" cy="7783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昨天銷售的情況：</a:t>
            </a:r>
            <a:endParaRPr lang="zh-HK" altLang="en-US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內容版面配置區 2"/>
          <p:cNvSpPr>
            <a:spLocks noGrp="1"/>
          </p:cNvSpPr>
          <p:nvPr>
            <p:ph idx="4294967295"/>
          </p:nvPr>
        </p:nvSpPr>
        <p:spPr>
          <a:xfrm>
            <a:off x="4846458" y="778396"/>
            <a:ext cx="3816424" cy="7783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方法：直式計算</a:t>
            </a:r>
            <a:endParaRPr lang="zh-HK" altLang="en-US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內容版面配置區 2"/>
          <p:cNvSpPr>
            <a:spLocks noGrp="1"/>
          </p:cNvSpPr>
          <p:nvPr>
            <p:ph idx="4294967295"/>
          </p:nvPr>
        </p:nvSpPr>
        <p:spPr>
          <a:xfrm>
            <a:off x="1619672" y="4215436"/>
            <a:ext cx="3168351" cy="2642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有沒有更快捷的方法，去</a:t>
            </a:r>
            <a:r>
              <a:rPr lang="zh-TW" alt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幫助我們判斷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哪間商店的</a:t>
            </a:r>
            <a:r>
              <a:rPr lang="zh-TW" altLang="en-US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總銷售金額最大或最小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呢？</a:t>
            </a:r>
            <a:endParaRPr lang="zh-HK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4788023" y="1342674"/>
            <a:ext cx="3393979" cy="3966750"/>
            <a:chOff x="4788023" y="1342674"/>
            <a:chExt cx="3393979" cy="396675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788023" y="1342674"/>
              <a:ext cx="3393979" cy="3966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文字方塊 1"/>
            <p:cNvSpPr txBox="1"/>
            <p:nvPr/>
          </p:nvSpPr>
          <p:spPr>
            <a:xfrm>
              <a:off x="4932040" y="1484784"/>
              <a:ext cx="864096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rgbClr val="7030A0"/>
                  </a:solidFill>
                </a:rPr>
                <a:t>商店</a:t>
              </a:r>
              <a:r>
                <a:rPr lang="en-US" altLang="zh-TW" dirty="0">
                  <a:solidFill>
                    <a:srgbClr val="7030A0"/>
                  </a:solidFill>
                </a:rPr>
                <a:t>A</a:t>
              </a:r>
              <a:endParaRPr lang="zh-HK" altLang="en-US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5221519" y="1556792"/>
            <a:ext cx="3355734" cy="4001302"/>
            <a:chOff x="5221519" y="1556792"/>
            <a:chExt cx="3355734" cy="4001302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221519" y="1556792"/>
              <a:ext cx="3355734" cy="400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文字方塊 4"/>
            <p:cNvSpPr txBox="1"/>
            <p:nvPr/>
          </p:nvSpPr>
          <p:spPr>
            <a:xfrm>
              <a:off x="5364088" y="1700808"/>
              <a:ext cx="792088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rgbClr val="7030A0"/>
                  </a:solidFill>
                </a:rPr>
                <a:t>商店</a:t>
              </a:r>
              <a:r>
                <a:rPr lang="en-US" altLang="zh-TW" dirty="0">
                  <a:solidFill>
                    <a:srgbClr val="7030A0"/>
                  </a:solidFill>
                </a:rPr>
                <a:t>B</a:t>
              </a:r>
              <a:endParaRPr lang="zh-HK" altLang="en-US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5591677" y="1768777"/>
            <a:ext cx="3420625" cy="4036458"/>
            <a:chOff x="5591677" y="1768777"/>
            <a:chExt cx="3420625" cy="4036458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591677" y="1768777"/>
              <a:ext cx="3420625" cy="4036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文字方塊 8"/>
            <p:cNvSpPr txBox="1"/>
            <p:nvPr/>
          </p:nvSpPr>
          <p:spPr>
            <a:xfrm>
              <a:off x="5724128" y="1916832"/>
              <a:ext cx="864096" cy="369332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rgbClr val="7030A0"/>
                  </a:solidFill>
                </a:rPr>
                <a:t>商店</a:t>
              </a:r>
              <a:r>
                <a:rPr lang="en-US" altLang="zh-TW" dirty="0">
                  <a:solidFill>
                    <a:srgbClr val="7030A0"/>
                  </a:solidFill>
                </a:rPr>
                <a:t>C</a:t>
              </a:r>
              <a:endParaRPr lang="zh-HK" altLang="en-US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582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6470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z="4000" dirty="0">
                <a:solidFill>
                  <a:schemeClr val="accent4">
                    <a:lumMod val="75000"/>
                  </a:schemeClr>
                </a:solidFill>
              </a:rPr>
              <a:t>哪間商店的總銷售金額最大</a:t>
            </a:r>
            <a:r>
              <a:rPr lang="en-US" altLang="zh-TW" sz="4000" dirty="0">
                <a:solidFill>
                  <a:schemeClr val="accent4">
                    <a:lumMod val="75000"/>
                  </a:schemeClr>
                </a:solidFill>
              </a:rPr>
              <a:t>/</a:t>
            </a:r>
            <a:r>
              <a:rPr lang="zh-TW" altLang="en-US" sz="4000" dirty="0">
                <a:solidFill>
                  <a:schemeClr val="accent4">
                    <a:lumMod val="75000"/>
                  </a:schemeClr>
                </a:solidFill>
              </a:rPr>
              <a:t>最小？</a:t>
            </a:r>
            <a:endParaRPr lang="zh-HK" altLang="en-US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pPr/>
              <a:t>4</a:t>
            </a:fld>
            <a:endParaRPr lang="zh-HK" altLang="en-US"/>
          </a:p>
        </p:txBody>
      </p:sp>
      <p:cxnSp>
        <p:nvCxnSpPr>
          <p:cNvPr id="1041" name="肘形接點 1040"/>
          <p:cNvCxnSpPr>
            <a:endCxn id="13" idx="1"/>
          </p:cNvCxnSpPr>
          <p:nvPr/>
        </p:nvCxnSpPr>
        <p:spPr>
          <a:xfrm>
            <a:off x="4427984" y="2505090"/>
            <a:ext cx="1008111" cy="930007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3" name="直線單箭頭接點 1042"/>
          <p:cNvCxnSpPr/>
          <p:nvPr/>
        </p:nvCxnSpPr>
        <p:spPr>
          <a:xfrm>
            <a:off x="3714286" y="3206988"/>
            <a:ext cx="1" cy="12423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直線單箭頭接點 51"/>
          <p:cNvCxnSpPr/>
          <p:nvPr/>
        </p:nvCxnSpPr>
        <p:spPr>
          <a:xfrm>
            <a:off x="4416937" y="1857018"/>
            <a:ext cx="94715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5364087" y="1496978"/>
                <a:ext cx="374441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US" altLang="zh-TW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zh-TW" sz="4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</a:t>
                </a:r>
                <a:r>
                  <a:rPr lang="en-US" altLang="zh-TW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00 </a:t>
                </a:r>
                <a:r>
                  <a:rPr lang="en-US" altLang="zh-TW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× </a:t>
                </a:r>
                <a:r>
                  <a:rPr lang="en-US" altLang="zh-TW" sz="4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</a:t>
                </a:r>
                <a:r>
                  <a:rPr lang="en-US" altLang="zh-TW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en-US" altLang="zh-TW" sz="4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7" y="1496978"/>
                <a:ext cx="3744417" cy="707886"/>
              </a:xfrm>
              <a:prstGeom prst="rect">
                <a:avLst/>
              </a:prstGeom>
              <a:blipFill rotWithShape="1">
                <a:blip r:embed="rId2"/>
                <a:stretch>
                  <a:fillRect t="-18966" b="-4224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/>
              <p:cNvSpPr txBox="1"/>
              <p:nvPr/>
            </p:nvSpPr>
            <p:spPr>
              <a:xfrm>
                <a:off x="5436095" y="3081154"/>
                <a:ext cx="374441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≈ </m:t>
                    </m:r>
                  </m:oMath>
                </a14:m>
                <a:r>
                  <a:rPr lang="en-US" altLang="zh-TW" sz="4000" b="1" dirty="0">
                    <a:solidFill>
                      <a:srgbClr val="00B05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</a:t>
                </a:r>
                <a:r>
                  <a:rPr lang="en-US" altLang="zh-TW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00</a:t>
                </a:r>
                <a:r>
                  <a:rPr lang="en-US" altLang="zh-TW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× </a:t>
                </a:r>
                <a:r>
                  <a:rPr lang="en-US" altLang="zh-TW" sz="4000" b="1" dirty="0">
                    <a:solidFill>
                      <a:srgbClr val="00B05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</a:t>
                </a:r>
                <a:r>
                  <a:rPr lang="en-US" altLang="zh-TW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en-US" altLang="zh-TW" sz="40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文字方塊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5" y="3081154"/>
                <a:ext cx="3744417" cy="707886"/>
              </a:xfrm>
              <a:prstGeom prst="rect">
                <a:avLst/>
              </a:prstGeom>
              <a:blipFill rotWithShape="1">
                <a:blip r:embed="rId3"/>
                <a:stretch>
                  <a:fillRect t="-17949" b="-4102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3412830" y="4449306"/>
                <a:ext cx="331941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≈ </m:t>
                    </m:r>
                  </m:oMath>
                </a14:m>
                <a:r>
                  <a:rPr lang="en-US" altLang="zh-TW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zh-TW" sz="40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:r>
                  <a:rPr lang="en-US" altLang="zh-TW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00</a:t>
                </a:r>
                <a:r>
                  <a:rPr lang="en-US" altLang="zh-TW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× </a:t>
                </a:r>
                <a:r>
                  <a:rPr lang="en-US" altLang="zh-TW" sz="40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</a:t>
                </a:r>
                <a:r>
                  <a:rPr lang="en-US" altLang="zh-TW" sz="4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en-US" altLang="zh-TW" sz="4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2830" y="4449306"/>
                <a:ext cx="3319410" cy="707886"/>
              </a:xfrm>
              <a:prstGeom prst="rect">
                <a:avLst/>
              </a:prstGeom>
              <a:blipFill rotWithShape="1">
                <a:blip r:embed="rId4"/>
                <a:stretch>
                  <a:fillRect t="-18103" b="-4224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字方塊 18"/>
          <p:cNvSpPr txBox="1"/>
          <p:nvPr/>
        </p:nvSpPr>
        <p:spPr>
          <a:xfrm>
            <a:off x="5364087" y="2073042"/>
            <a:ext cx="374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$ </a:t>
            </a:r>
            <a:r>
              <a:rPr lang="en-US" altLang="zh-HK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HK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</a:t>
            </a:r>
            <a:endParaRPr lang="zh-HK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5436095" y="3669412"/>
            <a:ext cx="2364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$ </a:t>
            </a:r>
            <a:r>
              <a:rPr lang="en-US" altLang="zh-HK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</a:t>
            </a: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</a:t>
            </a:r>
            <a:r>
              <a:rPr lang="en-US" altLang="zh-HK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zh-HK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12830" y="5025370"/>
            <a:ext cx="2364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$ </a:t>
            </a:r>
            <a:r>
              <a:rPr lang="en-US" altLang="zh-HK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altLang="zh-TW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zh-TW" alt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HK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altLang="zh-HK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zh-HK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圓角矩形圖說文字 14"/>
          <p:cNvSpPr/>
          <p:nvPr/>
        </p:nvSpPr>
        <p:spPr>
          <a:xfrm>
            <a:off x="286203" y="3657218"/>
            <a:ext cx="2880320" cy="1584176"/>
          </a:xfrm>
          <a:prstGeom prst="wedgeRoundRectCallout">
            <a:avLst>
              <a:gd name="adj1" fmla="val -30793"/>
              <a:gd name="adj2" fmla="val 6646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先取容易計算的</a:t>
            </a:r>
            <a:r>
              <a:rPr lang="zh-TW" altLang="en-US" sz="3200" b="1" dirty="0">
                <a:ln w="11430"/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ea"/>
                <a:ea typeface="+mj-ea"/>
              </a:rPr>
              <a:t>近似值</a:t>
            </a:r>
            <a:r>
              <a:rPr lang="zh-TW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，然後再進行運算</a:t>
            </a:r>
            <a:endParaRPr lang="zh-HK" alt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517993"/>
              </p:ext>
            </p:extLst>
          </p:nvPr>
        </p:nvGraphicFramePr>
        <p:xfrm>
          <a:off x="361667" y="848906"/>
          <a:ext cx="4176463" cy="27688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2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55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337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商店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售價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售出數量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A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9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9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898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59</a:t>
                      </a:r>
                      <a:r>
                        <a:rPr lang="zh-TW" altLang="en-US" sz="29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部</a:t>
                      </a:r>
                      <a:endParaRPr lang="zh-HK" altLang="en-US" sz="29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B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718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71</a:t>
                      </a:r>
                      <a:r>
                        <a:rPr lang="zh-TW" altLang="en-US" sz="29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部</a:t>
                      </a:r>
                      <a:endParaRPr lang="zh-HK" altLang="en-US" sz="29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37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C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9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498</a:t>
                      </a:r>
                      <a:endParaRPr lang="zh-HK" altLang="en-US" sz="29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91</a:t>
                      </a:r>
                      <a:r>
                        <a:rPr lang="zh-TW" altLang="en-US" sz="2900" b="1" baseline="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altLang="en-US" sz="29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部</a:t>
                      </a:r>
                      <a:endParaRPr lang="zh-HK" altLang="en-US" sz="29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81758" marR="81758" marT="40879" marB="4087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內容版面配置區 2"/>
          <p:cNvSpPr>
            <a:spLocks noGrp="1"/>
          </p:cNvSpPr>
          <p:nvPr>
            <p:ph idx="4294967295"/>
          </p:nvPr>
        </p:nvSpPr>
        <p:spPr>
          <a:xfrm>
            <a:off x="4905407" y="836712"/>
            <a:ext cx="3974014" cy="7783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方法：估算</a:t>
            </a:r>
            <a:endParaRPr lang="zh-HK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圓角矩形圖說文字 19"/>
          <p:cNvSpPr/>
          <p:nvPr/>
        </p:nvSpPr>
        <p:spPr>
          <a:xfrm>
            <a:off x="6408625" y="4312592"/>
            <a:ext cx="2578968" cy="1681788"/>
          </a:xfrm>
          <a:prstGeom prst="wedgeRoundRectCallout">
            <a:avLst>
              <a:gd name="adj1" fmla="val 25619"/>
              <a:gd name="adj2" fmla="val 4617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3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迅速地 </a:t>
            </a:r>
            <a:r>
              <a:rPr lang="zh-TW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得到</a:t>
            </a:r>
            <a:r>
              <a:rPr lang="zh-TW" altLang="en-US" sz="32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大約</a:t>
            </a:r>
            <a:r>
              <a:rPr lang="zh-TW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的數值</a:t>
            </a:r>
            <a:endParaRPr lang="zh-HK" alt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44082" y="5746030"/>
            <a:ext cx="5633498" cy="92333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zh-TW" altLang="en-US" sz="27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你能找出</a:t>
            </a:r>
            <a:r>
              <a:rPr lang="zh-TW" altLang="en-US" sz="27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總銷售金額最大的商店嗎？</a:t>
            </a:r>
            <a:endParaRPr lang="en-US" altLang="zh-TW" sz="27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7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你能找出</a:t>
            </a:r>
            <a:r>
              <a:rPr lang="zh-TW" altLang="en-US" sz="27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總銷售金額最小的商店嗎？ </a:t>
            </a:r>
            <a:endParaRPr lang="zh-HK" altLang="en-US" sz="2700" dirty="0"/>
          </a:p>
        </p:txBody>
      </p:sp>
      <p:sp>
        <p:nvSpPr>
          <p:cNvPr id="18" name="三十二角星形 17"/>
          <p:cNvSpPr/>
          <p:nvPr/>
        </p:nvSpPr>
        <p:spPr>
          <a:xfrm>
            <a:off x="7517581" y="1890089"/>
            <a:ext cx="1470012" cy="1230001"/>
          </a:xfrm>
          <a:prstGeom prst="star32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latin typeface="+mj-ea"/>
                <a:ea typeface="+mj-ea"/>
              </a:rPr>
              <a:t>最大</a:t>
            </a:r>
            <a:endParaRPr lang="zh-HK" altLang="en-US" sz="2000" b="1" dirty="0">
              <a:latin typeface="+mj-ea"/>
              <a:ea typeface="+mj-ea"/>
            </a:endParaRPr>
          </a:p>
        </p:txBody>
      </p:sp>
      <p:sp>
        <p:nvSpPr>
          <p:cNvPr id="21" name="四角星形 20"/>
          <p:cNvSpPr/>
          <p:nvPr/>
        </p:nvSpPr>
        <p:spPr>
          <a:xfrm>
            <a:off x="5615542" y="5025370"/>
            <a:ext cx="1008112" cy="912690"/>
          </a:xfrm>
          <a:prstGeom prst="star4">
            <a:avLst>
              <a:gd name="adj" fmla="val 30589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latin typeface="+mj-ea"/>
                <a:ea typeface="+mj-ea"/>
              </a:rPr>
              <a:t>最小</a:t>
            </a:r>
            <a:endParaRPr lang="zh-HK" altLang="en-US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3235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9" grpId="0"/>
      <p:bldP spid="9" grpId="0"/>
      <p:bldP spid="10" grpId="0"/>
      <p:bldP spid="15" grpId="0" animBg="1"/>
      <p:bldP spid="17" grpId="0" build="p"/>
      <p:bldP spid="20" grpId="0" animBg="1"/>
      <p:bldP spid="8" grpId="0" uiExpand="1" build="p" animBg="1"/>
      <p:bldP spid="18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估算是一種快捷的方法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5</a:t>
            </a:fld>
            <a:endParaRPr lang="zh-HK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6228181" y="1628800"/>
                <a:ext cx="37444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≈ </m:t>
                    </m:r>
                  </m:oMath>
                </a14:m>
                <a:r>
                  <a:rPr lang="en-US" altLang="zh-TW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zh-TW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00 </a:t>
                </a:r>
                <a:r>
                  <a:rPr lang="en-US" altLang="zh-TW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× </a:t>
                </a:r>
                <a:r>
                  <a:rPr lang="en-US" altLang="zh-TW" sz="2000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en-US" altLang="zh-TW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1" y="1628800"/>
                <a:ext cx="3744417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10606" b="-3333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字方塊 6"/>
              <p:cNvSpPr txBox="1"/>
              <p:nvPr/>
            </p:nvSpPr>
            <p:spPr>
              <a:xfrm>
                <a:off x="6228183" y="3273265"/>
                <a:ext cx="37444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≈ </m:t>
                    </m:r>
                  </m:oMath>
                </a14:m>
                <a:r>
                  <a:rPr lang="en-US" altLang="zh-TW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zh-TW" sz="2000" b="1" dirty="0">
                    <a:solidFill>
                      <a:srgbClr val="00B05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00</a:t>
                </a:r>
                <a:r>
                  <a:rPr lang="en-US" altLang="zh-TW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× </a:t>
                </a:r>
                <a:r>
                  <a:rPr lang="en-US" altLang="zh-TW" sz="2000" b="1" dirty="0">
                    <a:solidFill>
                      <a:srgbClr val="00B05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en-US" altLang="zh-TW" sz="2000" b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文字方塊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3" y="3273265"/>
                <a:ext cx="3744417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10606" b="-33333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6228181" y="4857441"/>
                <a:ext cx="331941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≈ </m:t>
                    </m:r>
                  </m:oMath>
                </a14:m>
                <a:r>
                  <a:rPr lang="en-US" altLang="zh-TW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zh-TW" sz="20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5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00</a:t>
                </a:r>
                <a:r>
                  <a:rPr lang="en-US" altLang="zh-TW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× </a:t>
                </a:r>
                <a:r>
                  <a:rPr lang="en-US" altLang="zh-TW" sz="2000" b="1" dirty="0">
                    <a:solidFill>
                      <a:srgbClr val="0070C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9</a:t>
                </a:r>
                <a:r>
                  <a:rPr lang="en-US" altLang="zh-TW" sz="20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0</a:t>
                </a:r>
                <a:endParaRPr lang="en-US" altLang="zh-TW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1" y="4857441"/>
                <a:ext cx="3319410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10769" b="-3384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28018" y="1061292"/>
            <a:ext cx="1711934" cy="200084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35722" y="2614746"/>
            <a:ext cx="1692641" cy="201826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22660" y="4230652"/>
            <a:ext cx="1690696" cy="199508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12" name="內容版面配置區 2"/>
          <p:cNvSpPr>
            <a:spLocks noGrp="1"/>
          </p:cNvSpPr>
          <p:nvPr>
            <p:ph idx="4294967295"/>
          </p:nvPr>
        </p:nvSpPr>
        <p:spPr>
          <a:xfrm>
            <a:off x="2195736" y="896109"/>
            <a:ext cx="3816424" cy="7783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直式計算──繁複</a:t>
            </a:r>
            <a:endParaRPr lang="zh-HK" alt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內容版面配置區 2"/>
          <p:cNvSpPr>
            <a:spLocks noGrp="1"/>
          </p:cNvSpPr>
          <p:nvPr>
            <p:ph idx="4294967295"/>
          </p:nvPr>
        </p:nvSpPr>
        <p:spPr>
          <a:xfrm>
            <a:off x="6156175" y="886559"/>
            <a:ext cx="3816424" cy="7783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估算──輕鬆</a:t>
            </a:r>
            <a:endParaRPr lang="zh-HK" alt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6300191" y="1988840"/>
            <a:ext cx="37444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$ </a:t>
            </a:r>
            <a:r>
              <a:rPr lang="en-US" altLang="zh-HK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HK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</a:t>
            </a:r>
            <a:endParaRPr lang="zh-HK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300191" y="3645024"/>
            <a:ext cx="12747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$ </a:t>
            </a:r>
            <a:r>
              <a:rPr lang="en-US" altLang="zh-HK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</a:t>
            </a:r>
            <a:r>
              <a:rPr lang="en-US" altLang="zh-HK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zh-HK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313689" y="5189130"/>
            <a:ext cx="12747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$ </a:t>
            </a:r>
            <a:r>
              <a:rPr lang="en-US" altLang="zh-HK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altLang="zh-TW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zh-TW" alt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HK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altLang="zh-HK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zh-HK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圓角矩形圖說文字 16"/>
          <p:cNvSpPr/>
          <p:nvPr/>
        </p:nvSpPr>
        <p:spPr>
          <a:xfrm>
            <a:off x="146453" y="886559"/>
            <a:ext cx="1584176" cy="3550553"/>
          </a:xfrm>
          <a:prstGeom prst="wedgeRoundRectCallout">
            <a:avLst>
              <a:gd name="adj1" fmla="val -18641"/>
              <a:gd name="adj2" fmla="val 6091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你能判斷出</a:t>
            </a: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總銷售金額最大及最小的商店嗎？</a:t>
            </a:r>
            <a:endParaRPr lang="zh-HK" alt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9" name="三十二角星形 18"/>
          <p:cNvSpPr/>
          <p:nvPr/>
        </p:nvSpPr>
        <p:spPr>
          <a:xfrm>
            <a:off x="4283968" y="1486323"/>
            <a:ext cx="1728189" cy="1446025"/>
          </a:xfrm>
          <a:prstGeom prst="star32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latin typeface="+mj-ea"/>
                <a:ea typeface="+mj-ea"/>
              </a:rPr>
              <a:t>最大</a:t>
            </a:r>
            <a:endParaRPr lang="zh-HK" altLang="en-US" sz="2800" b="1" dirty="0">
              <a:latin typeface="+mj-ea"/>
              <a:ea typeface="+mj-ea"/>
            </a:endParaRPr>
          </a:p>
        </p:txBody>
      </p:sp>
      <p:sp>
        <p:nvSpPr>
          <p:cNvPr id="20" name="四角星形 19"/>
          <p:cNvSpPr/>
          <p:nvPr/>
        </p:nvSpPr>
        <p:spPr>
          <a:xfrm>
            <a:off x="4644006" y="4854830"/>
            <a:ext cx="1008112" cy="912690"/>
          </a:xfrm>
          <a:prstGeom prst="star4">
            <a:avLst>
              <a:gd name="adj" fmla="val 30589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latin typeface="+mj-ea"/>
                <a:ea typeface="+mj-ea"/>
              </a:rPr>
              <a:t>最小</a:t>
            </a:r>
            <a:endParaRPr lang="zh-HK" altLang="en-US" sz="2000" b="1" dirty="0">
              <a:latin typeface="+mj-ea"/>
              <a:ea typeface="+mj-ea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-16520" y="6084585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兩個方法都可以幫我們得出結論</a:t>
            </a:r>
            <a:endParaRPr lang="zh-HK" altLang="en-US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-36512" y="6084585"/>
            <a:ext cx="5724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但估算的</a:t>
            </a:r>
            <a:r>
              <a:rPr lang="zh-TW" altLang="en-US" sz="3200" b="1" i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速度</a:t>
            </a:r>
            <a:r>
              <a:rPr lang="zh-TW" altLang="en-US" sz="3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比直式要</a:t>
            </a:r>
            <a:r>
              <a:rPr lang="zh-TW" altLang="en-US" sz="3200" b="1" i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快</a:t>
            </a:r>
            <a:r>
              <a:rPr lang="zh-TW" altLang="en-US" sz="3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得多</a:t>
            </a:r>
            <a:endParaRPr lang="zh-HK" altLang="en-US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19467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build="p"/>
      <p:bldP spid="13" grpId="0" build="p"/>
      <p:bldP spid="14" grpId="0"/>
      <p:bldP spid="15" grpId="0"/>
      <p:bldP spid="16" grpId="0"/>
      <p:bldP spid="17" grpId="0" animBg="1"/>
      <p:bldP spid="19" grpId="0" animBg="1"/>
      <p:bldP spid="20" grpId="0" animBg="1"/>
      <p:bldP spid="3" grpId="0"/>
      <p:bldP spid="3" grpId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甚麼情況適合運用估算？</a:t>
            </a:r>
            <a:endParaRPr lang="zh-HK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6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2037042"/>
                <a:ext cx="4244280" cy="408912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zh-TW" altLang="en-US" sz="2000" b="1" u="sng" dirty="0"/>
                  <a:t>例如：</a:t>
                </a:r>
                <a:endParaRPr lang="en-US" altLang="zh-TW" sz="2000" b="1" u="sng" dirty="0"/>
              </a:p>
              <a:p>
                <a:r>
                  <a:rPr lang="zh-TW" altLang="en-US" sz="2800" b="1" dirty="0"/>
                  <a:t>每盒餅乾售價為 </a:t>
                </a:r>
                <a:r>
                  <a:rPr lang="en-US" altLang="zh-TW" sz="2800" b="1" dirty="0"/>
                  <a:t>$19.8</a:t>
                </a:r>
                <a:r>
                  <a:rPr lang="zh-TW" altLang="en-US" sz="2800" b="1" dirty="0"/>
                  <a:t>，</a:t>
                </a:r>
                <a:r>
                  <a:rPr lang="en-US" altLang="zh-TW" sz="2800" b="1" dirty="0"/>
                  <a:t>100</a:t>
                </a:r>
                <a:r>
                  <a:rPr lang="zh-TW" altLang="en-US" sz="2800" b="1" dirty="0"/>
                  <a:t>元</a:t>
                </a:r>
                <a:r>
                  <a:rPr lang="zh-TW" altLang="en-US" sz="2800" b="1" dirty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最多可以買多少盒</a:t>
                </a:r>
                <a:r>
                  <a:rPr lang="zh-TW" altLang="en-US" sz="2800" b="1" dirty="0"/>
                  <a:t>？</a:t>
                </a:r>
                <a:endParaRPr lang="en-US" altLang="zh-TW" sz="2800" b="1" dirty="0"/>
              </a:p>
              <a:p>
                <a:pPr marL="0" indent="0">
                  <a:buNone/>
                </a:pPr>
                <a:r>
                  <a:rPr lang="zh-TW" altLang="en-US" sz="2800" b="1" dirty="0"/>
                  <a:t>        </a:t>
                </a:r>
                <a:r>
                  <a:rPr lang="en-US" altLang="zh-TW" sz="2800" b="1" dirty="0"/>
                  <a:t>100</a:t>
                </a:r>
                <a:r>
                  <a:rPr lang="zh-TW" altLang="en-US" sz="2800" b="1" dirty="0"/>
                  <a:t> </a:t>
                </a:r>
                <a:r>
                  <a:rPr lang="en-US" altLang="zh-TW" sz="2800" b="1" dirty="0"/>
                  <a:t>÷</a:t>
                </a:r>
                <a:r>
                  <a:rPr lang="zh-TW" altLang="en-US" sz="2800" b="1" dirty="0"/>
                  <a:t> </a:t>
                </a:r>
                <a:r>
                  <a:rPr lang="en-US" altLang="zh-TW" sz="2800" b="1" dirty="0"/>
                  <a:t>19.8</a:t>
                </a:r>
              </a:p>
              <a:p>
                <a:pPr marL="0" indent="0">
                  <a:buNone/>
                </a:pPr>
                <a:r>
                  <a:rPr lang="zh-TW" altLang="en-US" sz="2800" b="1" dirty="0">
                    <a:ea typeface="Cambria Math"/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zh-TW" sz="2800" b="1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zh-TW" altLang="en-US" sz="2800" b="1" dirty="0"/>
                  <a:t> </a:t>
                </a:r>
                <a:r>
                  <a:rPr lang="en-US" altLang="zh-TW" sz="2800" b="1" dirty="0"/>
                  <a:t>100</a:t>
                </a:r>
                <a:r>
                  <a:rPr lang="zh-TW" altLang="en-US" sz="2800" b="1" dirty="0"/>
                  <a:t> </a:t>
                </a:r>
                <a:r>
                  <a:rPr lang="en-US" altLang="zh-TW" sz="2800" b="1" dirty="0"/>
                  <a:t>÷</a:t>
                </a:r>
                <a:r>
                  <a:rPr lang="zh-TW" altLang="en-US" sz="2800" b="1" dirty="0"/>
                  <a:t> </a:t>
                </a:r>
                <a:r>
                  <a:rPr lang="en-US" altLang="zh-TW" sz="2800" b="1" dirty="0"/>
                  <a:t>20</a:t>
                </a:r>
              </a:p>
              <a:p>
                <a:pPr marL="0" indent="0">
                  <a:buNone/>
                </a:pPr>
                <a:r>
                  <a:rPr lang="zh-TW" altLang="en-US" sz="2800" b="1" dirty="0"/>
                  <a:t>    </a:t>
                </a:r>
                <a:r>
                  <a:rPr lang="en-US" altLang="zh-TW" sz="2800" b="1" dirty="0"/>
                  <a:t>=</a:t>
                </a:r>
                <a:r>
                  <a:rPr lang="zh-TW" altLang="en-US" sz="2800" b="1" dirty="0"/>
                  <a:t> </a:t>
                </a:r>
                <a:r>
                  <a:rPr lang="en-US" altLang="zh-TW" sz="2800" b="1" dirty="0"/>
                  <a:t>5</a:t>
                </a:r>
              </a:p>
              <a:p>
                <a:r>
                  <a:rPr lang="zh-TW" altLang="en-US" sz="2800" b="1" dirty="0"/>
                  <a:t>答案：最多可買</a:t>
                </a:r>
                <a:r>
                  <a:rPr lang="en-US" altLang="zh-TW" sz="2800" b="1" dirty="0"/>
                  <a:t>5</a:t>
                </a:r>
                <a:r>
                  <a:rPr lang="zh-TW" altLang="en-US" sz="2800" b="1" dirty="0"/>
                  <a:t>盒</a:t>
                </a:r>
                <a:endParaRPr lang="en-US" altLang="zh-TW" sz="2800" b="1" dirty="0"/>
              </a:p>
              <a:p>
                <a:endParaRPr lang="en-US" altLang="zh-TW" sz="2800" b="1" dirty="0"/>
              </a:p>
              <a:p>
                <a:pPr marL="0" indent="0">
                  <a:buNone/>
                </a:pPr>
                <a:endParaRPr lang="zh-HK" altLang="en-US" sz="2800" dirty="0"/>
              </a:p>
            </p:txBody>
          </p:sp>
        </mc:Choice>
        <mc:Fallback xmlns="">
          <p:sp>
            <p:nvSpPr>
              <p:cNvPr id="7" name="內容版面配置區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2037042"/>
                <a:ext cx="4244280" cy="4089122"/>
              </a:xfrm>
              <a:blipFill rotWithShape="1">
                <a:blip r:embed="rId2"/>
                <a:stretch>
                  <a:fillRect l="-2586" t="-745" r="-6466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6</a:t>
            </a:fld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3"/>
          </p:nvPr>
        </p:nvSpPr>
        <p:spPr>
          <a:xfrm>
            <a:off x="251520" y="2037041"/>
            <a:ext cx="4638288" cy="4089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000" b="1" u="sng" dirty="0"/>
              <a:t>例如：</a:t>
            </a:r>
            <a:endParaRPr lang="en-US" altLang="zh-TW" sz="2000" b="1" u="sng" dirty="0"/>
          </a:p>
          <a:p>
            <a:r>
              <a:rPr lang="zh-TW" altLang="en-US" sz="2800" b="1" dirty="0"/>
              <a:t>上述的例子</a:t>
            </a:r>
            <a:endParaRPr lang="en-US" altLang="zh-TW" sz="2800" b="1" dirty="0"/>
          </a:p>
          <a:p>
            <a:r>
              <a:rPr lang="zh-TW" altLang="en-US" sz="2800" b="1" dirty="0"/>
              <a:t>我們只想知道手機總銷售金額在哪間商店</a:t>
            </a:r>
            <a:r>
              <a:rPr lang="zh-TW" alt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最大</a:t>
            </a:r>
            <a:r>
              <a:rPr lang="en-US" altLang="zh-TW" sz="2800" b="1" dirty="0"/>
              <a:t>/</a:t>
            </a:r>
            <a:r>
              <a:rPr lang="zh-TW" alt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最小</a:t>
            </a:r>
            <a:endParaRPr lang="en-US" altLang="zh-TW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HK" sz="2800" b="1" dirty="0"/>
          </a:p>
          <a:p>
            <a:endParaRPr lang="en-US" altLang="zh-HK" sz="2800" b="1" dirty="0"/>
          </a:p>
          <a:p>
            <a:endParaRPr lang="en-US" altLang="zh-HK" sz="2800" b="1" dirty="0"/>
          </a:p>
          <a:p>
            <a:endParaRPr lang="en-US" altLang="zh-HK" sz="2800" b="1" dirty="0"/>
          </a:p>
          <a:p>
            <a:endParaRPr lang="zh-HK" altLang="en-US" sz="2800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79512" y="836712"/>
            <a:ext cx="89562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當我們只需要知道</a:t>
            </a: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大約的數值</a:t>
            </a:r>
            <a:r>
              <a:rPr lang="zh-TW" alt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，去幫助我們</a:t>
            </a:r>
            <a:endParaRPr lang="en-US" altLang="zh-TW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r>
              <a:rPr lang="zh-TW" alt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作出</a:t>
            </a: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判斷</a:t>
            </a:r>
            <a:r>
              <a:rPr lang="zh-TW" alt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或</a:t>
            </a: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決定</a:t>
            </a:r>
            <a:r>
              <a:rPr lang="zh-TW" alt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的時候，就可以運用</a:t>
            </a: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估算</a:t>
            </a:r>
            <a:endParaRPr lang="zh-HK" altLang="en-US" sz="3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55351"/>
              </p:ext>
            </p:extLst>
          </p:nvPr>
        </p:nvGraphicFramePr>
        <p:xfrm>
          <a:off x="179512" y="4077074"/>
          <a:ext cx="3096342" cy="2376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09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商店</a:t>
                      </a:r>
                      <a:endParaRPr lang="zh-HK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售價</a:t>
                      </a:r>
                      <a:endParaRPr lang="zh-HK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售出數量</a:t>
                      </a:r>
                      <a:endParaRPr lang="zh-HK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05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A</a:t>
                      </a:r>
                      <a:endParaRPr lang="zh-HK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000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898</a:t>
                      </a:r>
                      <a:endParaRPr lang="zh-HK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59</a:t>
                      </a:r>
                      <a:r>
                        <a:rPr lang="zh-TW" altLang="en-US" sz="20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部</a:t>
                      </a:r>
                      <a:endParaRPr lang="zh-HK" altLang="en-US" sz="20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05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B</a:t>
                      </a:r>
                      <a:endParaRPr lang="zh-HK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718</a:t>
                      </a:r>
                      <a:endParaRPr lang="zh-HK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71</a:t>
                      </a:r>
                      <a:r>
                        <a:rPr lang="zh-TW" altLang="en-US" sz="2000" b="1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部</a:t>
                      </a:r>
                      <a:endParaRPr lang="zh-HK" altLang="en-US" sz="2000" b="1" dirty="0"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055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C</a:t>
                      </a:r>
                      <a:endParaRPr lang="zh-HK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$</a:t>
                      </a:r>
                      <a:r>
                        <a:rPr lang="zh-TW" alt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498</a:t>
                      </a:r>
                      <a:endParaRPr lang="zh-HK" alt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91</a:t>
                      </a:r>
                      <a:r>
                        <a:rPr lang="zh-TW" altLang="en-US" sz="2000" b="1" baseline="0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 </a:t>
                      </a:r>
                      <a:r>
                        <a:rPr lang="zh-TW" altLang="en-US" sz="2000" b="1" dirty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ea"/>
                          <a:ea typeface="+mj-ea"/>
                        </a:rPr>
                        <a:t>部</a:t>
                      </a:r>
                      <a:endParaRPr lang="zh-HK" altLang="en-US" sz="20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ea"/>
                        <a:ea typeface="+mj-ea"/>
                      </a:endParaRPr>
                    </a:p>
                  </a:txBody>
                  <a:tcPr marL="60614" marR="60614" marT="30307" marB="30307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三十二角星形 11"/>
          <p:cNvSpPr/>
          <p:nvPr/>
        </p:nvSpPr>
        <p:spPr>
          <a:xfrm>
            <a:off x="3096653" y="4437112"/>
            <a:ext cx="1584175" cy="895307"/>
          </a:xfrm>
          <a:prstGeom prst="star32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+mj-ea"/>
                <a:ea typeface="+mj-ea"/>
              </a:rPr>
              <a:t>最大</a:t>
            </a:r>
            <a:endParaRPr lang="zh-HK" altLang="en-US" sz="2400" b="1" dirty="0">
              <a:latin typeface="+mj-ea"/>
              <a:ea typeface="+mj-ea"/>
            </a:endParaRPr>
          </a:p>
        </p:txBody>
      </p:sp>
      <p:sp>
        <p:nvSpPr>
          <p:cNvPr id="13" name="四角星形 12"/>
          <p:cNvSpPr/>
          <p:nvPr/>
        </p:nvSpPr>
        <p:spPr>
          <a:xfrm>
            <a:off x="3265820" y="5797764"/>
            <a:ext cx="833211" cy="754344"/>
          </a:xfrm>
          <a:prstGeom prst="star4">
            <a:avLst>
              <a:gd name="adj" fmla="val 30589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latin typeface="+mj-ea"/>
                <a:ea typeface="+mj-ea"/>
              </a:rPr>
              <a:t>最小</a:t>
            </a:r>
            <a:endParaRPr lang="zh-HK" altLang="en-US" sz="20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33823347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uiExpand="1" build="p"/>
      <p:bldP spid="10" grpId="0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zh-TW" altLang="en-US" dirty="0"/>
              <a:t>進行估算時最常用哪些技巧？ 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pPr/>
              <a:t>7</a:t>
            </a:fld>
            <a:endParaRPr lang="zh-HK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文字方塊 4"/>
              <p:cNvSpPr txBox="1"/>
              <p:nvPr/>
            </p:nvSpPr>
            <p:spPr>
              <a:xfrm>
                <a:off x="1145728" y="4283601"/>
                <a:ext cx="741682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altLang="zh-TW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a:rPr lang="en-US" altLang="zh-TW" sz="8800" b="0" i="1" smtClean="0">
                              <a:ln>
                                <a:solidFill>
                                  <a:srgbClr val="996600"/>
                                </a:solidFill>
                              </a:ln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4.97</m:t>
                          </m:r>
                          <m:r>
                            <a:rPr lang="en-US" altLang="zh-TW" sz="8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altLang="zh-TW" sz="8800" b="0" i="1" smtClean="0">
                              <a:solidFill>
                                <a:schemeClr val="accent5">
                                  <a:lumMod val="75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13.88</m:t>
                          </m:r>
                        </m:e>
                      </m:box>
                    </m:oMath>
                  </m:oMathPara>
                </a14:m>
                <a:endParaRPr lang="zh-HK" altLang="en-US" sz="8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5728" y="4283601"/>
                <a:ext cx="7416824" cy="14465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標題 1"/>
          <p:cNvSpPr txBox="1">
            <a:spLocks/>
          </p:cNvSpPr>
          <p:nvPr/>
        </p:nvSpPr>
        <p:spPr>
          <a:xfrm>
            <a:off x="581448" y="3151780"/>
            <a:ext cx="2108920" cy="952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8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j-ea"/>
                <a:ea typeface="+mj-ea"/>
                <a:cs typeface="+mj-cs"/>
              </a:defRPr>
            </a:lvl1pPr>
          </a:lstStyle>
          <a:p>
            <a:r>
              <a:rPr lang="zh-TW" altLang="en-US" sz="4400" dirty="0"/>
              <a:t>估算：</a:t>
            </a:r>
            <a:endParaRPr lang="zh-HK" altLang="en-US" sz="4400" dirty="0"/>
          </a:p>
        </p:txBody>
      </p:sp>
      <p:sp>
        <p:nvSpPr>
          <p:cNvPr id="3" name="文字方塊 2"/>
          <p:cNvSpPr txBox="1"/>
          <p:nvPr/>
        </p:nvSpPr>
        <p:spPr>
          <a:xfrm>
            <a:off x="421184" y="836712"/>
            <a:ext cx="87593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200" dirty="0">
                <a:latin typeface="+mj-ea"/>
                <a:ea typeface="+mj-ea"/>
              </a:rPr>
              <a:t>估算的技巧是多種多樣的，簡便、常用的有：</a:t>
            </a:r>
            <a:endParaRPr lang="en-US" altLang="zh-TW" sz="32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TW" altLang="en-US" sz="3200" dirty="0">
                <a:latin typeface="+mj-ea"/>
                <a:ea typeface="+mj-ea"/>
              </a:rPr>
              <a:t>取</a:t>
            </a:r>
            <a:r>
              <a:rPr lang="zh-TW" altLang="en-US" sz="4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最接近的整數</a:t>
            </a:r>
            <a:r>
              <a:rPr lang="zh-TW" altLang="en-US" sz="4000" dirty="0">
                <a:latin typeface="+mj-ea"/>
                <a:ea typeface="+mj-ea"/>
              </a:rPr>
              <a:t>     </a:t>
            </a:r>
            <a:endParaRPr lang="en-US" altLang="zh-TW" sz="320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>
                <a:latin typeface="+mj-ea"/>
                <a:ea typeface="+mj-ea"/>
              </a:rPr>
              <a:t>            </a:t>
            </a:r>
            <a:endParaRPr lang="en-US" altLang="zh-TW" sz="3200" dirty="0">
              <a:latin typeface="+mj-ea"/>
              <a:ea typeface="+mj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字方塊 7"/>
              <p:cNvSpPr txBox="1"/>
              <p:nvPr/>
            </p:nvSpPr>
            <p:spPr>
              <a:xfrm>
                <a:off x="2690368" y="2787133"/>
                <a:ext cx="4329904" cy="1681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altLang="zh-TW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altLang="zh-TW" sz="8800" b="0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  <m:f>
                            <m:fPr>
                              <m:ctrlPr>
                                <a:rPr lang="en-US" altLang="zh-TW" sz="8800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8800" b="0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altLang="zh-TW" sz="8800" b="0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altLang="zh-TW" sz="8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altLang="zh-TW" sz="8800" b="0" i="1" smtClean="0">
                              <a:ln>
                                <a:solidFill>
                                  <a:srgbClr val="996600"/>
                                </a:solidFill>
                              </a:ln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5</m:t>
                          </m:r>
                          <m:f>
                            <m:fPr>
                              <m:ctrlPr>
                                <a:rPr lang="en-US" altLang="zh-TW" sz="8800" b="0" i="1" smtClean="0">
                                  <a:ln>
                                    <a:solidFill>
                                      <a:srgbClr val="996600"/>
                                    </a:solidFill>
                                  </a:ln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zh-TW" sz="8800" b="0" i="1" smtClean="0">
                                  <a:ln>
                                    <a:solidFill>
                                      <a:srgbClr val="996600"/>
                                    </a:solidFill>
                                  </a:ln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8800" b="0" i="1" smtClean="0">
                                  <a:ln>
                                    <a:solidFill>
                                      <a:srgbClr val="996600"/>
                                    </a:solidFill>
                                  </a:ln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zh-HK" altLang="en-US" sz="8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368" y="2787133"/>
                <a:ext cx="4329904" cy="1681422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9180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2" grpId="0"/>
      <p:bldP spid="3" grpId="0" build="p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文字方塊 80"/>
          <p:cNvSpPr txBox="1"/>
          <p:nvPr/>
        </p:nvSpPr>
        <p:spPr>
          <a:xfrm>
            <a:off x="2273898" y="4869160"/>
            <a:ext cx="5826494" cy="1446550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取</a:t>
            </a:r>
            <a:r>
              <a:rPr lang="zh-TW" altLang="en-US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最接近</a:t>
            </a:r>
            <a:r>
              <a:rPr lang="zh-TW" altLang="en-US" sz="6000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的整數</a:t>
            </a:r>
            <a:endParaRPr lang="zh-HK" altLang="en-US" sz="6000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475456"/>
            <a:ext cx="8229600" cy="1600200"/>
          </a:xfrm>
        </p:spPr>
        <p:txBody>
          <a:bodyPr/>
          <a:lstStyle/>
          <a:p>
            <a:r>
              <a:rPr lang="zh-TW" altLang="en-US" dirty="0"/>
              <a:t>取最接近的整數</a:t>
            </a:r>
            <a:endParaRPr lang="zh-HK" altLang="en-US" dirty="0">
              <a:solidFill>
                <a:srgbClr val="9966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pPr/>
              <a:t>8</a:t>
            </a:fld>
            <a:endParaRPr lang="zh-HK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827584" y="980728"/>
                <a:ext cx="7416824" cy="189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altLang="zh-TW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altLang="zh-TW" sz="9600" b="0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  <m:f>
                            <m:fPr>
                              <m:ctrlPr>
                                <a:rPr lang="en-US" altLang="zh-TW" sz="9600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9600" b="0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altLang="zh-TW" sz="9600" b="0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altLang="zh-TW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altLang="zh-TW" sz="9600" b="0" i="1" smtClean="0">
                              <a:ln>
                                <a:solidFill>
                                  <a:srgbClr val="996600"/>
                                </a:solidFill>
                              </a:ln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5</m:t>
                          </m:r>
                          <m:f>
                            <m:fPr>
                              <m:ctrlPr>
                                <a:rPr lang="en-US" altLang="zh-TW" sz="9600" b="0" i="1" smtClean="0">
                                  <a:ln>
                                    <a:solidFill>
                                      <a:srgbClr val="996600"/>
                                    </a:solidFill>
                                  </a:ln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zh-TW" sz="9600" b="0" i="1" smtClean="0">
                                  <a:ln>
                                    <a:solidFill>
                                      <a:srgbClr val="996600"/>
                                    </a:solidFill>
                                  </a:ln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9600" b="0" i="1" smtClean="0">
                                  <a:ln>
                                    <a:solidFill>
                                      <a:srgbClr val="996600"/>
                                    </a:solidFill>
                                  </a:ln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zh-HK" altLang="en-US" sz="9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980728"/>
                <a:ext cx="7416824" cy="18942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文字方塊 69"/>
          <p:cNvSpPr txBox="1"/>
          <p:nvPr/>
        </p:nvSpPr>
        <p:spPr>
          <a:xfrm>
            <a:off x="2267744" y="4857907"/>
            <a:ext cx="5832648" cy="1446550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zh-HK" altLang="en-US" sz="8800" dirty="0"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字方塊 34"/>
              <p:cNvSpPr txBox="1"/>
              <p:nvPr/>
            </p:nvSpPr>
            <p:spPr>
              <a:xfrm>
                <a:off x="2267744" y="4857907"/>
                <a:ext cx="5832648" cy="1446550"/>
              </a:xfrm>
              <a:prstGeom prst="rect">
                <a:avLst/>
              </a:prstGeom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8800" b="0" i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a:rPr lang="en-US" altLang="zh-TW" sz="8800" i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zh-TW" altLang="en-US" sz="8800" b="0" i="1" smtClean="0">
                          <a:solidFill>
                            <a:schemeClr val="accent4">
                              <a:lumMod val="20000"/>
                              <a:lumOff val="8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  <a:ea typeface="Cambria Math"/>
                        </a:rPr>
                        <m:t>     </m:t>
                      </m:r>
                    </m:oMath>
                  </m:oMathPara>
                </a14:m>
                <a:endParaRPr lang="zh-HK" altLang="en-US" sz="8800" dirty="0">
                  <a:solidFill>
                    <a:schemeClr val="accent4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5" name="文字方塊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857907"/>
                <a:ext cx="5832648" cy="144655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文字方塊 60"/>
          <p:cNvSpPr txBox="1"/>
          <p:nvPr/>
        </p:nvSpPr>
        <p:spPr>
          <a:xfrm>
            <a:off x="2843808" y="4661411"/>
            <a:ext cx="1224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zh-HK" altLang="en-US" sz="115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文字方塊 73"/>
          <p:cNvSpPr txBox="1"/>
          <p:nvPr/>
        </p:nvSpPr>
        <p:spPr>
          <a:xfrm>
            <a:off x="5652120" y="4653136"/>
            <a:ext cx="1224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1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zh-HK" altLang="en-US" sz="1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標題 1"/>
          <p:cNvSpPr txBox="1">
            <a:spLocks/>
          </p:cNvSpPr>
          <p:nvPr/>
        </p:nvSpPr>
        <p:spPr>
          <a:xfrm>
            <a:off x="179512" y="748680"/>
            <a:ext cx="2108920" cy="952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8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j-ea"/>
                <a:ea typeface="+mj-ea"/>
                <a:cs typeface="+mj-cs"/>
              </a:defRPr>
            </a:lvl1pPr>
          </a:lstStyle>
          <a:p>
            <a:r>
              <a:rPr lang="zh-TW" altLang="en-US" sz="4400" dirty="0"/>
              <a:t>估算：</a:t>
            </a:r>
            <a:endParaRPr lang="zh-HK" altLang="en-US" sz="4400" dirty="0"/>
          </a:p>
        </p:txBody>
      </p:sp>
      <p:grpSp>
        <p:nvGrpSpPr>
          <p:cNvPr id="10" name="群組 9"/>
          <p:cNvGrpSpPr/>
          <p:nvPr/>
        </p:nvGrpSpPr>
        <p:grpSpPr>
          <a:xfrm>
            <a:off x="2267744" y="2852936"/>
            <a:ext cx="5832648" cy="1862048"/>
            <a:chOff x="539552" y="2852936"/>
            <a:chExt cx="5832648" cy="1862048"/>
          </a:xfrm>
        </p:grpSpPr>
        <p:grpSp>
          <p:nvGrpSpPr>
            <p:cNvPr id="2048" name="群組 2047"/>
            <p:cNvGrpSpPr/>
            <p:nvPr/>
          </p:nvGrpSpPr>
          <p:grpSpPr>
            <a:xfrm>
              <a:off x="539552" y="2852936"/>
              <a:ext cx="5832648" cy="1862048"/>
              <a:chOff x="539552" y="2852936"/>
              <a:chExt cx="5832648" cy="1862048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文字方塊 15"/>
                  <p:cNvSpPr txBox="1"/>
                  <p:nvPr/>
                </p:nvSpPr>
                <p:spPr>
                  <a:xfrm>
                    <a:off x="539552" y="2852936"/>
                    <a:ext cx="5832648" cy="1862048"/>
                  </a:xfrm>
                  <a:prstGeom prst="rect">
                    <a:avLst/>
                  </a:prstGeom>
                  <a:ln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3">
                    <a:schemeClr val="lt1"/>
                  </a:lnRef>
                  <a:fillRef idx="1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wrap="square" rtlCol="0">
                    <a:spAutoFit/>
                  </a:bodyPr>
                  <a:lstStyle/>
                  <a:p>
                    <a:pPr algn="ctr"/>
                    <a14:m>
                      <m:oMath xmlns:m="http://schemas.openxmlformats.org/officeDocument/2006/math">
                        <m:box>
                          <m:boxPr>
                            <m:ctrlPr>
                              <a:rPr lang="en-US" altLang="zh-TW" sz="11500" i="1" smtClean="0">
                                <a:solidFill>
                                  <a:schemeClr val="accent4">
                                    <a:lumMod val="20000"/>
                                    <a:lumOff val="80000"/>
                                  </a:scheme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zh-TW" altLang="en-US" sz="11500" b="0" i="1" smtClean="0">
                                <a:solidFill>
                                  <a:schemeClr val="accent4">
                                    <a:lumMod val="20000"/>
                                    <a:lumOff val="80000"/>
                                  </a:scheme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  <m:r>
                              <a:rPr lang="zh-TW" altLang="en-US" sz="11500" b="0" i="1" smtClean="0">
                                <a:solidFill>
                                  <a:schemeClr val="accent4">
                                    <a:lumMod val="20000"/>
                                    <a:lumOff val="80000"/>
                                  </a:scheme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   </m:t>
                            </m:r>
                            <m:r>
                              <a:rPr lang="en-US" altLang="zh-TW" sz="11500" i="1" smtClean="0">
                                <a:solidFill>
                                  <a:schemeClr val="accent4">
                                    <a:lumMod val="20000"/>
                                    <a:lumOff val="80000"/>
                                  </a:scheme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  <a:ea typeface="Cambria Math"/>
                              </a:rPr>
                              <m:t>×</m:t>
                            </m:r>
                            <m:r>
                              <a:rPr lang="zh-TW" altLang="en-US" sz="11500" b="0" i="1" smtClean="0">
                                <a:solidFill>
                                  <a:schemeClr val="accent4">
                                    <a:lumMod val="20000"/>
                                    <a:lumOff val="80000"/>
                                  </a:scheme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  <a:ea typeface="Cambria Math"/>
                              </a:rPr>
                              <m:t>          </m:t>
                            </m:r>
                          </m:e>
                        </m:box>
                      </m:oMath>
                    </a14:m>
                    <a:r>
                      <a:rPr lang="zh-TW" altLang="en-US" sz="11500" dirty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 </a:t>
                    </a:r>
                    <a:endParaRPr lang="en-US" altLang="zh-TW" sz="11500" dirty="0">
                      <a:solidFill>
                        <a:schemeClr val="accent4">
                          <a:lumMod val="20000"/>
                          <a:lumOff val="80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16" name="文字方塊 1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9552" y="2852936"/>
                    <a:ext cx="5832648" cy="1862048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  <a:ln>
                    <a:solidFill>
                      <a:schemeClr val="accent3">
                        <a:lumMod val="40000"/>
                        <a:lumOff val="60000"/>
                      </a:schemeClr>
                    </a:solidFill>
                  </a:ln>
                </p:spPr>
                <p:txBody>
                  <a:bodyPr/>
                  <a:lstStyle/>
                  <a:p>
                    <a:r>
                      <a:rPr lang="zh-HK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pic>
            <p:nvPicPr>
              <p:cNvPr id="2057" name="Picture 9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ackgroundRemoval t="1663" b="100000" l="413" r="100000">
                            <a14:backgroundMark x1="36983" y1="17672" x2="42355" y2="29314"/>
                            <a14:backgroundMark x1="60331" y1="22869" x2="60331" y2="22869"/>
                            <a14:backgroundMark x1="79132" y1="40748" x2="71281" y2="41996"/>
                            <a14:backgroundMark x1="67562" y1="19335" x2="62810" y2="27027"/>
                            <a14:backgroundMark x1="74380" y1="59252" x2="79959" y2="62578"/>
                            <a14:backgroundMark x1="60950" y1="69439" x2="59917" y2="76715"/>
                            <a14:backgroundMark x1="40909" y1="72973" x2="35331" y2="75884"/>
                            <a14:backgroundMark x1="22314" y1="62370" x2="30579" y2="58004"/>
                            <a14:backgroundMark x1="13017" y1="42620" x2="25620" y2="43659"/>
                            <a14:backgroundMark x1="81495" y1="70968" x2="81495" y2="70968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60948" y="3836745"/>
                <a:ext cx="791594" cy="78668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059" name="Picture 11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1455" b="100000" l="124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8993" y="2924944"/>
                <a:ext cx="841560" cy="8363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4" name="Picture 11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1455" b="100000" l="124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6492" y="2924944"/>
                <a:ext cx="849163" cy="8438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5" name="Picture 11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1455" b="100000" l="1240" r="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3087" y="3863818"/>
                <a:ext cx="802568" cy="7975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6583" y="3836746"/>
              <a:ext cx="807624" cy="8026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9" name="群組 8"/>
            <p:cNvGrpSpPr/>
            <p:nvPr/>
          </p:nvGrpSpPr>
          <p:grpSpPr>
            <a:xfrm>
              <a:off x="3443730" y="2939700"/>
              <a:ext cx="2573129" cy="1654478"/>
              <a:chOff x="3443730" y="2939700"/>
              <a:chExt cx="2573129" cy="1654478"/>
            </a:xfrm>
          </p:grpSpPr>
          <p:pic>
            <p:nvPicPr>
              <p:cNvPr id="1026" name="Picture 2" descr="Image result for 1/6 circle"/>
              <p:cNvPicPr>
                <a:picLocks noChangeAspect="1" noChangeArrowheads="1"/>
              </p:cNvPicPr>
              <p:nvPr/>
            </p:nvPicPr>
            <p:blipFill>
              <a:blip r:embed="rId11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047768">
                <a:off x="5212018" y="3776301"/>
                <a:ext cx="802536" cy="8071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8" name="群組 7"/>
              <p:cNvGrpSpPr/>
              <p:nvPr/>
            </p:nvGrpSpPr>
            <p:grpSpPr>
              <a:xfrm rot="19507589">
                <a:off x="4325075" y="3778236"/>
                <a:ext cx="808886" cy="807146"/>
                <a:chOff x="6228184" y="3649595"/>
                <a:chExt cx="808886" cy="807146"/>
              </a:xfrm>
            </p:grpSpPr>
            <p:sp>
              <p:nvSpPr>
                <p:cNvPr id="38" name="橢圓 37"/>
                <p:cNvSpPr/>
                <p:nvPr/>
              </p:nvSpPr>
              <p:spPr>
                <a:xfrm>
                  <a:off x="6230450" y="3649595"/>
                  <a:ext cx="798004" cy="798004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pic>
              <p:nvPicPr>
                <p:cNvPr id="46" name="Picture 2" descr="Image result for 1/6 circle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28184" y="3649595"/>
                  <a:ext cx="808886" cy="80714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49" name="群組 48"/>
              <p:cNvGrpSpPr/>
              <p:nvPr/>
            </p:nvGrpSpPr>
            <p:grpSpPr>
              <a:xfrm rot="19507589">
                <a:off x="3443730" y="2939700"/>
                <a:ext cx="808886" cy="807146"/>
                <a:chOff x="6228184" y="3649595"/>
                <a:chExt cx="808886" cy="807146"/>
              </a:xfrm>
            </p:grpSpPr>
            <p:sp>
              <p:nvSpPr>
                <p:cNvPr id="51" name="橢圓 50"/>
                <p:cNvSpPr/>
                <p:nvPr/>
              </p:nvSpPr>
              <p:spPr>
                <a:xfrm>
                  <a:off x="6230450" y="3649595"/>
                  <a:ext cx="798004" cy="798004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pic>
              <p:nvPicPr>
                <p:cNvPr id="52" name="Picture 2" descr="Image result for 1/6 circle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28184" y="3649595"/>
                  <a:ext cx="808886" cy="80714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4" name="群組 53"/>
              <p:cNvGrpSpPr/>
              <p:nvPr/>
            </p:nvGrpSpPr>
            <p:grpSpPr>
              <a:xfrm rot="19507589">
                <a:off x="4315411" y="2944627"/>
                <a:ext cx="808886" cy="807146"/>
                <a:chOff x="6228184" y="3649595"/>
                <a:chExt cx="808886" cy="807146"/>
              </a:xfrm>
            </p:grpSpPr>
            <p:sp>
              <p:nvSpPr>
                <p:cNvPr id="57" name="橢圓 56"/>
                <p:cNvSpPr/>
                <p:nvPr/>
              </p:nvSpPr>
              <p:spPr>
                <a:xfrm>
                  <a:off x="6230450" y="3649595"/>
                  <a:ext cx="798004" cy="798004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pic>
              <p:nvPicPr>
                <p:cNvPr id="58" name="Picture 2" descr="Image result for 1/6 circle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28184" y="3649595"/>
                  <a:ext cx="808886" cy="80714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9" name="群組 58"/>
              <p:cNvGrpSpPr/>
              <p:nvPr/>
            </p:nvGrpSpPr>
            <p:grpSpPr>
              <a:xfrm rot="19507589">
                <a:off x="5196549" y="2945648"/>
                <a:ext cx="808886" cy="807146"/>
                <a:chOff x="6228184" y="3649595"/>
                <a:chExt cx="808886" cy="807146"/>
              </a:xfrm>
            </p:grpSpPr>
            <p:sp>
              <p:nvSpPr>
                <p:cNvPr id="60" name="橢圓 59"/>
                <p:cNvSpPr/>
                <p:nvPr/>
              </p:nvSpPr>
              <p:spPr>
                <a:xfrm>
                  <a:off x="6230450" y="3649595"/>
                  <a:ext cx="798004" cy="798004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pic>
              <p:nvPicPr>
                <p:cNvPr id="63" name="Picture 2" descr="Image result for 1/6 circle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28184" y="3649595"/>
                  <a:ext cx="808886" cy="80714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64" name="群組 63"/>
              <p:cNvGrpSpPr/>
              <p:nvPr/>
            </p:nvGrpSpPr>
            <p:grpSpPr>
              <a:xfrm rot="19507589">
                <a:off x="3445590" y="3787032"/>
                <a:ext cx="808886" cy="807146"/>
                <a:chOff x="6228184" y="3649595"/>
                <a:chExt cx="808886" cy="807146"/>
              </a:xfrm>
            </p:grpSpPr>
            <p:sp>
              <p:nvSpPr>
                <p:cNvPr id="65" name="橢圓 64"/>
                <p:cNvSpPr/>
                <p:nvPr/>
              </p:nvSpPr>
              <p:spPr>
                <a:xfrm>
                  <a:off x="6230450" y="3649595"/>
                  <a:ext cx="798004" cy="798004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HK" altLang="en-US"/>
                </a:p>
              </p:txBody>
            </p:sp>
            <p:pic>
              <p:nvPicPr>
                <p:cNvPr id="66" name="Picture 2" descr="Image result for 1/6 circle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28184" y="3649595"/>
                  <a:ext cx="808886" cy="80714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15853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70" grpId="0" animBg="1"/>
      <p:bldP spid="35" grpId="0" animBg="1"/>
      <p:bldP spid="61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475456"/>
            <a:ext cx="8229600" cy="1600200"/>
          </a:xfrm>
        </p:spPr>
        <p:txBody>
          <a:bodyPr/>
          <a:lstStyle/>
          <a:p>
            <a:r>
              <a:rPr lang="zh-TW" altLang="en-US" dirty="0"/>
              <a:t>取最接近的整數</a:t>
            </a:r>
            <a:endParaRPr lang="zh-HK" altLang="en-US" dirty="0">
              <a:solidFill>
                <a:srgbClr val="9966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pPr/>
              <a:t>9</a:t>
            </a:fld>
            <a:endParaRPr lang="zh-HK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827584" y="980728"/>
                <a:ext cx="7416824" cy="189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altLang="zh-TW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r>
                            <m:rPr>
                              <m:brk m:alnAt="63"/>
                            </m:rPr>
                            <a:rPr lang="en-US" altLang="zh-TW" sz="9600" b="0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3</m:t>
                          </m:r>
                          <m:f>
                            <m:fPr>
                              <m:ctrlPr>
                                <a:rPr lang="en-US" altLang="zh-TW" sz="9600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9600" b="0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7</m:t>
                              </m:r>
                            </m:num>
                            <m:den>
                              <m:r>
                                <a:rPr lang="en-US" altLang="zh-TW" sz="9600" b="0" i="1" smtClean="0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  <m:r>
                            <a:rPr lang="en-US" altLang="zh-TW" sz="9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altLang="zh-TW" sz="9600" b="0" i="1" smtClean="0">
                              <a:ln>
                                <a:solidFill>
                                  <a:srgbClr val="996600"/>
                                </a:solidFill>
                              </a:ln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  <a:ea typeface="Cambria Math"/>
                            </a:rPr>
                            <m:t>5</m:t>
                          </m:r>
                          <m:f>
                            <m:fPr>
                              <m:ctrlPr>
                                <a:rPr lang="en-US" altLang="zh-TW" sz="9600" b="0" i="1" smtClean="0">
                                  <a:ln>
                                    <a:solidFill>
                                      <a:srgbClr val="996600"/>
                                    </a:solidFill>
                                  </a:ln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zh-TW" sz="9600" b="0" i="1" smtClean="0">
                                  <a:ln>
                                    <a:solidFill>
                                      <a:srgbClr val="996600"/>
                                    </a:solidFill>
                                  </a:ln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9600" b="0" i="1" smtClean="0">
                                  <a:ln>
                                    <a:solidFill>
                                      <a:srgbClr val="996600"/>
                                    </a:solidFill>
                                  </a:ln>
                                  <a:solidFill>
                                    <a:srgbClr val="FFFF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6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zh-HK" altLang="en-US" sz="9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980728"/>
                <a:ext cx="7416824" cy="18942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loud 2"/>
              <p:cNvSpPr/>
              <p:nvPr/>
            </p:nvSpPr>
            <p:spPr>
              <a:xfrm>
                <a:off x="2771800" y="2841910"/>
                <a:ext cx="3312368" cy="1440160"/>
              </a:xfrm>
              <a:prstGeom prst="cloud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spcBef>
                    <a:spcPct val="20000"/>
                  </a:spcBef>
                </a:pPr>
                <a:r>
                  <a:rPr lang="en-US" altLang="zh-TW" sz="6000" b="1" dirty="0">
                    <a:solidFill>
                      <a:schemeClr val="tx1"/>
                    </a:solidFill>
                    <a:latin typeface="+mj-ea"/>
                    <a:ea typeface="+mj-ea"/>
                  </a:rPr>
                  <a:t>4</a:t>
                </a:r>
                <a:r>
                  <a:rPr lang="zh-TW" altLang="en-US" sz="6000" b="1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6000" i="1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altLang="zh-TW" sz="6000" b="1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</a:t>
                </a:r>
                <a:r>
                  <a:rPr lang="en-US" altLang="zh-TW" sz="6000" b="1" dirty="0">
                    <a:solidFill>
                      <a:schemeClr val="tx1"/>
                    </a:solidFill>
                    <a:latin typeface="+mj-ea"/>
                    <a:ea typeface="+mj-ea"/>
                  </a:rPr>
                  <a:t>5</a:t>
                </a:r>
                <a:endParaRPr lang="zh-TW" altLang="en-US" sz="6000" b="1" dirty="0">
                  <a:solidFill>
                    <a:schemeClr val="tx1"/>
                  </a:solidFill>
                  <a:latin typeface="+mj-ea"/>
                  <a:ea typeface="+mj-ea"/>
                </a:endParaRPr>
              </a:p>
            </p:txBody>
          </p:sp>
        </mc:Choice>
        <mc:Fallback xmlns="">
          <p:sp>
            <p:nvSpPr>
              <p:cNvPr id="3" name="Cloud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841910"/>
                <a:ext cx="3312368" cy="1440160"/>
              </a:xfrm>
              <a:prstGeom prst="cloud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內容版面配置區 6"/>
              <p:cNvSpPr>
                <a:spLocks noGrp="1"/>
              </p:cNvSpPr>
              <p:nvPr>
                <p:ph sz="half" idx="2"/>
              </p:nvPr>
            </p:nvSpPr>
            <p:spPr>
              <a:xfrm>
                <a:off x="3059832" y="4437112"/>
                <a:ext cx="2380456" cy="12961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zh-TW" sz="6000" b="1" i="1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zh-TW" altLang="en-US" sz="6000" b="1" dirty="0"/>
                  <a:t> </a:t>
                </a:r>
                <a:r>
                  <a:rPr lang="en-US" altLang="zh-TW" sz="6000" b="1" dirty="0"/>
                  <a:t>20</a:t>
                </a:r>
              </a:p>
            </p:txBody>
          </p:sp>
        </mc:Choice>
        <mc:Fallback xmlns="">
          <p:sp>
            <p:nvSpPr>
              <p:cNvPr id="7" name="內容版面配置區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3059832" y="4437112"/>
                <a:ext cx="2380456" cy="1296144"/>
              </a:xfrm>
              <a:blipFill>
                <a:blip r:embed="rId4"/>
                <a:stretch>
                  <a:fillRect t="-14623" b="-990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218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3ccf98-6ee7-4512-8700-e00310073156" xsi:nil="true"/>
    <lcf76f155ced4ddcb4097134ff3c332f xmlns="be10bda4-e129-4436-a06e-116a5a023c6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2D3C49EE8EEA6740B39D0ECC0BCC6B86" ma:contentTypeVersion="15" ma:contentTypeDescription="建立新的文件。" ma:contentTypeScope="" ma:versionID="eb1e5ef60ff1a02cee467302245c7add">
  <xsd:schema xmlns:xsd="http://www.w3.org/2001/XMLSchema" xmlns:xs="http://www.w3.org/2001/XMLSchema" xmlns:p="http://schemas.microsoft.com/office/2006/metadata/properties" xmlns:ns2="be10bda4-e129-4436-a06e-116a5a023c65" xmlns:ns3="ad3ccf98-6ee7-4512-8700-e00310073156" targetNamespace="http://schemas.microsoft.com/office/2006/metadata/properties" ma:root="true" ma:fieldsID="471418869a1cf5463f336c9274d9a57f" ns2:_="" ns3:_="">
    <xsd:import namespace="be10bda4-e129-4436-a06e-116a5a023c65"/>
    <xsd:import namespace="ad3ccf98-6ee7-4512-8700-e0031007315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10bda4-e129-4436-a06e-116a5a023c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影像標籤" ma:readOnly="false" ma:fieldId="{5cf76f15-5ced-4ddc-b409-7134ff3c332f}" ma:taxonomyMulti="true" ma:sspId="bca0ba2c-31e5-4c89-bdb4-0b3d60f879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3ccf98-6ee7-4512-8700-e0031007315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3c8ec9b-ed48-4177-9cb3-3c702abb974b}" ma:internalName="TaxCatchAll" ma:showField="CatchAllData" ma:web="ad3ccf98-6ee7-4512-8700-e003100731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857ACB-C091-404B-95F8-5FEADA404955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ad3ccf98-6ee7-4512-8700-e00310073156"/>
    <ds:schemaRef ds:uri="http://schemas.openxmlformats.org/package/2006/metadata/core-properties"/>
    <ds:schemaRef ds:uri="http://schemas.microsoft.com/office/2006/metadata/properties"/>
    <ds:schemaRef ds:uri="http://purl.org/dc/terms/"/>
    <ds:schemaRef ds:uri="be10bda4-e129-4436-a06e-116a5a023c6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E779A4-FC16-415A-9769-6F6859B2EB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271D2F-5C8B-48EC-A8BF-58D10ACD44DB}"/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4177</TotalTime>
  <Words>752</Words>
  <Application>Microsoft Office PowerPoint</Application>
  <PresentationFormat>On-screen Show (4:3)</PresentationFormat>
  <Paragraphs>185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標楷體</vt:lpstr>
      <vt:lpstr>微軟正黑體</vt:lpstr>
      <vt:lpstr>Arial</vt:lpstr>
      <vt:lpstr>Calibri</vt:lpstr>
      <vt:lpstr>Cambria Math</vt:lpstr>
      <vt:lpstr>Courier New</vt:lpstr>
      <vt:lpstr>Palatino Linotype</vt:lpstr>
      <vt:lpstr>高階主管</vt:lpstr>
      <vt:lpstr>估算</vt:lpstr>
      <vt:lpstr>例子：手機銷售</vt:lpstr>
      <vt:lpstr>哪間商店的總銷售金額最大/最小？ </vt:lpstr>
      <vt:lpstr>哪間商店的總銷售金額最大/最小？</vt:lpstr>
      <vt:lpstr>估算是一種快捷的方法</vt:lpstr>
      <vt:lpstr>甚麼情況適合運用估算？</vt:lpstr>
      <vt:lpstr>進行估算時最常用哪些技巧？ </vt:lpstr>
      <vt:lpstr>取最接近的整數</vt:lpstr>
      <vt:lpstr>取最接近的整數</vt:lpstr>
      <vt:lpstr>取最接近的整數</vt:lpstr>
      <vt:lpstr>取最接近的整數</vt:lpstr>
      <vt:lpstr>哪道估算算式最合適？ </vt:lpstr>
      <vt:lpstr>哪道估算算式最合適？ </vt:lpstr>
      <vt:lpstr>你們會如何估算呢？ </vt:lpstr>
      <vt:lpstr>你們會如何估算呢？ </vt:lpstr>
      <vt:lpstr>總結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Chi-yuen Norman</dc:creator>
  <cp:lastModifiedBy>WONG, Chi-yuen Norman</cp:lastModifiedBy>
  <cp:revision>159</cp:revision>
  <cp:lastPrinted>2022-04-21T04:24:53Z</cp:lastPrinted>
  <dcterms:created xsi:type="dcterms:W3CDTF">2017-02-14T08:19:22Z</dcterms:created>
  <dcterms:modified xsi:type="dcterms:W3CDTF">2022-04-25T01:30:38Z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0x0101002D3C49EE8EEA6740B39D0ECC0BCC6B86</vt:lpwstr>
  </property>
  <property fmtid="{D5CDD505-2E9C-101B-9397-08002B2CF9AE}" pid="3" name="MediaServiceImageTags">
    <vt:lpwstr/>
  </property>
</Properties>
</file>