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70" r:id="rId3"/>
    <p:sldId id="269" r:id="rId4"/>
    <p:sldId id="263" r:id="rId5"/>
    <p:sldId id="260" r:id="rId6"/>
    <p:sldId id="264" r:id="rId7"/>
    <p:sldId id="261" r:id="rId8"/>
    <p:sldId id="265" r:id="rId9"/>
    <p:sldId id="266" r:id="rId10"/>
    <p:sldId id="267" r:id="rId11"/>
    <p:sldId id="268" r:id="rId12"/>
    <p:sldId id="271" r:id="rId13"/>
  </p:sldIdLst>
  <p:sldSz cx="9144000" cy="6858000" type="screen4x3"/>
  <p:notesSz cx="6807200" cy="99393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92" autoAdjust="0"/>
    <p:restoredTop sz="93226" autoAdjust="0"/>
  </p:normalViewPr>
  <p:slideViewPr>
    <p:cSldViewPr snapToGrid="0">
      <p:cViewPr varScale="1">
        <p:scale>
          <a:sx n="85" d="100"/>
          <a:sy n="85" d="100"/>
        </p:scale>
        <p:origin x="-187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3096" y="-86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4563983F-2AF8-4272-BB84-F606173C1374}" type="datetimeFigureOut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6" cy="496967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076B55A2-9911-45D0-8DF0-8CD3AC06FC0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403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10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11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63695-5454-4FC3-AFBB-00C92E542883}" type="slidenum">
              <a:rPr lang="zh-HK" altLang="en-US" smtClean="0"/>
              <a:t>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457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4C201-7E1D-4600-862D-82F6330C16C3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0634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7E9A-1DAD-4224-AB6D-F47372A11E95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9635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CCEF-D761-4519-81E2-4192C7478371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0072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972BA-78F1-4B91-8897-9C4D441052D1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68631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F27B8-B458-4ED5-80C8-9F52063123E5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3979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E020-5340-4270-AB0C-7B8C26737F3F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310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B0FE1-B6F3-453B-8FFE-A90D20125CE5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3476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E5971-1CDA-428F-995B-36D986CD4F1B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9253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9143C-DAD4-471C-BB8B-E86D82B851AF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4379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EB47-3BAB-4B95-977A-7F2E84535102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0178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52CF-A831-4AB4-8154-19B120C43481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71532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3594A-6686-4711-BCED-46472BBFE601}" type="datetime1">
              <a:rPr lang="zh-HK" altLang="en-US" smtClean="0"/>
              <a:t>11/2/2019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66B13-F9BA-41A5-83F6-B4FEB7259DE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86284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5292080" y="1988840"/>
            <a:ext cx="2168099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選擇合適的中間人</a:t>
            </a:r>
            <a:endParaRPr lang="zh-HK" altLang="en-US" dirty="0"/>
          </a:p>
        </p:txBody>
      </p:sp>
      <p:pic>
        <p:nvPicPr>
          <p:cNvPr id="1027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333" y="4509120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1331640" y="4407411"/>
            <a:ext cx="45371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除了「剪拼」的方法外，還有甚麼方法可以比較這兩個圖形的面積？</a:t>
            </a:r>
          </a:p>
        </p:txBody>
      </p:sp>
      <p:sp>
        <p:nvSpPr>
          <p:cNvPr id="4" name="圓角矩形圖說文字 3"/>
          <p:cNvSpPr/>
          <p:nvPr/>
        </p:nvSpPr>
        <p:spPr>
          <a:xfrm>
            <a:off x="1259632" y="4365104"/>
            <a:ext cx="4752528" cy="1656184"/>
          </a:xfrm>
          <a:prstGeom prst="wedgeRoundRectCallout">
            <a:avLst>
              <a:gd name="adj1" fmla="val 58265"/>
              <a:gd name="adj2" fmla="val -8202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矩形 10"/>
          <p:cNvSpPr/>
          <p:nvPr/>
        </p:nvSpPr>
        <p:spPr>
          <a:xfrm>
            <a:off x="971600" y="2708920"/>
            <a:ext cx="288032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823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選擇合適的中間人</a:t>
            </a:r>
            <a:endParaRPr lang="zh-HK" altLang="en-US" dirty="0"/>
          </a:p>
        </p:txBody>
      </p:sp>
      <p:pic>
        <p:nvPicPr>
          <p:cNvPr id="1027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010" y="4815262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圓角矩形圖說文字 3"/>
          <p:cNvSpPr/>
          <p:nvPr/>
        </p:nvSpPr>
        <p:spPr>
          <a:xfrm>
            <a:off x="693964" y="4245429"/>
            <a:ext cx="6188529" cy="1641022"/>
          </a:xfrm>
          <a:prstGeom prst="wedgeRoundRectCallout">
            <a:avLst>
              <a:gd name="adj1" fmla="val 56431"/>
              <a:gd name="adj2" fmla="val -4811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5" name="文字方塊 54"/>
          <p:cNvSpPr txBox="1"/>
          <p:nvPr/>
        </p:nvSpPr>
        <p:spPr>
          <a:xfrm>
            <a:off x="791936" y="4293357"/>
            <a:ext cx="61558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這個</a:t>
            </a:r>
            <a:r>
              <a:rPr lang="zh-TW" altLang="en-US" sz="3200" dirty="0" smtClean="0">
                <a:solidFill>
                  <a:srgbClr val="FF0000"/>
                </a:solidFill>
              </a:rPr>
              <a:t>邊長</a:t>
            </a:r>
            <a:r>
              <a:rPr lang="en-US" altLang="zh-TW" sz="3200" dirty="0" smtClean="0">
                <a:solidFill>
                  <a:srgbClr val="FF0000"/>
                </a:solidFill>
              </a:rPr>
              <a:t>1cm</a:t>
            </a:r>
            <a:r>
              <a:rPr lang="zh-TW" altLang="en-US" sz="3200" dirty="0" smtClean="0">
                <a:solidFill>
                  <a:srgbClr val="FF0000"/>
                </a:solidFill>
              </a:rPr>
              <a:t>的正方形</a:t>
            </a:r>
            <a:r>
              <a:rPr lang="zh-TW" altLang="en-US" sz="3200" dirty="0" smtClean="0"/>
              <a:t>是很常用的量度面積的標準單位，稱之為「平方厘米」，亦可寫作「</a:t>
            </a:r>
            <a:r>
              <a:rPr lang="en-US" altLang="zh-TW" sz="3200" dirty="0" smtClean="0"/>
              <a:t>cm</a:t>
            </a:r>
            <a:r>
              <a:rPr lang="en-US" altLang="zh-TW" sz="3200" baseline="30000" dirty="0" smtClean="0"/>
              <a:t>2</a:t>
            </a:r>
            <a:r>
              <a:rPr lang="zh-TW" altLang="en-US" sz="3200" dirty="0" smtClean="0"/>
              <a:t>」。</a:t>
            </a:r>
          </a:p>
        </p:txBody>
      </p:sp>
      <p:sp>
        <p:nvSpPr>
          <p:cNvPr id="32" name="矩形 31"/>
          <p:cNvSpPr/>
          <p:nvPr/>
        </p:nvSpPr>
        <p:spPr>
          <a:xfrm>
            <a:off x="1035281" y="2233789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6" name="矩形 35"/>
          <p:cNvSpPr/>
          <p:nvPr/>
        </p:nvSpPr>
        <p:spPr>
          <a:xfrm>
            <a:off x="1755361" y="2233789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7" name="矩形 36"/>
          <p:cNvSpPr/>
          <p:nvPr/>
        </p:nvSpPr>
        <p:spPr>
          <a:xfrm>
            <a:off x="2475441" y="2233789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9" name="矩形 38"/>
          <p:cNvSpPr/>
          <p:nvPr/>
        </p:nvSpPr>
        <p:spPr>
          <a:xfrm>
            <a:off x="1035281" y="2955622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0" name="矩形 39"/>
          <p:cNvSpPr/>
          <p:nvPr/>
        </p:nvSpPr>
        <p:spPr>
          <a:xfrm>
            <a:off x="1755361" y="2958505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2" name="矩形 41"/>
          <p:cNvSpPr/>
          <p:nvPr/>
        </p:nvSpPr>
        <p:spPr>
          <a:xfrm>
            <a:off x="2475441" y="2958505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4" name="矩形 43"/>
          <p:cNvSpPr/>
          <p:nvPr/>
        </p:nvSpPr>
        <p:spPr>
          <a:xfrm>
            <a:off x="5813472" y="154309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5" name="矩形 44"/>
          <p:cNvSpPr/>
          <p:nvPr/>
        </p:nvSpPr>
        <p:spPr>
          <a:xfrm>
            <a:off x="6533552" y="154309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6" name="矩形 45"/>
          <p:cNvSpPr/>
          <p:nvPr/>
        </p:nvSpPr>
        <p:spPr>
          <a:xfrm>
            <a:off x="7253632" y="154309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8" name="矩形 47"/>
          <p:cNvSpPr/>
          <p:nvPr/>
        </p:nvSpPr>
        <p:spPr>
          <a:xfrm>
            <a:off x="5813472" y="2269711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9" name="矩形 48"/>
          <p:cNvSpPr/>
          <p:nvPr/>
        </p:nvSpPr>
        <p:spPr>
          <a:xfrm>
            <a:off x="6533552" y="2269711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0" name="矩形 49"/>
          <p:cNvSpPr/>
          <p:nvPr/>
        </p:nvSpPr>
        <p:spPr>
          <a:xfrm>
            <a:off x="7253632" y="2269711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1" name="矩形 50"/>
          <p:cNvSpPr/>
          <p:nvPr/>
        </p:nvSpPr>
        <p:spPr>
          <a:xfrm>
            <a:off x="5813472" y="298325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2" name="矩形 51"/>
          <p:cNvSpPr/>
          <p:nvPr/>
        </p:nvSpPr>
        <p:spPr>
          <a:xfrm>
            <a:off x="6533552" y="298325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8" name="矩形 57"/>
          <p:cNvSpPr/>
          <p:nvPr/>
        </p:nvSpPr>
        <p:spPr>
          <a:xfrm>
            <a:off x="3198524" y="295279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5" name="文字方塊 34"/>
          <p:cNvSpPr txBox="1"/>
          <p:nvPr/>
        </p:nvSpPr>
        <p:spPr>
          <a:xfrm>
            <a:off x="447323" y="2843023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56" name="文字方塊 55"/>
          <p:cNvSpPr txBox="1"/>
          <p:nvPr/>
        </p:nvSpPr>
        <p:spPr>
          <a:xfrm>
            <a:off x="2248908" y="3746537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4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57" name="文字方塊 56"/>
          <p:cNvSpPr txBox="1"/>
          <p:nvPr/>
        </p:nvSpPr>
        <p:spPr>
          <a:xfrm>
            <a:off x="5261527" y="2497402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3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60" name="文字方塊 59"/>
          <p:cNvSpPr txBox="1"/>
          <p:nvPr/>
        </p:nvSpPr>
        <p:spPr>
          <a:xfrm>
            <a:off x="6657620" y="3754702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3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61" name="矩形 60"/>
          <p:cNvSpPr/>
          <p:nvPr/>
        </p:nvSpPr>
        <p:spPr>
          <a:xfrm>
            <a:off x="3195521" y="2233789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2" name="矩形 61"/>
          <p:cNvSpPr/>
          <p:nvPr/>
        </p:nvSpPr>
        <p:spPr>
          <a:xfrm>
            <a:off x="7254539" y="2982726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9" name="矩形 28"/>
          <p:cNvSpPr/>
          <p:nvPr/>
        </p:nvSpPr>
        <p:spPr>
          <a:xfrm>
            <a:off x="4387788" y="1545812"/>
            <a:ext cx="720080" cy="720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0" name="文字方塊 29"/>
          <p:cNvSpPr txBox="1"/>
          <p:nvPr/>
        </p:nvSpPr>
        <p:spPr>
          <a:xfrm>
            <a:off x="3840946" y="1746289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4475039" y="2323232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10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4441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選擇合適的中間人</a:t>
            </a:r>
            <a:endParaRPr lang="zh-HK" altLang="en-US" dirty="0"/>
          </a:p>
        </p:txBody>
      </p:sp>
      <p:pic>
        <p:nvPicPr>
          <p:cNvPr id="1027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703" y="4457443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2385752" y="2032638"/>
            <a:ext cx="40068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有了標準單位後，稍後</a:t>
            </a:r>
            <a:r>
              <a:rPr lang="zh-TW" altLang="en-US" sz="3200" dirty="0"/>
              <a:t>我們可探索長方形和正方形的</a:t>
            </a:r>
            <a:r>
              <a:rPr lang="zh-TW" altLang="en-US" sz="3200" dirty="0" smtClean="0"/>
              <a:t>面積公式。</a:t>
            </a:r>
          </a:p>
        </p:txBody>
      </p:sp>
      <p:sp>
        <p:nvSpPr>
          <p:cNvPr id="4" name="圓角矩形圖說文字 3"/>
          <p:cNvSpPr/>
          <p:nvPr/>
        </p:nvSpPr>
        <p:spPr>
          <a:xfrm>
            <a:off x="2261207" y="1933475"/>
            <a:ext cx="4376357" cy="1781874"/>
          </a:xfrm>
          <a:prstGeom prst="wedgeRoundRectCallout">
            <a:avLst>
              <a:gd name="adj1" fmla="val -3972"/>
              <a:gd name="adj2" fmla="val 89488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11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9884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完</a:t>
            </a:r>
            <a:endParaRPr lang="zh-HK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12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78940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5292080" y="1988840"/>
            <a:ext cx="2168099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選擇合適的中間人</a:t>
            </a:r>
            <a:endParaRPr lang="zh-HK" altLang="en-US" dirty="0"/>
          </a:p>
        </p:txBody>
      </p:sp>
      <p:pic>
        <p:nvPicPr>
          <p:cNvPr id="1027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333" y="4843844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1036864" y="4407411"/>
            <a:ext cx="51108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我們可以用</a:t>
            </a:r>
            <a:r>
              <a:rPr lang="zh-TW" altLang="en-US" sz="3200" b="1" u="sng" dirty="0" smtClean="0"/>
              <a:t>相同的</a:t>
            </a:r>
            <a:r>
              <a:rPr lang="zh-TW" altLang="en-US" sz="3200" dirty="0" smtClean="0"/>
              <a:t>小圖（中間人）鋪砌</a:t>
            </a:r>
            <a:r>
              <a:rPr lang="zh-TW" altLang="en-US" sz="3200" dirty="0"/>
              <a:t>這兩個</a:t>
            </a:r>
            <a:r>
              <a:rPr lang="zh-TW" altLang="en-US" sz="3200" dirty="0" smtClean="0"/>
              <a:t>圖形，</a:t>
            </a:r>
            <a:r>
              <a:rPr lang="zh-TW" altLang="en-US" sz="3200" dirty="0"/>
              <a:t>再</a:t>
            </a:r>
            <a:r>
              <a:rPr lang="zh-TW" altLang="en-US" sz="3200" dirty="0" smtClean="0"/>
              <a:t>比較「</a:t>
            </a:r>
            <a:r>
              <a:rPr lang="zh-TW" altLang="en-US" sz="3200" dirty="0"/>
              <a:t>中間人</a:t>
            </a:r>
            <a:r>
              <a:rPr lang="zh-TW" altLang="en-US" sz="3200" dirty="0" smtClean="0"/>
              <a:t>」的多少以</a:t>
            </a:r>
            <a:r>
              <a:rPr lang="zh-TW" altLang="en-US" sz="3200" dirty="0"/>
              <a:t>比較這兩個圖形</a:t>
            </a:r>
            <a:r>
              <a:rPr lang="zh-TW" altLang="en-US" sz="3200" dirty="0" smtClean="0"/>
              <a:t>的面積。</a:t>
            </a:r>
          </a:p>
        </p:txBody>
      </p:sp>
      <p:sp>
        <p:nvSpPr>
          <p:cNvPr id="4" name="圓角矩形圖說文字 3"/>
          <p:cNvSpPr/>
          <p:nvPr/>
        </p:nvSpPr>
        <p:spPr>
          <a:xfrm>
            <a:off x="996043" y="4365103"/>
            <a:ext cx="5208814" cy="2166325"/>
          </a:xfrm>
          <a:prstGeom prst="wedgeRoundRectCallout">
            <a:avLst>
              <a:gd name="adj1" fmla="val 58265"/>
              <a:gd name="adj2" fmla="val -8202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矩形 10"/>
          <p:cNvSpPr/>
          <p:nvPr/>
        </p:nvSpPr>
        <p:spPr>
          <a:xfrm>
            <a:off x="971600" y="2708920"/>
            <a:ext cx="288032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2</a:t>
            </a:fld>
            <a:endParaRPr lang="zh-HK" altLang="en-US"/>
          </a:p>
        </p:txBody>
      </p:sp>
      <p:sp>
        <p:nvSpPr>
          <p:cNvPr id="6" name="笑臉 5"/>
          <p:cNvSpPr/>
          <p:nvPr/>
        </p:nvSpPr>
        <p:spPr>
          <a:xfrm>
            <a:off x="1004207" y="2735036"/>
            <a:ext cx="604157" cy="400050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" name="笑臉 9"/>
          <p:cNvSpPr/>
          <p:nvPr/>
        </p:nvSpPr>
        <p:spPr>
          <a:xfrm>
            <a:off x="5940880" y="2013862"/>
            <a:ext cx="604157" cy="400050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2" name="笑臉 11"/>
          <p:cNvSpPr/>
          <p:nvPr/>
        </p:nvSpPr>
        <p:spPr>
          <a:xfrm>
            <a:off x="5312230" y="2013860"/>
            <a:ext cx="604157" cy="400050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3" name="笑臉 12"/>
          <p:cNvSpPr/>
          <p:nvPr/>
        </p:nvSpPr>
        <p:spPr>
          <a:xfrm>
            <a:off x="1635578" y="2737760"/>
            <a:ext cx="604157" cy="400050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2237035" y="2400302"/>
            <a:ext cx="8000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400" dirty="0" smtClean="0">
                <a:solidFill>
                  <a:srgbClr val="FF9999"/>
                </a:solidFill>
                <a:sym typeface="Symbol"/>
              </a:rPr>
              <a:t></a:t>
            </a:r>
            <a:endParaRPr lang="zh-HK" altLang="en-US" sz="4400" dirty="0">
              <a:solidFill>
                <a:srgbClr val="FF9999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6536872" y="1695452"/>
            <a:ext cx="8000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4400" dirty="0" smtClean="0">
                <a:solidFill>
                  <a:srgbClr val="FF9999"/>
                </a:solidFill>
                <a:sym typeface="Symbol"/>
              </a:rPr>
              <a:t></a:t>
            </a:r>
            <a:endParaRPr lang="zh-HK" altLang="en-US" sz="4400" dirty="0">
              <a:solidFill>
                <a:srgbClr val="FF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53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7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矩形 50"/>
          <p:cNvSpPr/>
          <p:nvPr/>
        </p:nvSpPr>
        <p:spPr>
          <a:xfrm>
            <a:off x="963538" y="2352126"/>
            <a:ext cx="288032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選擇合適的中間人</a:t>
            </a:r>
            <a:endParaRPr lang="zh-HK" altLang="en-US" dirty="0"/>
          </a:p>
        </p:txBody>
      </p:sp>
      <p:pic>
        <p:nvPicPr>
          <p:cNvPr id="1027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565" y="4929557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898067" y="4388128"/>
            <a:ext cx="52659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例如我們可先以</a:t>
            </a:r>
            <a:r>
              <a:rPr lang="zh-TW" altLang="en-US" sz="3200" dirty="0"/>
              <a:t>「  」</a:t>
            </a:r>
            <a:r>
              <a:rPr lang="zh-TW" altLang="en-US" sz="3200" dirty="0" smtClean="0"/>
              <a:t>鋪砌圖形，再比較</a:t>
            </a:r>
            <a:r>
              <a:rPr lang="zh-TW" altLang="en-US" sz="3200" dirty="0"/>
              <a:t>「  」 </a:t>
            </a:r>
            <a:r>
              <a:rPr lang="zh-TW" altLang="en-US" sz="3200" dirty="0" smtClean="0"/>
              <a:t>的多少。</a:t>
            </a:r>
          </a:p>
        </p:txBody>
      </p:sp>
      <p:sp>
        <p:nvSpPr>
          <p:cNvPr id="4" name="圓角矩形圖說文字 3"/>
          <p:cNvSpPr/>
          <p:nvPr/>
        </p:nvSpPr>
        <p:spPr>
          <a:xfrm>
            <a:off x="849080" y="4335237"/>
            <a:ext cx="5380265" cy="2082542"/>
          </a:xfrm>
          <a:prstGeom prst="wedgeRoundRectCallout">
            <a:avLst>
              <a:gd name="adj1" fmla="val 56431"/>
              <a:gd name="adj2" fmla="val -4811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" name="橢圓 8"/>
          <p:cNvSpPr/>
          <p:nvPr/>
        </p:nvSpPr>
        <p:spPr>
          <a:xfrm>
            <a:off x="4196276" y="4556636"/>
            <a:ext cx="288032" cy="2880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0" name="橢圓 39"/>
          <p:cNvSpPr/>
          <p:nvPr/>
        </p:nvSpPr>
        <p:spPr>
          <a:xfrm>
            <a:off x="3379876" y="5052528"/>
            <a:ext cx="288032" cy="28803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1" name="文字方塊 40"/>
          <p:cNvSpPr txBox="1"/>
          <p:nvPr/>
        </p:nvSpPr>
        <p:spPr>
          <a:xfrm>
            <a:off x="898069" y="5324232"/>
            <a:ext cx="49312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我們可</a:t>
            </a:r>
            <a:r>
              <a:rPr lang="zh-TW" altLang="en-US" sz="3200" dirty="0"/>
              <a:t>說</a:t>
            </a:r>
            <a:r>
              <a:rPr lang="zh-TW" altLang="en-US" sz="3200" dirty="0" smtClean="0"/>
              <a:t>圖 </a:t>
            </a:r>
            <a:r>
              <a:rPr lang="en-US" altLang="zh-TW" sz="3200" dirty="0" smtClean="0"/>
              <a:t>A </a:t>
            </a:r>
            <a:r>
              <a:rPr lang="zh-TW" altLang="en-US" sz="3200" dirty="0" smtClean="0"/>
              <a:t>比圖 </a:t>
            </a:r>
            <a:r>
              <a:rPr lang="en-US" altLang="zh-TW" sz="3200" dirty="0" smtClean="0"/>
              <a:t>B</a:t>
            </a:r>
            <a:r>
              <a:rPr lang="zh-TW" altLang="en-US" sz="3200" dirty="0" smtClean="0"/>
              <a:t> 大嗎？為甚麼？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2123728" y="3861048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TW" altLang="en-US" dirty="0" smtClean="0"/>
              <a:t>圖 </a:t>
            </a:r>
            <a:r>
              <a:rPr lang="en-US" altLang="zh-TW" dirty="0" smtClean="0"/>
              <a:t>A</a:t>
            </a:r>
            <a:endParaRPr lang="zh-HK" altLang="en-US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6228184" y="3861048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TW" altLang="en-US" dirty="0" smtClean="0"/>
              <a:t>圖 </a:t>
            </a:r>
            <a:r>
              <a:rPr lang="en-US" altLang="zh-TW" dirty="0" smtClean="0"/>
              <a:t>B</a:t>
            </a:r>
            <a:endParaRPr lang="zh-HK" altLang="en-US" dirty="0"/>
          </a:p>
        </p:txBody>
      </p:sp>
      <p:grpSp>
        <p:nvGrpSpPr>
          <p:cNvPr id="8" name="群組 7"/>
          <p:cNvGrpSpPr/>
          <p:nvPr/>
        </p:nvGrpSpPr>
        <p:grpSpPr>
          <a:xfrm>
            <a:off x="3995936" y="3364497"/>
            <a:ext cx="1090411" cy="538032"/>
            <a:chOff x="3995936" y="3580521"/>
            <a:chExt cx="1090411" cy="538032"/>
          </a:xfrm>
        </p:grpSpPr>
        <p:sp>
          <p:nvSpPr>
            <p:cNvPr id="7" name="文字方塊 6"/>
            <p:cNvSpPr txBox="1"/>
            <p:nvPr/>
          </p:nvSpPr>
          <p:spPr>
            <a:xfrm>
              <a:off x="3995936" y="3728065"/>
              <a:ext cx="57606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 smtClean="0"/>
                <a:t>12</a:t>
              </a:r>
              <a:r>
                <a:rPr lang="zh-TW" altLang="en-US" dirty="0" smtClean="0"/>
                <a:t> 個</a:t>
              </a:r>
              <a:endParaRPr lang="zh-HK" altLang="en-US" dirty="0"/>
            </a:p>
          </p:txBody>
        </p:sp>
        <p:sp>
          <p:nvSpPr>
            <p:cNvPr id="44" name="橢圓 43"/>
            <p:cNvSpPr/>
            <p:nvPr/>
          </p:nvSpPr>
          <p:spPr>
            <a:xfrm>
              <a:off x="4548315" y="3580521"/>
              <a:ext cx="538032" cy="538032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46" name="群組 45"/>
          <p:cNvGrpSpPr/>
          <p:nvPr/>
        </p:nvGrpSpPr>
        <p:grpSpPr>
          <a:xfrm>
            <a:off x="7668344" y="3379305"/>
            <a:ext cx="1010292" cy="540364"/>
            <a:chOff x="3995936" y="3595329"/>
            <a:chExt cx="1010292" cy="540364"/>
          </a:xfrm>
        </p:grpSpPr>
        <p:sp>
          <p:nvSpPr>
            <p:cNvPr id="47" name="文字方塊 46"/>
            <p:cNvSpPr txBox="1"/>
            <p:nvPr/>
          </p:nvSpPr>
          <p:spPr>
            <a:xfrm>
              <a:off x="3995936" y="3728065"/>
              <a:ext cx="57606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 smtClean="0"/>
                <a:t>9 </a:t>
              </a:r>
              <a:r>
                <a:rPr lang="zh-TW" altLang="en-US" dirty="0" smtClean="0"/>
                <a:t>個</a:t>
              </a:r>
              <a:endParaRPr lang="zh-HK" altLang="en-US" dirty="0"/>
            </a:p>
          </p:txBody>
        </p:sp>
        <p:sp>
          <p:nvSpPr>
            <p:cNvPr id="48" name="橢圓 47"/>
            <p:cNvSpPr/>
            <p:nvPr/>
          </p:nvSpPr>
          <p:spPr>
            <a:xfrm>
              <a:off x="4465864" y="3595329"/>
              <a:ext cx="540364" cy="540364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sp>
        <p:nvSpPr>
          <p:cNvPr id="50" name="矩形 49"/>
          <p:cNvSpPr/>
          <p:nvPr/>
        </p:nvSpPr>
        <p:spPr>
          <a:xfrm>
            <a:off x="5296035" y="1618304"/>
            <a:ext cx="2168099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橢圓 10"/>
          <p:cNvSpPr>
            <a:spLocks noChangeAspect="1"/>
          </p:cNvSpPr>
          <p:nvPr/>
        </p:nvSpPr>
        <p:spPr>
          <a:xfrm>
            <a:off x="4220132" y="1579824"/>
            <a:ext cx="576064" cy="57606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4" name="橢圓 73"/>
          <p:cNvSpPr>
            <a:spLocks noChangeAspect="1"/>
          </p:cNvSpPr>
          <p:nvPr/>
        </p:nvSpPr>
        <p:spPr>
          <a:xfrm>
            <a:off x="963545" y="2352133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5" name="橢圓 74"/>
          <p:cNvSpPr>
            <a:spLocks noChangeAspect="1"/>
          </p:cNvSpPr>
          <p:nvPr/>
        </p:nvSpPr>
        <p:spPr>
          <a:xfrm>
            <a:off x="1590869" y="2352133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6" name="橢圓 75"/>
          <p:cNvSpPr>
            <a:spLocks noChangeAspect="1"/>
          </p:cNvSpPr>
          <p:nvPr/>
        </p:nvSpPr>
        <p:spPr>
          <a:xfrm>
            <a:off x="2195736" y="2352133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7" name="橢圓 76"/>
          <p:cNvSpPr>
            <a:spLocks noChangeAspect="1"/>
          </p:cNvSpPr>
          <p:nvPr/>
        </p:nvSpPr>
        <p:spPr>
          <a:xfrm>
            <a:off x="2815005" y="2348887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8" name="橢圓 77"/>
          <p:cNvSpPr>
            <a:spLocks noChangeAspect="1"/>
          </p:cNvSpPr>
          <p:nvPr/>
        </p:nvSpPr>
        <p:spPr>
          <a:xfrm>
            <a:off x="963545" y="2968149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9" name="橢圓 78"/>
          <p:cNvSpPr>
            <a:spLocks noChangeAspect="1"/>
          </p:cNvSpPr>
          <p:nvPr/>
        </p:nvSpPr>
        <p:spPr>
          <a:xfrm>
            <a:off x="1590869" y="2968149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0" name="橢圓 79"/>
          <p:cNvSpPr>
            <a:spLocks noChangeAspect="1"/>
          </p:cNvSpPr>
          <p:nvPr/>
        </p:nvSpPr>
        <p:spPr>
          <a:xfrm>
            <a:off x="2195736" y="2968149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1" name="橢圓 80"/>
          <p:cNvSpPr>
            <a:spLocks noChangeAspect="1"/>
          </p:cNvSpPr>
          <p:nvPr/>
        </p:nvSpPr>
        <p:spPr>
          <a:xfrm>
            <a:off x="2815005" y="2968149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2" name="橢圓 81"/>
          <p:cNvSpPr>
            <a:spLocks noChangeAspect="1"/>
          </p:cNvSpPr>
          <p:nvPr/>
        </p:nvSpPr>
        <p:spPr>
          <a:xfrm>
            <a:off x="5296042" y="1618311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3" name="橢圓 82"/>
          <p:cNvSpPr>
            <a:spLocks noChangeAspect="1"/>
          </p:cNvSpPr>
          <p:nvPr/>
        </p:nvSpPr>
        <p:spPr>
          <a:xfrm>
            <a:off x="5911349" y="1628799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4" name="橢圓 83"/>
          <p:cNvSpPr>
            <a:spLocks noChangeAspect="1"/>
          </p:cNvSpPr>
          <p:nvPr/>
        </p:nvSpPr>
        <p:spPr>
          <a:xfrm>
            <a:off x="6516216" y="1628799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5" name="橢圓 84"/>
          <p:cNvSpPr>
            <a:spLocks noChangeAspect="1"/>
          </p:cNvSpPr>
          <p:nvPr/>
        </p:nvSpPr>
        <p:spPr>
          <a:xfrm>
            <a:off x="5292087" y="2248069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6" name="橢圓 85"/>
          <p:cNvSpPr>
            <a:spLocks noChangeAspect="1"/>
          </p:cNvSpPr>
          <p:nvPr/>
        </p:nvSpPr>
        <p:spPr>
          <a:xfrm>
            <a:off x="5911349" y="2248069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7" name="橢圓 86"/>
          <p:cNvSpPr>
            <a:spLocks noChangeAspect="1"/>
          </p:cNvSpPr>
          <p:nvPr/>
        </p:nvSpPr>
        <p:spPr>
          <a:xfrm>
            <a:off x="6516216" y="2248069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8" name="橢圓 87"/>
          <p:cNvSpPr>
            <a:spLocks noChangeAspect="1"/>
          </p:cNvSpPr>
          <p:nvPr/>
        </p:nvSpPr>
        <p:spPr>
          <a:xfrm>
            <a:off x="5292087" y="2852936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9" name="橢圓 88"/>
          <p:cNvSpPr>
            <a:spLocks noChangeAspect="1"/>
          </p:cNvSpPr>
          <p:nvPr/>
        </p:nvSpPr>
        <p:spPr>
          <a:xfrm>
            <a:off x="5911349" y="2852936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0" name="橢圓 89"/>
          <p:cNvSpPr>
            <a:spLocks noChangeAspect="1"/>
          </p:cNvSpPr>
          <p:nvPr/>
        </p:nvSpPr>
        <p:spPr>
          <a:xfrm>
            <a:off x="6516216" y="2852936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1" name="橢圓 90"/>
          <p:cNvSpPr>
            <a:spLocks noChangeAspect="1"/>
          </p:cNvSpPr>
          <p:nvPr/>
        </p:nvSpPr>
        <p:spPr>
          <a:xfrm>
            <a:off x="963545" y="3184173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4" name="橢圓 93"/>
          <p:cNvSpPr>
            <a:spLocks noChangeAspect="1"/>
          </p:cNvSpPr>
          <p:nvPr/>
        </p:nvSpPr>
        <p:spPr>
          <a:xfrm>
            <a:off x="1590869" y="3184173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5" name="橢圓 94"/>
          <p:cNvSpPr>
            <a:spLocks noChangeAspect="1"/>
          </p:cNvSpPr>
          <p:nvPr/>
        </p:nvSpPr>
        <p:spPr>
          <a:xfrm>
            <a:off x="2195736" y="3190208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6" name="橢圓 95"/>
          <p:cNvSpPr>
            <a:spLocks noChangeAspect="1"/>
          </p:cNvSpPr>
          <p:nvPr/>
        </p:nvSpPr>
        <p:spPr>
          <a:xfrm>
            <a:off x="2815005" y="3184173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2840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 tmFilter="0,0; .5, 1; 1, 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1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4" grpId="0" animBg="1"/>
      <p:bldP spid="95" grpId="0" animBg="1"/>
      <p:bldP spid="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矩形 50"/>
          <p:cNvSpPr/>
          <p:nvPr/>
        </p:nvSpPr>
        <p:spPr>
          <a:xfrm>
            <a:off x="963538" y="2352126"/>
            <a:ext cx="288032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選擇合適的中間人</a:t>
            </a:r>
            <a:endParaRPr lang="zh-HK" altLang="en-US" dirty="0"/>
          </a:p>
        </p:txBody>
      </p:sp>
      <p:pic>
        <p:nvPicPr>
          <p:cNvPr id="1027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333" y="4929557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2123728" y="3861048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TW" altLang="en-US" dirty="0" smtClean="0"/>
              <a:t>圖 </a:t>
            </a:r>
            <a:r>
              <a:rPr lang="en-US" altLang="zh-TW" dirty="0" smtClean="0"/>
              <a:t>A</a:t>
            </a:r>
            <a:endParaRPr lang="zh-HK" altLang="en-US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6228184" y="3861048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TW" altLang="en-US" dirty="0" smtClean="0"/>
              <a:t>圖 </a:t>
            </a:r>
            <a:r>
              <a:rPr lang="en-US" altLang="zh-TW" dirty="0" smtClean="0"/>
              <a:t>B</a:t>
            </a:r>
            <a:endParaRPr lang="zh-HK" altLang="en-US" dirty="0"/>
          </a:p>
        </p:txBody>
      </p:sp>
      <p:grpSp>
        <p:nvGrpSpPr>
          <p:cNvPr id="8" name="群組 7"/>
          <p:cNvGrpSpPr/>
          <p:nvPr/>
        </p:nvGrpSpPr>
        <p:grpSpPr>
          <a:xfrm>
            <a:off x="3995936" y="3380825"/>
            <a:ext cx="1000606" cy="563337"/>
            <a:chOff x="3995936" y="3596849"/>
            <a:chExt cx="1000606" cy="563337"/>
          </a:xfrm>
        </p:grpSpPr>
        <p:sp>
          <p:nvSpPr>
            <p:cNvPr id="7" name="文字方塊 6"/>
            <p:cNvSpPr txBox="1"/>
            <p:nvPr/>
          </p:nvSpPr>
          <p:spPr>
            <a:xfrm>
              <a:off x="3995936" y="3728065"/>
              <a:ext cx="57606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/>
                <a:t>9</a:t>
              </a:r>
              <a:r>
                <a:rPr lang="zh-TW" altLang="en-US" dirty="0" smtClean="0"/>
                <a:t> 個</a:t>
              </a:r>
              <a:endParaRPr lang="zh-HK" altLang="en-US" dirty="0"/>
            </a:p>
          </p:txBody>
        </p:sp>
        <p:sp>
          <p:nvSpPr>
            <p:cNvPr id="44" name="橢圓 43"/>
            <p:cNvSpPr/>
            <p:nvPr/>
          </p:nvSpPr>
          <p:spPr>
            <a:xfrm>
              <a:off x="4433205" y="3596849"/>
              <a:ext cx="563337" cy="563337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46" name="群組 45"/>
          <p:cNvGrpSpPr/>
          <p:nvPr/>
        </p:nvGrpSpPr>
        <p:grpSpPr>
          <a:xfrm>
            <a:off x="7668344" y="3396343"/>
            <a:ext cx="985089" cy="547819"/>
            <a:chOff x="3995936" y="3612367"/>
            <a:chExt cx="985089" cy="547819"/>
          </a:xfrm>
        </p:grpSpPr>
        <p:sp>
          <p:nvSpPr>
            <p:cNvPr id="47" name="文字方塊 46"/>
            <p:cNvSpPr txBox="1"/>
            <p:nvPr/>
          </p:nvSpPr>
          <p:spPr>
            <a:xfrm>
              <a:off x="3995936" y="3728065"/>
              <a:ext cx="57606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 smtClean="0"/>
                <a:t>9 </a:t>
              </a:r>
              <a:r>
                <a:rPr lang="zh-TW" altLang="en-US" dirty="0" smtClean="0"/>
                <a:t>個</a:t>
              </a:r>
              <a:endParaRPr lang="zh-HK" altLang="en-US" dirty="0"/>
            </a:p>
          </p:txBody>
        </p:sp>
        <p:sp>
          <p:nvSpPr>
            <p:cNvPr id="48" name="橢圓 47"/>
            <p:cNvSpPr/>
            <p:nvPr/>
          </p:nvSpPr>
          <p:spPr>
            <a:xfrm>
              <a:off x="4433206" y="3612367"/>
              <a:ext cx="547819" cy="547819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sp>
        <p:nvSpPr>
          <p:cNvPr id="50" name="矩形 49"/>
          <p:cNvSpPr/>
          <p:nvPr/>
        </p:nvSpPr>
        <p:spPr>
          <a:xfrm>
            <a:off x="5296035" y="1618304"/>
            <a:ext cx="2168099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1" name="橢圓 10"/>
          <p:cNvSpPr>
            <a:spLocks noChangeAspect="1"/>
          </p:cNvSpPr>
          <p:nvPr/>
        </p:nvSpPr>
        <p:spPr>
          <a:xfrm>
            <a:off x="4211968" y="1628808"/>
            <a:ext cx="576064" cy="57606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4" name="橢圓 73"/>
          <p:cNvSpPr>
            <a:spLocks noChangeAspect="1"/>
          </p:cNvSpPr>
          <p:nvPr/>
        </p:nvSpPr>
        <p:spPr>
          <a:xfrm>
            <a:off x="963545" y="2352133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5" name="橢圓 74"/>
          <p:cNvSpPr>
            <a:spLocks noChangeAspect="1"/>
          </p:cNvSpPr>
          <p:nvPr/>
        </p:nvSpPr>
        <p:spPr>
          <a:xfrm>
            <a:off x="1862573" y="2357805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6" name="橢圓 75"/>
          <p:cNvSpPr>
            <a:spLocks noChangeAspect="1"/>
          </p:cNvSpPr>
          <p:nvPr/>
        </p:nvSpPr>
        <p:spPr>
          <a:xfrm>
            <a:off x="2779964" y="2348727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7" name="橢圓 76"/>
          <p:cNvSpPr>
            <a:spLocks noChangeAspect="1"/>
          </p:cNvSpPr>
          <p:nvPr/>
        </p:nvSpPr>
        <p:spPr>
          <a:xfrm>
            <a:off x="3230725" y="2764600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8" name="橢圓 77"/>
          <p:cNvSpPr>
            <a:spLocks noChangeAspect="1"/>
          </p:cNvSpPr>
          <p:nvPr/>
        </p:nvSpPr>
        <p:spPr>
          <a:xfrm>
            <a:off x="965362" y="3184173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9" name="橢圓 78"/>
          <p:cNvSpPr>
            <a:spLocks noChangeAspect="1"/>
          </p:cNvSpPr>
          <p:nvPr/>
        </p:nvSpPr>
        <p:spPr>
          <a:xfrm>
            <a:off x="1403648" y="2768453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0" name="橢圓 79"/>
          <p:cNvSpPr>
            <a:spLocks noChangeAspect="1"/>
          </p:cNvSpPr>
          <p:nvPr/>
        </p:nvSpPr>
        <p:spPr>
          <a:xfrm>
            <a:off x="1862573" y="3184173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1" name="橢圓 80"/>
          <p:cNvSpPr>
            <a:spLocks noChangeAspect="1"/>
          </p:cNvSpPr>
          <p:nvPr/>
        </p:nvSpPr>
        <p:spPr>
          <a:xfrm>
            <a:off x="2323424" y="2776719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2" name="橢圓 81"/>
          <p:cNvSpPr>
            <a:spLocks noChangeAspect="1"/>
          </p:cNvSpPr>
          <p:nvPr/>
        </p:nvSpPr>
        <p:spPr>
          <a:xfrm>
            <a:off x="5296042" y="1618311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3" name="橢圓 82"/>
          <p:cNvSpPr>
            <a:spLocks noChangeAspect="1"/>
          </p:cNvSpPr>
          <p:nvPr/>
        </p:nvSpPr>
        <p:spPr>
          <a:xfrm>
            <a:off x="5911349" y="1628799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4" name="橢圓 83"/>
          <p:cNvSpPr>
            <a:spLocks noChangeAspect="1"/>
          </p:cNvSpPr>
          <p:nvPr/>
        </p:nvSpPr>
        <p:spPr>
          <a:xfrm>
            <a:off x="6516216" y="1628799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5" name="橢圓 84"/>
          <p:cNvSpPr>
            <a:spLocks noChangeAspect="1"/>
          </p:cNvSpPr>
          <p:nvPr/>
        </p:nvSpPr>
        <p:spPr>
          <a:xfrm>
            <a:off x="5292087" y="2248069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6" name="橢圓 85"/>
          <p:cNvSpPr>
            <a:spLocks noChangeAspect="1"/>
          </p:cNvSpPr>
          <p:nvPr/>
        </p:nvSpPr>
        <p:spPr>
          <a:xfrm>
            <a:off x="5911349" y="2248069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7" name="橢圓 86"/>
          <p:cNvSpPr>
            <a:spLocks noChangeAspect="1"/>
          </p:cNvSpPr>
          <p:nvPr/>
        </p:nvSpPr>
        <p:spPr>
          <a:xfrm>
            <a:off x="6516216" y="2248069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8" name="橢圓 87"/>
          <p:cNvSpPr>
            <a:spLocks noChangeAspect="1"/>
          </p:cNvSpPr>
          <p:nvPr/>
        </p:nvSpPr>
        <p:spPr>
          <a:xfrm>
            <a:off x="5292087" y="2852936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9" name="橢圓 88"/>
          <p:cNvSpPr>
            <a:spLocks noChangeAspect="1"/>
          </p:cNvSpPr>
          <p:nvPr/>
        </p:nvSpPr>
        <p:spPr>
          <a:xfrm>
            <a:off x="5911349" y="2852936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0" name="橢圓 89"/>
          <p:cNvSpPr>
            <a:spLocks noChangeAspect="1"/>
          </p:cNvSpPr>
          <p:nvPr/>
        </p:nvSpPr>
        <p:spPr>
          <a:xfrm>
            <a:off x="6516216" y="2852936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5" name="橢圓 94"/>
          <p:cNvSpPr>
            <a:spLocks noChangeAspect="1"/>
          </p:cNvSpPr>
          <p:nvPr/>
        </p:nvSpPr>
        <p:spPr>
          <a:xfrm>
            <a:off x="2779964" y="3184173"/>
            <a:ext cx="604867" cy="60486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1475656" y="464442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試試另一個鋪砌方法。</a:t>
            </a:r>
          </a:p>
        </p:txBody>
      </p:sp>
      <p:sp>
        <p:nvSpPr>
          <p:cNvPr id="45" name="圓角矩形圖說文字 44"/>
          <p:cNvSpPr/>
          <p:nvPr/>
        </p:nvSpPr>
        <p:spPr>
          <a:xfrm>
            <a:off x="1331640" y="4581128"/>
            <a:ext cx="4536504" cy="1728192"/>
          </a:xfrm>
          <a:prstGeom prst="wedgeRoundRectCallout">
            <a:avLst>
              <a:gd name="adj1" fmla="val 61311"/>
              <a:gd name="adj2" fmla="val -4511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9" name="文字方塊 48"/>
          <p:cNvSpPr txBox="1"/>
          <p:nvPr/>
        </p:nvSpPr>
        <p:spPr>
          <a:xfrm>
            <a:off x="1460156" y="5157192"/>
            <a:ext cx="42639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我們可說圖 </a:t>
            </a:r>
            <a:r>
              <a:rPr lang="en-US" altLang="zh-TW" sz="3200" dirty="0" smtClean="0"/>
              <a:t>A </a:t>
            </a:r>
            <a:r>
              <a:rPr lang="zh-TW" altLang="en-US" sz="3200" dirty="0" smtClean="0"/>
              <a:t>和圖 </a:t>
            </a:r>
            <a:r>
              <a:rPr lang="en-US" altLang="zh-TW" sz="3200" dirty="0" smtClean="0"/>
              <a:t>B </a:t>
            </a:r>
            <a:r>
              <a:rPr lang="zh-TW" altLang="en-US" sz="3200" dirty="0" smtClean="0"/>
              <a:t>一樣大嗎？為甚麼？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3268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500"/>
                            </p:stCondLst>
                            <p:childTnLst>
                              <p:par>
                                <p:cTn id="8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 tmFilter="0,0; .5, 1; 1, 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5" grpId="0" animBg="1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字方塊 35"/>
          <p:cNvSpPr txBox="1"/>
          <p:nvPr/>
        </p:nvSpPr>
        <p:spPr>
          <a:xfrm>
            <a:off x="1475656" y="464442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試試另一個</a:t>
            </a:r>
            <a:r>
              <a:rPr lang="zh-TW" altLang="en-US" sz="3200" dirty="0"/>
              <a:t>「中間人」</a:t>
            </a:r>
            <a:r>
              <a:rPr lang="zh-TW" altLang="en-US" sz="3200" dirty="0" smtClean="0"/>
              <a:t>。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選擇合適的中間人</a:t>
            </a:r>
            <a:endParaRPr lang="zh-HK" altLang="en-US" dirty="0"/>
          </a:p>
        </p:txBody>
      </p:sp>
      <p:pic>
        <p:nvPicPr>
          <p:cNvPr id="3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333" y="4929557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圓角矩形圖說文字 38"/>
          <p:cNvSpPr/>
          <p:nvPr/>
        </p:nvSpPr>
        <p:spPr>
          <a:xfrm>
            <a:off x="1331640" y="4581128"/>
            <a:ext cx="4536504" cy="1728192"/>
          </a:xfrm>
          <a:prstGeom prst="wedgeRoundRectCallout">
            <a:avLst>
              <a:gd name="adj1" fmla="val 61311"/>
              <a:gd name="adj2" fmla="val -4511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1460156" y="5157192"/>
            <a:ext cx="42639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我們可說圖 </a:t>
            </a:r>
            <a:r>
              <a:rPr lang="en-US" altLang="zh-TW" sz="3200" dirty="0" smtClean="0"/>
              <a:t>A </a:t>
            </a:r>
            <a:r>
              <a:rPr lang="zh-TW" altLang="en-US" sz="3200" dirty="0" smtClean="0"/>
              <a:t>比圖 </a:t>
            </a:r>
            <a:r>
              <a:rPr lang="en-US" altLang="zh-TW" sz="3200" dirty="0" smtClean="0"/>
              <a:t>B </a:t>
            </a:r>
            <a:r>
              <a:rPr lang="zh-TW" altLang="en-US" sz="3200" dirty="0" smtClean="0"/>
              <a:t>小嗎</a:t>
            </a:r>
            <a:r>
              <a:rPr lang="zh-TW" altLang="en-US" sz="3200" dirty="0"/>
              <a:t>？</a:t>
            </a:r>
            <a:r>
              <a:rPr lang="zh-TW" altLang="en-US" sz="3200" dirty="0" smtClean="0"/>
              <a:t>為甚麼？</a:t>
            </a:r>
          </a:p>
        </p:txBody>
      </p:sp>
      <p:sp>
        <p:nvSpPr>
          <p:cNvPr id="57" name="手繪多邊形 56"/>
          <p:cNvSpPr>
            <a:spLocks noChangeAspect="1"/>
          </p:cNvSpPr>
          <p:nvPr/>
        </p:nvSpPr>
        <p:spPr>
          <a:xfrm>
            <a:off x="3883111" y="1384985"/>
            <a:ext cx="993724" cy="929944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7" name="群組 6"/>
          <p:cNvGrpSpPr/>
          <p:nvPr/>
        </p:nvGrpSpPr>
        <p:grpSpPr>
          <a:xfrm>
            <a:off x="3621860" y="3150800"/>
            <a:ext cx="1366529" cy="861922"/>
            <a:chOff x="3923928" y="3346736"/>
            <a:chExt cx="1366529" cy="861922"/>
          </a:xfrm>
        </p:grpSpPr>
        <p:sp>
          <p:nvSpPr>
            <p:cNvPr id="44" name="文字方塊 43"/>
            <p:cNvSpPr txBox="1"/>
            <p:nvPr/>
          </p:nvSpPr>
          <p:spPr>
            <a:xfrm>
              <a:off x="3923928" y="3728065"/>
              <a:ext cx="57606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/>
                <a:t>3</a:t>
              </a:r>
              <a:r>
                <a:rPr lang="zh-TW" altLang="en-US" dirty="0" smtClean="0"/>
                <a:t> 個</a:t>
              </a:r>
              <a:endParaRPr lang="zh-HK" altLang="en-US" dirty="0"/>
            </a:p>
          </p:txBody>
        </p:sp>
        <p:sp>
          <p:nvSpPr>
            <p:cNvPr id="58" name="手繪多邊形 57"/>
            <p:cNvSpPr>
              <a:spLocks noChangeAspect="1"/>
            </p:cNvSpPr>
            <p:nvPr/>
          </p:nvSpPr>
          <p:spPr>
            <a:xfrm>
              <a:off x="4369414" y="3346736"/>
              <a:ext cx="921043" cy="861922"/>
            </a:xfrm>
            <a:custGeom>
              <a:avLst/>
              <a:gdLst>
                <a:gd name="connsiteX0" fmla="*/ 918210 w 920115"/>
                <a:gd name="connsiteY0" fmla="*/ 139065 h 861060"/>
                <a:gd name="connsiteX1" fmla="*/ 550545 w 920115"/>
                <a:gd name="connsiteY1" fmla="*/ 0 h 861060"/>
                <a:gd name="connsiteX2" fmla="*/ 198120 w 920115"/>
                <a:gd name="connsiteY2" fmla="*/ 142875 h 861060"/>
                <a:gd name="connsiteX3" fmla="*/ 0 w 920115"/>
                <a:gd name="connsiteY3" fmla="*/ 560070 h 861060"/>
                <a:gd name="connsiteX4" fmla="*/ 203835 w 920115"/>
                <a:gd name="connsiteY4" fmla="*/ 861060 h 861060"/>
                <a:gd name="connsiteX5" fmla="*/ 552450 w 920115"/>
                <a:gd name="connsiteY5" fmla="*/ 721995 h 861060"/>
                <a:gd name="connsiteX6" fmla="*/ 920115 w 920115"/>
                <a:gd name="connsiteY6" fmla="*/ 861060 h 861060"/>
                <a:gd name="connsiteX7" fmla="*/ 716280 w 920115"/>
                <a:gd name="connsiteY7" fmla="*/ 563880 h 861060"/>
                <a:gd name="connsiteX8" fmla="*/ 918210 w 920115"/>
                <a:gd name="connsiteY8" fmla="*/ 139065 h 861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0115" h="861060">
                  <a:moveTo>
                    <a:pt x="918210" y="139065"/>
                  </a:moveTo>
                  <a:lnTo>
                    <a:pt x="550545" y="0"/>
                  </a:lnTo>
                  <a:lnTo>
                    <a:pt x="198120" y="142875"/>
                  </a:lnTo>
                  <a:lnTo>
                    <a:pt x="0" y="560070"/>
                  </a:lnTo>
                  <a:lnTo>
                    <a:pt x="203835" y="861060"/>
                  </a:lnTo>
                  <a:lnTo>
                    <a:pt x="552450" y="721995"/>
                  </a:lnTo>
                  <a:lnTo>
                    <a:pt x="920115" y="861060"/>
                  </a:lnTo>
                  <a:lnTo>
                    <a:pt x="716280" y="563880"/>
                  </a:lnTo>
                  <a:lnTo>
                    <a:pt x="918210" y="139065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7510292" y="3167744"/>
            <a:ext cx="1368339" cy="850422"/>
            <a:chOff x="7812360" y="3420828"/>
            <a:chExt cx="1368339" cy="850422"/>
          </a:xfrm>
        </p:grpSpPr>
        <p:sp>
          <p:nvSpPr>
            <p:cNvPr id="47" name="文字方塊 46"/>
            <p:cNvSpPr txBox="1"/>
            <p:nvPr/>
          </p:nvSpPr>
          <p:spPr>
            <a:xfrm>
              <a:off x="7812360" y="3800073"/>
              <a:ext cx="57606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 smtClean="0"/>
                <a:t>4</a:t>
              </a:r>
              <a:r>
                <a:rPr lang="zh-TW" altLang="en-US" dirty="0" smtClean="0"/>
                <a:t> 個</a:t>
              </a:r>
              <a:endParaRPr lang="zh-HK" altLang="en-US" dirty="0"/>
            </a:p>
          </p:txBody>
        </p:sp>
        <p:sp>
          <p:nvSpPr>
            <p:cNvPr id="59" name="手繪多邊形 58"/>
            <p:cNvSpPr>
              <a:spLocks noChangeAspect="1"/>
            </p:cNvSpPr>
            <p:nvPr/>
          </p:nvSpPr>
          <p:spPr>
            <a:xfrm>
              <a:off x="8271945" y="3420828"/>
              <a:ext cx="908754" cy="850422"/>
            </a:xfrm>
            <a:custGeom>
              <a:avLst/>
              <a:gdLst>
                <a:gd name="connsiteX0" fmla="*/ 918210 w 920115"/>
                <a:gd name="connsiteY0" fmla="*/ 139065 h 861060"/>
                <a:gd name="connsiteX1" fmla="*/ 550545 w 920115"/>
                <a:gd name="connsiteY1" fmla="*/ 0 h 861060"/>
                <a:gd name="connsiteX2" fmla="*/ 198120 w 920115"/>
                <a:gd name="connsiteY2" fmla="*/ 142875 h 861060"/>
                <a:gd name="connsiteX3" fmla="*/ 0 w 920115"/>
                <a:gd name="connsiteY3" fmla="*/ 560070 h 861060"/>
                <a:gd name="connsiteX4" fmla="*/ 203835 w 920115"/>
                <a:gd name="connsiteY4" fmla="*/ 861060 h 861060"/>
                <a:gd name="connsiteX5" fmla="*/ 552450 w 920115"/>
                <a:gd name="connsiteY5" fmla="*/ 721995 h 861060"/>
                <a:gd name="connsiteX6" fmla="*/ 920115 w 920115"/>
                <a:gd name="connsiteY6" fmla="*/ 861060 h 861060"/>
                <a:gd name="connsiteX7" fmla="*/ 716280 w 920115"/>
                <a:gd name="connsiteY7" fmla="*/ 563880 h 861060"/>
                <a:gd name="connsiteX8" fmla="*/ 918210 w 920115"/>
                <a:gd name="connsiteY8" fmla="*/ 139065 h 861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0115" h="861060">
                  <a:moveTo>
                    <a:pt x="918210" y="139065"/>
                  </a:moveTo>
                  <a:lnTo>
                    <a:pt x="550545" y="0"/>
                  </a:lnTo>
                  <a:lnTo>
                    <a:pt x="198120" y="142875"/>
                  </a:lnTo>
                  <a:lnTo>
                    <a:pt x="0" y="560070"/>
                  </a:lnTo>
                  <a:lnTo>
                    <a:pt x="203835" y="861060"/>
                  </a:lnTo>
                  <a:lnTo>
                    <a:pt x="552450" y="721995"/>
                  </a:lnTo>
                  <a:lnTo>
                    <a:pt x="920115" y="861060"/>
                  </a:lnTo>
                  <a:lnTo>
                    <a:pt x="716280" y="563880"/>
                  </a:lnTo>
                  <a:lnTo>
                    <a:pt x="918210" y="139065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sp>
        <p:nvSpPr>
          <p:cNvPr id="60" name="文字方塊 59"/>
          <p:cNvSpPr txBox="1"/>
          <p:nvPr/>
        </p:nvSpPr>
        <p:spPr>
          <a:xfrm>
            <a:off x="1829824" y="3825456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TW" altLang="en-US" dirty="0" smtClean="0"/>
              <a:t>圖 </a:t>
            </a:r>
            <a:r>
              <a:rPr lang="en-US" altLang="zh-TW" dirty="0" smtClean="0"/>
              <a:t>A</a:t>
            </a:r>
            <a:endParaRPr lang="zh-HK" altLang="en-US" dirty="0"/>
          </a:p>
        </p:txBody>
      </p:sp>
      <p:sp>
        <p:nvSpPr>
          <p:cNvPr id="61" name="文字方塊 60"/>
          <p:cNvSpPr txBox="1"/>
          <p:nvPr/>
        </p:nvSpPr>
        <p:spPr>
          <a:xfrm>
            <a:off x="6178037" y="3812888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TW" altLang="en-US" dirty="0" smtClean="0"/>
              <a:t>圖 </a:t>
            </a:r>
            <a:r>
              <a:rPr lang="en-US" altLang="zh-TW" dirty="0" smtClean="0"/>
              <a:t>B</a:t>
            </a:r>
            <a:endParaRPr lang="zh-HK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669637" y="2303136"/>
            <a:ext cx="288032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5" name="矩形 24"/>
          <p:cNvSpPr/>
          <p:nvPr/>
        </p:nvSpPr>
        <p:spPr>
          <a:xfrm>
            <a:off x="5279710" y="1569314"/>
            <a:ext cx="2168099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" name="手繪多邊形 5"/>
          <p:cNvSpPr>
            <a:spLocks noChangeAspect="1"/>
          </p:cNvSpPr>
          <p:nvPr/>
        </p:nvSpPr>
        <p:spPr>
          <a:xfrm>
            <a:off x="685874" y="2315402"/>
            <a:ext cx="1043411" cy="976442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2" name="手繪多邊形 51"/>
          <p:cNvSpPr>
            <a:spLocks noChangeAspect="1"/>
          </p:cNvSpPr>
          <p:nvPr/>
        </p:nvSpPr>
        <p:spPr>
          <a:xfrm>
            <a:off x="1521361" y="2315409"/>
            <a:ext cx="1043411" cy="976442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3" name="手繪多邊形 52"/>
          <p:cNvSpPr>
            <a:spLocks noChangeAspect="1"/>
          </p:cNvSpPr>
          <p:nvPr/>
        </p:nvSpPr>
        <p:spPr>
          <a:xfrm>
            <a:off x="5292088" y="1584884"/>
            <a:ext cx="1043411" cy="976441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4" name="手繪多邊形 53"/>
          <p:cNvSpPr>
            <a:spLocks noChangeAspect="1"/>
          </p:cNvSpPr>
          <p:nvPr/>
        </p:nvSpPr>
        <p:spPr>
          <a:xfrm>
            <a:off x="6119420" y="1583749"/>
            <a:ext cx="1043411" cy="976441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5" name="手繪多邊形 54"/>
          <p:cNvSpPr>
            <a:spLocks noChangeAspect="1"/>
          </p:cNvSpPr>
          <p:nvPr/>
        </p:nvSpPr>
        <p:spPr>
          <a:xfrm>
            <a:off x="5300252" y="2424270"/>
            <a:ext cx="1043411" cy="976441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6" name="手繪多邊形 55"/>
          <p:cNvSpPr>
            <a:spLocks noChangeAspect="1"/>
          </p:cNvSpPr>
          <p:nvPr/>
        </p:nvSpPr>
        <p:spPr>
          <a:xfrm>
            <a:off x="6127584" y="2424270"/>
            <a:ext cx="1043411" cy="976441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5</a:t>
            </a:fld>
            <a:endParaRPr lang="zh-HK" altLang="en-US"/>
          </a:p>
        </p:txBody>
      </p:sp>
      <p:sp>
        <p:nvSpPr>
          <p:cNvPr id="26" name="手繪多邊形 25"/>
          <p:cNvSpPr>
            <a:spLocks noChangeAspect="1"/>
          </p:cNvSpPr>
          <p:nvPr/>
        </p:nvSpPr>
        <p:spPr>
          <a:xfrm>
            <a:off x="2351397" y="2320854"/>
            <a:ext cx="1043411" cy="976442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9533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7" grpId="0" animBg="1"/>
      <p:bldP spid="6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選擇合適的中間人</a:t>
            </a:r>
            <a:endParaRPr lang="zh-HK" altLang="en-US" dirty="0"/>
          </a:p>
        </p:txBody>
      </p:sp>
      <p:pic>
        <p:nvPicPr>
          <p:cNvPr id="35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333" y="4929557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圓角矩形圖說文字 38"/>
          <p:cNvSpPr/>
          <p:nvPr/>
        </p:nvSpPr>
        <p:spPr>
          <a:xfrm>
            <a:off x="1331640" y="4581128"/>
            <a:ext cx="4536504" cy="1728192"/>
          </a:xfrm>
          <a:prstGeom prst="wedgeRoundRectCallout">
            <a:avLst>
              <a:gd name="adj1" fmla="val 61311"/>
              <a:gd name="adj2" fmla="val -4511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2" name="文字方塊 41"/>
          <p:cNvSpPr txBox="1"/>
          <p:nvPr/>
        </p:nvSpPr>
        <p:spPr>
          <a:xfrm>
            <a:off x="1460156" y="5157192"/>
            <a:ext cx="42639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我們可說圖 </a:t>
            </a:r>
            <a:r>
              <a:rPr lang="en-US" altLang="zh-TW" sz="3200" dirty="0" smtClean="0"/>
              <a:t>A </a:t>
            </a:r>
            <a:r>
              <a:rPr lang="zh-TW" altLang="en-US" sz="3200" dirty="0" smtClean="0"/>
              <a:t>比圖 </a:t>
            </a:r>
            <a:r>
              <a:rPr lang="en-US" altLang="zh-TW" sz="3200" dirty="0" smtClean="0"/>
              <a:t>B </a:t>
            </a:r>
            <a:r>
              <a:rPr lang="zh-TW" altLang="en-US" sz="3200" dirty="0" smtClean="0"/>
              <a:t>大</a:t>
            </a:r>
            <a:r>
              <a:rPr lang="zh-TW" altLang="en-US" sz="3200" dirty="0"/>
              <a:t>嗎？</a:t>
            </a:r>
            <a:r>
              <a:rPr lang="zh-TW" altLang="en-US" sz="3200" dirty="0" smtClean="0"/>
              <a:t>為甚麼？</a:t>
            </a:r>
          </a:p>
        </p:txBody>
      </p:sp>
      <p:sp>
        <p:nvSpPr>
          <p:cNvPr id="57" name="手繪多邊形 56"/>
          <p:cNvSpPr>
            <a:spLocks noChangeAspect="1"/>
          </p:cNvSpPr>
          <p:nvPr/>
        </p:nvSpPr>
        <p:spPr>
          <a:xfrm>
            <a:off x="3809635" y="1384985"/>
            <a:ext cx="993724" cy="929944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7" name="群組 6"/>
          <p:cNvGrpSpPr/>
          <p:nvPr/>
        </p:nvGrpSpPr>
        <p:grpSpPr>
          <a:xfrm>
            <a:off x="3646352" y="3135085"/>
            <a:ext cx="1383881" cy="885800"/>
            <a:chOff x="3923928" y="3331021"/>
            <a:chExt cx="1383881" cy="885800"/>
          </a:xfrm>
        </p:grpSpPr>
        <p:sp>
          <p:nvSpPr>
            <p:cNvPr id="44" name="文字方塊 43"/>
            <p:cNvSpPr txBox="1"/>
            <p:nvPr/>
          </p:nvSpPr>
          <p:spPr>
            <a:xfrm>
              <a:off x="3923928" y="3728065"/>
              <a:ext cx="57606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/>
                <a:t>6</a:t>
              </a:r>
              <a:r>
                <a:rPr lang="zh-TW" altLang="en-US" dirty="0" smtClean="0"/>
                <a:t> 個</a:t>
              </a:r>
              <a:endParaRPr lang="zh-HK" altLang="en-US" dirty="0"/>
            </a:p>
          </p:txBody>
        </p:sp>
        <p:sp>
          <p:nvSpPr>
            <p:cNvPr id="58" name="手繪多邊形 57"/>
            <p:cNvSpPr>
              <a:spLocks noChangeAspect="1"/>
            </p:cNvSpPr>
            <p:nvPr/>
          </p:nvSpPr>
          <p:spPr>
            <a:xfrm>
              <a:off x="4361250" y="3331021"/>
              <a:ext cx="946559" cy="885800"/>
            </a:xfrm>
            <a:custGeom>
              <a:avLst/>
              <a:gdLst>
                <a:gd name="connsiteX0" fmla="*/ 918210 w 920115"/>
                <a:gd name="connsiteY0" fmla="*/ 139065 h 861060"/>
                <a:gd name="connsiteX1" fmla="*/ 550545 w 920115"/>
                <a:gd name="connsiteY1" fmla="*/ 0 h 861060"/>
                <a:gd name="connsiteX2" fmla="*/ 198120 w 920115"/>
                <a:gd name="connsiteY2" fmla="*/ 142875 h 861060"/>
                <a:gd name="connsiteX3" fmla="*/ 0 w 920115"/>
                <a:gd name="connsiteY3" fmla="*/ 560070 h 861060"/>
                <a:gd name="connsiteX4" fmla="*/ 203835 w 920115"/>
                <a:gd name="connsiteY4" fmla="*/ 861060 h 861060"/>
                <a:gd name="connsiteX5" fmla="*/ 552450 w 920115"/>
                <a:gd name="connsiteY5" fmla="*/ 721995 h 861060"/>
                <a:gd name="connsiteX6" fmla="*/ 920115 w 920115"/>
                <a:gd name="connsiteY6" fmla="*/ 861060 h 861060"/>
                <a:gd name="connsiteX7" fmla="*/ 716280 w 920115"/>
                <a:gd name="connsiteY7" fmla="*/ 563880 h 861060"/>
                <a:gd name="connsiteX8" fmla="*/ 918210 w 920115"/>
                <a:gd name="connsiteY8" fmla="*/ 139065 h 861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0115" h="861060">
                  <a:moveTo>
                    <a:pt x="918210" y="139065"/>
                  </a:moveTo>
                  <a:lnTo>
                    <a:pt x="550545" y="0"/>
                  </a:lnTo>
                  <a:lnTo>
                    <a:pt x="198120" y="142875"/>
                  </a:lnTo>
                  <a:lnTo>
                    <a:pt x="0" y="560070"/>
                  </a:lnTo>
                  <a:lnTo>
                    <a:pt x="203835" y="861060"/>
                  </a:lnTo>
                  <a:lnTo>
                    <a:pt x="552450" y="721995"/>
                  </a:lnTo>
                  <a:lnTo>
                    <a:pt x="920115" y="861060"/>
                  </a:lnTo>
                  <a:lnTo>
                    <a:pt x="716280" y="563880"/>
                  </a:lnTo>
                  <a:lnTo>
                    <a:pt x="918210" y="139065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7453144" y="3077934"/>
            <a:ext cx="1466546" cy="972887"/>
            <a:chOff x="7812360" y="3290198"/>
            <a:chExt cx="1466546" cy="972887"/>
          </a:xfrm>
        </p:grpSpPr>
        <p:sp>
          <p:nvSpPr>
            <p:cNvPr id="47" name="文字方塊 46"/>
            <p:cNvSpPr txBox="1"/>
            <p:nvPr/>
          </p:nvSpPr>
          <p:spPr>
            <a:xfrm>
              <a:off x="7812360" y="3800073"/>
              <a:ext cx="57606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 smtClean="0"/>
                <a:t>4</a:t>
              </a:r>
              <a:r>
                <a:rPr lang="zh-TW" altLang="en-US" dirty="0" smtClean="0"/>
                <a:t> 個</a:t>
              </a:r>
              <a:endParaRPr lang="zh-HK" altLang="en-US" dirty="0"/>
            </a:p>
          </p:txBody>
        </p:sp>
        <p:sp>
          <p:nvSpPr>
            <p:cNvPr id="59" name="手繪多邊形 58"/>
            <p:cNvSpPr>
              <a:spLocks noChangeAspect="1"/>
            </p:cNvSpPr>
            <p:nvPr/>
          </p:nvSpPr>
          <p:spPr>
            <a:xfrm>
              <a:off x="8239287" y="3290198"/>
              <a:ext cx="1039619" cy="972887"/>
            </a:xfrm>
            <a:custGeom>
              <a:avLst/>
              <a:gdLst>
                <a:gd name="connsiteX0" fmla="*/ 918210 w 920115"/>
                <a:gd name="connsiteY0" fmla="*/ 139065 h 861060"/>
                <a:gd name="connsiteX1" fmla="*/ 550545 w 920115"/>
                <a:gd name="connsiteY1" fmla="*/ 0 h 861060"/>
                <a:gd name="connsiteX2" fmla="*/ 198120 w 920115"/>
                <a:gd name="connsiteY2" fmla="*/ 142875 h 861060"/>
                <a:gd name="connsiteX3" fmla="*/ 0 w 920115"/>
                <a:gd name="connsiteY3" fmla="*/ 560070 h 861060"/>
                <a:gd name="connsiteX4" fmla="*/ 203835 w 920115"/>
                <a:gd name="connsiteY4" fmla="*/ 861060 h 861060"/>
                <a:gd name="connsiteX5" fmla="*/ 552450 w 920115"/>
                <a:gd name="connsiteY5" fmla="*/ 721995 h 861060"/>
                <a:gd name="connsiteX6" fmla="*/ 920115 w 920115"/>
                <a:gd name="connsiteY6" fmla="*/ 861060 h 861060"/>
                <a:gd name="connsiteX7" fmla="*/ 716280 w 920115"/>
                <a:gd name="connsiteY7" fmla="*/ 563880 h 861060"/>
                <a:gd name="connsiteX8" fmla="*/ 918210 w 920115"/>
                <a:gd name="connsiteY8" fmla="*/ 139065 h 861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20115" h="861060">
                  <a:moveTo>
                    <a:pt x="918210" y="139065"/>
                  </a:moveTo>
                  <a:lnTo>
                    <a:pt x="550545" y="0"/>
                  </a:lnTo>
                  <a:lnTo>
                    <a:pt x="198120" y="142875"/>
                  </a:lnTo>
                  <a:lnTo>
                    <a:pt x="0" y="560070"/>
                  </a:lnTo>
                  <a:lnTo>
                    <a:pt x="203835" y="861060"/>
                  </a:lnTo>
                  <a:lnTo>
                    <a:pt x="552450" y="721995"/>
                  </a:lnTo>
                  <a:lnTo>
                    <a:pt x="920115" y="861060"/>
                  </a:lnTo>
                  <a:lnTo>
                    <a:pt x="716280" y="563880"/>
                  </a:lnTo>
                  <a:lnTo>
                    <a:pt x="918210" y="139065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sp>
        <p:nvSpPr>
          <p:cNvPr id="60" name="文字方塊 59"/>
          <p:cNvSpPr txBox="1"/>
          <p:nvPr/>
        </p:nvSpPr>
        <p:spPr>
          <a:xfrm>
            <a:off x="1854315" y="1963999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TW" altLang="en-US" dirty="0" smtClean="0"/>
              <a:t>圖 </a:t>
            </a:r>
            <a:r>
              <a:rPr lang="en-US" altLang="zh-TW" dirty="0" smtClean="0"/>
              <a:t>A</a:t>
            </a:r>
            <a:endParaRPr lang="zh-HK" altLang="en-US" dirty="0"/>
          </a:p>
        </p:txBody>
      </p:sp>
      <p:sp>
        <p:nvSpPr>
          <p:cNvPr id="61" name="文字方塊 60"/>
          <p:cNvSpPr txBox="1"/>
          <p:nvPr/>
        </p:nvSpPr>
        <p:spPr>
          <a:xfrm>
            <a:off x="6071905" y="3812888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TW" altLang="en-US" dirty="0" smtClean="0"/>
              <a:t>圖 </a:t>
            </a:r>
            <a:r>
              <a:rPr lang="en-US" altLang="zh-TW" dirty="0" smtClean="0"/>
              <a:t>B</a:t>
            </a:r>
            <a:endParaRPr lang="zh-HK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685965" y="2303136"/>
            <a:ext cx="288032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5" name="矩形 24"/>
          <p:cNvSpPr/>
          <p:nvPr/>
        </p:nvSpPr>
        <p:spPr>
          <a:xfrm>
            <a:off x="5173578" y="1569314"/>
            <a:ext cx="2168099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" name="手繪多邊形 5"/>
          <p:cNvSpPr>
            <a:spLocks noChangeAspect="1"/>
          </p:cNvSpPr>
          <p:nvPr/>
        </p:nvSpPr>
        <p:spPr>
          <a:xfrm>
            <a:off x="702202" y="2315402"/>
            <a:ext cx="1043411" cy="976442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2" name="手繪多邊形 51"/>
          <p:cNvSpPr>
            <a:spLocks noChangeAspect="1"/>
          </p:cNvSpPr>
          <p:nvPr/>
        </p:nvSpPr>
        <p:spPr>
          <a:xfrm>
            <a:off x="1537689" y="2315409"/>
            <a:ext cx="1043411" cy="976442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3" name="手繪多邊形 52"/>
          <p:cNvSpPr>
            <a:spLocks noChangeAspect="1"/>
          </p:cNvSpPr>
          <p:nvPr/>
        </p:nvSpPr>
        <p:spPr>
          <a:xfrm>
            <a:off x="5185956" y="1584884"/>
            <a:ext cx="1043411" cy="976441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4" name="手繪多邊形 53"/>
          <p:cNvSpPr>
            <a:spLocks noChangeAspect="1"/>
          </p:cNvSpPr>
          <p:nvPr/>
        </p:nvSpPr>
        <p:spPr>
          <a:xfrm>
            <a:off x="6013288" y="1583749"/>
            <a:ext cx="1043411" cy="976441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5" name="手繪多邊形 54"/>
          <p:cNvSpPr>
            <a:spLocks noChangeAspect="1"/>
          </p:cNvSpPr>
          <p:nvPr/>
        </p:nvSpPr>
        <p:spPr>
          <a:xfrm>
            <a:off x="5194120" y="2424270"/>
            <a:ext cx="1043411" cy="976441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6" name="手繪多邊形 55"/>
          <p:cNvSpPr>
            <a:spLocks noChangeAspect="1"/>
          </p:cNvSpPr>
          <p:nvPr/>
        </p:nvSpPr>
        <p:spPr>
          <a:xfrm>
            <a:off x="6021452" y="2424270"/>
            <a:ext cx="1043411" cy="976441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7" name="手繪多邊形 26"/>
          <p:cNvSpPr>
            <a:spLocks noChangeAspect="1"/>
          </p:cNvSpPr>
          <p:nvPr/>
        </p:nvSpPr>
        <p:spPr>
          <a:xfrm>
            <a:off x="2367724" y="2320851"/>
            <a:ext cx="1043411" cy="976442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8" name="手繪多邊形 27"/>
          <p:cNvSpPr>
            <a:spLocks noChangeAspect="1"/>
          </p:cNvSpPr>
          <p:nvPr/>
        </p:nvSpPr>
        <p:spPr>
          <a:xfrm>
            <a:off x="710374" y="3153609"/>
            <a:ext cx="1043411" cy="976442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9" name="手繪多邊形 28"/>
          <p:cNvSpPr>
            <a:spLocks noChangeAspect="1"/>
          </p:cNvSpPr>
          <p:nvPr/>
        </p:nvSpPr>
        <p:spPr>
          <a:xfrm>
            <a:off x="1543133" y="3153608"/>
            <a:ext cx="1043411" cy="976442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0" name="手繪多邊形 29"/>
          <p:cNvSpPr>
            <a:spLocks noChangeAspect="1"/>
          </p:cNvSpPr>
          <p:nvPr/>
        </p:nvSpPr>
        <p:spPr>
          <a:xfrm>
            <a:off x="2375890" y="3161773"/>
            <a:ext cx="1043411" cy="976442"/>
          </a:xfrm>
          <a:custGeom>
            <a:avLst/>
            <a:gdLst>
              <a:gd name="connsiteX0" fmla="*/ 918210 w 920115"/>
              <a:gd name="connsiteY0" fmla="*/ 139065 h 861060"/>
              <a:gd name="connsiteX1" fmla="*/ 550545 w 920115"/>
              <a:gd name="connsiteY1" fmla="*/ 0 h 861060"/>
              <a:gd name="connsiteX2" fmla="*/ 198120 w 920115"/>
              <a:gd name="connsiteY2" fmla="*/ 142875 h 861060"/>
              <a:gd name="connsiteX3" fmla="*/ 0 w 920115"/>
              <a:gd name="connsiteY3" fmla="*/ 560070 h 861060"/>
              <a:gd name="connsiteX4" fmla="*/ 203835 w 920115"/>
              <a:gd name="connsiteY4" fmla="*/ 861060 h 861060"/>
              <a:gd name="connsiteX5" fmla="*/ 552450 w 920115"/>
              <a:gd name="connsiteY5" fmla="*/ 721995 h 861060"/>
              <a:gd name="connsiteX6" fmla="*/ 920115 w 920115"/>
              <a:gd name="connsiteY6" fmla="*/ 861060 h 861060"/>
              <a:gd name="connsiteX7" fmla="*/ 716280 w 920115"/>
              <a:gd name="connsiteY7" fmla="*/ 563880 h 861060"/>
              <a:gd name="connsiteX8" fmla="*/ 918210 w 920115"/>
              <a:gd name="connsiteY8" fmla="*/ 139065 h 861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20115" h="861060">
                <a:moveTo>
                  <a:pt x="918210" y="139065"/>
                </a:moveTo>
                <a:lnTo>
                  <a:pt x="550545" y="0"/>
                </a:lnTo>
                <a:lnTo>
                  <a:pt x="198120" y="142875"/>
                </a:lnTo>
                <a:lnTo>
                  <a:pt x="0" y="560070"/>
                </a:lnTo>
                <a:lnTo>
                  <a:pt x="203835" y="861060"/>
                </a:lnTo>
                <a:lnTo>
                  <a:pt x="552450" y="721995"/>
                </a:lnTo>
                <a:lnTo>
                  <a:pt x="920115" y="861060"/>
                </a:lnTo>
                <a:lnTo>
                  <a:pt x="716280" y="563880"/>
                </a:lnTo>
                <a:lnTo>
                  <a:pt x="918210" y="139065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1" name="文字方塊 30"/>
          <p:cNvSpPr txBox="1"/>
          <p:nvPr/>
        </p:nvSpPr>
        <p:spPr>
          <a:xfrm>
            <a:off x="1475656" y="4644425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試試另一個鋪砌方法。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955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 tmFilter="0,0; .5, 1; 1, 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7" grpId="0" animBg="1"/>
      <p:bldP spid="6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選擇合適的中間人</a:t>
            </a:r>
            <a:endParaRPr lang="zh-HK" altLang="en-US" dirty="0"/>
          </a:p>
        </p:txBody>
      </p:sp>
      <p:pic>
        <p:nvPicPr>
          <p:cNvPr id="1027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169" y="4839753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圓角矩形圖說文字 3"/>
          <p:cNvSpPr/>
          <p:nvPr/>
        </p:nvSpPr>
        <p:spPr>
          <a:xfrm>
            <a:off x="1330782" y="4449541"/>
            <a:ext cx="4727120" cy="1690007"/>
          </a:xfrm>
          <a:prstGeom prst="wedgeRoundRectCallout">
            <a:avLst>
              <a:gd name="adj1" fmla="val 56431"/>
              <a:gd name="adj2" fmla="val -4811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1" name="文字方塊 40"/>
          <p:cNvSpPr txBox="1"/>
          <p:nvPr/>
        </p:nvSpPr>
        <p:spPr>
          <a:xfrm>
            <a:off x="1391091" y="5013993"/>
            <a:ext cx="44799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我們可說圖 </a:t>
            </a:r>
            <a:r>
              <a:rPr lang="en-US" altLang="zh-TW" sz="3200" dirty="0" smtClean="0"/>
              <a:t>A </a:t>
            </a:r>
            <a:r>
              <a:rPr lang="zh-TW" altLang="en-US" sz="3200" dirty="0" smtClean="0"/>
              <a:t>比圖 </a:t>
            </a:r>
            <a:r>
              <a:rPr lang="en-US" altLang="zh-TW" sz="3200" dirty="0" smtClean="0"/>
              <a:t>B </a:t>
            </a:r>
            <a:r>
              <a:rPr lang="zh-TW" altLang="en-US" sz="3200" dirty="0" smtClean="0"/>
              <a:t>大嗎？為甚麼？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1952284" y="3760144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TW" altLang="en-US" dirty="0" smtClean="0"/>
              <a:t>圖 </a:t>
            </a:r>
            <a:r>
              <a:rPr lang="en-US" altLang="zh-TW" dirty="0" smtClean="0"/>
              <a:t>A</a:t>
            </a:r>
            <a:endParaRPr lang="zh-HK" altLang="en-US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6324989" y="3796560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TW" altLang="en-US" dirty="0" smtClean="0"/>
              <a:t>圖 </a:t>
            </a:r>
            <a:r>
              <a:rPr lang="en-US" altLang="zh-TW" dirty="0" smtClean="0"/>
              <a:t>B</a:t>
            </a:r>
            <a:endParaRPr lang="zh-HK" altLang="en-US" dirty="0"/>
          </a:p>
        </p:txBody>
      </p:sp>
      <p:sp>
        <p:nvSpPr>
          <p:cNvPr id="55" name="文字方塊 54"/>
          <p:cNvSpPr txBox="1"/>
          <p:nvPr/>
        </p:nvSpPr>
        <p:spPr>
          <a:xfrm>
            <a:off x="1418508" y="4497473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試試另一個</a:t>
            </a:r>
            <a:r>
              <a:rPr lang="zh-TW" altLang="en-US" sz="3200" dirty="0"/>
              <a:t>「中間人」</a:t>
            </a:r>
            <a:r>
              <a:rPr lang="zh-TW" altLang="en-US" sz="3200" dirty="0" smtClean="0"/>
              <a:t>。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3736161" y="3466806"/>
            <a:ext cx="890849" cy="283047"/>
            <a:chOff x="3703500" y="3728065"/>
            <a:chExt cx="890849" cy="283047"/>
          </a:xfrm>
        </p:grpSpPr>
        <p:sp>
          <p:nvSpPr>
            <p:cNvPr id="7" name="文字方塊 6"/>
            <p:cNvSpPr txBox="1"/>
            <p:nvPr/>
          </p:nvSpPr>
          <p:spPr>
            <a:xfrm>
              <a:off x="3703500" y="3728065"/>
              <a:ext cx="57606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/>
                <a:t>4</a:t>
              </a:r>
              <a:r>
                <a:rPr lang="zh-TW" altLang="en-US" dirty="0" smtClean="0"/>
                <a:t> 個</a:t>
              </a:r>
              <a:endParaRPr lang="zh-HK" altLang="en-US" dirty="0"/>
            </a:p>
          </p:txBody>
        </p:sp>
        <p:sp>
          <p:nvSpPr>
            <p:cNvPr id="56" name="矩形 55"/>
            <p:cNvSpPr/>
            <p:nvPr/>
          </p:nvSpPr>
          <p:spPr>
            <a:xfrm>
              <a:off x="4180049" y="3731078"/>
              <a:ext cx="414300" cy="28003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7681728" y="3483425"/>
            <a:ext cx="877742" cy="283402"/>
            <a:chOff x="7910328" y="3793670"/>
            <a:chExt cx="877742" cy="283402"/>
          </a:xfrm>
        </p:grpSpPr>
        <p:sp>
          <p:nvSpPr>
            <p:cNvPr id="47" name="文字方塊 46"/>
            <p:cNvSpPr txBox="1"/>
            <p:nvPr/>
          </p:nvSpPr>
          <p:spPr>
            <a:xfrm>
              <a:off x="7910328" y="3800073"/>
              <a:ext cx="57606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/>
                <a:t>3</a:t>
              </a:r>
              <a:r>
                <a:rPr lang="zh-TW" altLang="en-US" dirty="0" smtClean="0"/>
                <a:t> 個</a:t>
              </a:r>
              <a:endParaRPr lang="zh-HK" altLang="en-US" dirty="0"/>
            </a:p>
          </p:txBody>
        </p:sp>
        <p:sp>
          <p:nvSpPr>
            <p:cNvPr id="57" name="矩形 56"/>
            <p:cNvSpPr/>
            <p:nvPr/>
          </p:nvSpPr>
          <p:spPr>
            <a:xfrm>
              <a:off x="8373770" y="3793670"/>
              <a:ext cx="414300" cy="28003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sp>
        <p:nvSpPr>
          <p:cNvPr id="25" name="矩形 24"/>
          <p:cNvSpPr/>
          <p:nvPr/>
        </p:nvSpPr>
        <p:spPr>
          <a:xfrm>
            <a:off x="734942" y="2237763"/>
            <a:ext cx="288032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6" name="矩形 25"/>
          <p:cNvSpPr/>
          <p:nvPr/>
        </p:nvSpPr>
        <p:spPr>
          <a:xfrm>
            <a:off x="5418488" y="1544770"/>
            <a:ext cx="2168099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3" name="矩形 32"/>
          <p:cNvSpPr/>
          <p:nvPr/>
        </p:nvSpPr>
        <p:spPr>
          <a:xfrm>
            <a:off x="735389" y="2231261"/>
            <a:ext cx="1437672" cy="72061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7" name="矩形 26"/>
          <p:cNvSpPr/>
          <p:nvPr/>
        </p:nvSpPr>
        <p:spPr>
          <a:xfrm>
            <a:off x="2175569" y="2231261"/>
            <a:ext cx="1437672" cy="72061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8" name="矩形 27"/>
          <p:cNvSpPr/>
          <p:nvPr/>
        </p:nvSpPr>
        <p:spPr>
          <a:xfrm>
            <a:off x="735389" y="2957610"/>
            <a:ext cx="1437672" cy="72061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9" name="矩形 28"/>
          <p:cNvSpPr/>
          <p:nvPr/>
        </p:nvSpPr>
        <p:spPr>
          <a:xfrm>
            <a:off x="5430927" y="1549013"/>
            <a:ext cx="1437672" cy="72061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0" name="矩形 29"/>
          <p:cNvSpPr/>
          <p:nvPr/>
        </p:nvSpPr>
        <p:spPr>
          <a:xfrm>
            <a:off x="5430927" y="2271825"/>
            <a:ext cx="1437672" cy="72061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1" name="矩形 30"/>
          <p:cNvSpPr/>
          <p:nvPr/>
        </p:nvSpPr>
        <p:spPr>
          <a:xfrm>
            <a:off x="5427119" y="2984567"/>
            <a:ext cx="1437672" cy="72061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4" name="矩形 33"/>
          <p:cNvSpPr/>
          <p:nvPr/>
        </p:nvSpPr>
        <p:spPr>
          <a:xfrm>
            <a:off x="3781206" y="1550962"/>
            <a:ext cx="1437672" cy="72061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5" name="矩形 34"/>
          <p:cNvSpPr/>
          <p:nvPr/>
        </p:nvSpPr>
        <p:spPr>
          <a:xfrm>
            <a:off x="2177745" y="2963052"/>
            <a:ext cx="1437672" cy="72061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24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33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選擇合適的中間人</a:t>
            </a:r>
            <a:endParaRPr lang="zh-HK" altLang="en-US" dirty="0"/>
          </a:p>
        </p:txBody>
      </p:sp>
      <p:pic>
        <p:nvPicPr>
          <p:cNvPr id="1027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169" y="4839753"/>
            <a:ext cx="1592035" cy="137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圓角矩形圖說文字 3"/>
          <p:cNvSpPr/>
          <p:nvPr/>
        </p:nvSpPr>
        <p:spPr>
          <a:xfrm>
            <a:off x="1330782" y="4449541"/>
            <a:ext cx="4727120" cy="1690007"/>
          </a:xfrm>
          <a:prstGeom prst="wedgeRoundRectCallout">
            <a:avLst>
              <a:gd name="adj1" fmla="val 56431"/>
              <a:gd name="adj2" fmla="val -4811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1" name="文字方塊 40"/>
          <p:cNvSpPr txBox="1"/>
          <p:nvPr/>
        </p:nvSpPr>
        <p:spPr>
          <a:xfrm>
            <a:off x="1391091" y="5013993"/>
            <a:ext cx="44799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我們可說圖 </a:t>
            </a:r>
            <a:r>
              <a:rPr lang="en-US" altLang="zh-TW" sz="3200" dirty="0" smtClean="0"/>
              <a:t>A </a:t>
            </a:r>
            <a:r>
              <a:rPr lang="zh-TW" altLang="en-US" sz="3200" dirty="0" smtClean="0"/>
              <a:t>比圖 </a:t>
            </a:r>
            <a:r>
              <a:rPr lang="en-US" altLang="zh-TW" sz="3200" dirty="0" smtClean="0"/>
              <a:t>B </a:t>
            </a:r>
            <a:r>
              <a:rPr lang="zh-TW" altLang="en-US" sz="3200" dirty="0" smtClean="0"/>
              <a:t>小</a:t>
            </a:r>
            <a:r>
              <a:rPr lang="zh-TW" altLang="en-US" sz="3200" dirty="0"/>
              <a:t>嗎</a:t>
            </a:r>
            <a:r>
              <a:rPr lang="zh-TW" altLang="en-US" sz="3200" dirty="0" smtClean="0"/>
              <a:t>？為甚麼？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1952284" y="3760144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TW" altLang="en-US" dirty="0" smtClean="0"/>
              <a:t>圖 </a:t>
            </a:r>
            <a:r>
              <a:rPr lang="en-US" altLang="zh-TW" dirty="0" smtClean="0"/>
              <a:t>A</a:t>
            </a:r>
            <a:endParaRPr lang="zh-HK" altLang="en-US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6324989" y="3796560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TW" altLang="en-US" dirty="0" smtClean="0"/>
              <a:t>圖 </a:t>
            </a:r>
            <a:r>
              <a:rPr lang="en-US" altLang="zh-TW" dirty="0" smtClean="0"/>
              <a:t>B</a:t>
            </a:r>
            <a:endParaRPr lang="zh-HK" altLang="en-US" dirty="0"/>
          </a:p>
        </p:txBody>
      </p:sp>
      <p:sp>
        <p:nvSpPr>
          <p:cNvPr id="55" name="文字方塊 54"/>
          <p:cNvSpPr txBox="1"/>
          <p:nvPr/>
        </p:nvSpPr>
        <p:spPr>
          <a:xfrm>
            <a:off x="1418508" y="4497473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試試另一個</a:t>
            </a:r>
            <a:r>
              <a:rPr lang="zh-TW" altLang="en-US" sz="3200" dirty="0"/>
              <a:t>「中間人」</a:t>
            </a:r>
            <a:r>
              <a:rPr lang="zh-TW" altLang="en-US" sz="3200" dirty="0" smtClean="0"/>
              <a:t>。</a:t>
            </a:r>
          </a:p>
        </p:txBody>
      </p:sp>
      <p:sp>
        <p:nvSpPr>
          <p:cNvPr id="25" name="矩形 24"/>
          <p:cNvSpPr/>
          <p:nvPr/>
        </p:nvSpPr>
        <p:spPr>
          <a:xfrm>
            <a:off x="734942" y="2237763"/>
            <a:ext cx="288032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6" name="矩形 25"/>
          <p:cNvSpPr/>
          <p:nvPr/>
        </p:nvSpPr>
        <p:spPr>
          <a:xfrm>
            <a:off x="5418488" y="1544770"/>
            <a:ext cx="2168099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矩形 7"/>
          <p:cNvSpPr/>
          <p:nvPr/>
        </p:nvSpPr>
        <p:spPr>
          <a:xfrm>
            <a:off x="4130246" y="1603484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2" name="矩形 31"/>
          <p:cNvSpPr/>
          <p:nvPr/>
        </p:nvSpPr>
        <p:spPr>
          <a:xfrm>
            <a:off x="733213" y="2233789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6" name="矩形 35"/>
          <p:cNvSpPr/>
          <p:nvPr/>
        </p:nvSpPr>
        <p:spPr>
          <a:xfrm>
            <a:off x="1453293" y="2233789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7" name="矩形 36"/>
          <p:cNvSpPr/>
          <p:nvPr/>
        </p:nvSpPr>
        <p:spPr>
          <a:xfrm>
            <a:off x="2173373" y="2233789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8" name="矩形 37"/>
          <p:cNvSpPr/>
          <p:nvPr/>
        </p:nvSpPr>
        <p:spPr>
          <a:xfrm>
            <a:off x="2893453" y="2233789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9" name="矩形 38"/>
          <p:cNvSpPr/>
          <p:nvPr/>
        </p:nvSpPr>
        <p:spPr>
          <a:xfrm>
            <a:off x="733213" y="2955622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0" name="矩形 39"/>
          <p:cNvSpPr/>
          <p:nvPr/>
        </p:nvSpPr>
        <p:spPr>
          <a:xfrm>
            <a:off x="1453293" y="2958505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2" name="矩形 41"/>
          <p:cNvSpPr/>
          <p:nvPr/>
        </p:nvSpPr>
        <p:spPr>
          <a:xfrm>
            <a:off x="2173373" y="2958505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4" name="矩形 43"/>
          <p:cNvSpPr/>
          <p:nvPr/>
        </p:nvSpPr>
        <p:spPr>
          <a:xfrm>
            <a:off x="5421600" y="154309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5" name="矩形 44"/>
          <p:cNvSpPr/>
          <p:nvPr/>
        </p:nvSpPr>
        <p:spPr>
          <a:xfrm>
            <a:off x="6141680" y="154309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6" name="矩形 45"/>
          <p:cNvSpPr/>
          <p:nvPr/>
        </p:nvSpPr>
        <p:spPr>
          <a:xfrm>
            <a:off x="6861760" y="154309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8" name="矩形 47"/>
          <p:cNvSpPr/>
          <p:nvPr/>
        </p:nvSpPr>
        <p:spPr>
          <a:xfrm>
            <a:off x="5421600" y="2269711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9" name="矩形 48"/>
          <p:cNvSpPr/>
          <p:nvPr/>
        </p:nvSpPr>
        <p:spPr>
          <a:xfrm>
            <a:off x="6141680" y="2269711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0" name="矩形 49"/>
          <p:cNvSpPr/>
          <p:nvPr/>
        </p:nvSpPr>
        <p:spPr>
          <a:xfrm>
            <a:off x="6861760" y="2269711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1" name="矩形 50"/>
          <p:cNvSpPr/>
          <p:nvPr/>
        </p:nvSpPr>
        <p:spPr>
          <a:xfrm>
            <a:off x="5421600" y="298325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2" name="矩形 51"/>
          <p:cNvSpPr/>
          <p:nvPr/>
        </p:nvSpPr>
        <p:spPr>
          <a:xfrm>
            <a:off x="6141680" y="298325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9" name="群組 8"/>
          <p:cNvGrpSpPr/>
          <p:nvPr/>
        </p:nvGrpSpPr>
        <p:grpSpPr>
          <a:xfrm>
            <a:off x="3736161" y="3440180"/>
            <a:ext cx="763831" cy="303625"/>
            <a:chOff x="3736161" y="3440180"/>
            <a:chExt cx="763831" cy="303625"/>
          </a:xfrm>
        </p:grpSpPr>
        <p:sp>
          <p:nvSpPr>
            <p:cNvPr id="7" name="文字方塊 6"/>
            <p:cNvSpPr txBox="1"/>
            <p:nvPr/>
          </p:nvSpPr>
          <p:spPr>
            <a:xfrm>
              <a:off x="3736161" y="3466806"/>
              <a:ext cx="57606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 smtClean="0"/>
                <a:t>8</a:t>
              </a:r>
              <a:r>
                <a:rPr lang="zh-TW" altLang="en-US" dirty="0" smtClean="0"/>
                <a:t> 個</a:t>
              </a:r>
              <a:endParaRPr lang="zh-HK" altLang="en-US" dirty="0"/>
            </a:p>
          </p:txBody>
        </p:sp>
        <p:sp>
          <p:nvSpPr>
            <p:cNvPr id="53" name="矩形 52"/>
            <p:cNvSpPr/>
            <p:nvPr/>
          </p:nvSpPr>
          <p:spPr>
            <a:xfrm>
              <a:off x="4223140" y="3440180"/>
              <a:ext cx="276852" cy="27685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7681728" y="3440180"/>
            <a:ext cx="767524" cy="326647"/>
            <a:chOff x="7681728" y="3440180"/>
            <a:chExt cx="767524" cy="326647"/>
          </a:xfrm>
        </p:grpSpPr>
        <p:sp>
          <p:nvSpPr>
            <p:cNvPr id="47" name="文字方塊 46"/>
            <p:cNvSpPr txBox="1"/>
            <p:nvPr/>
          </p:nvSpPr>
          <p:spPr>
            <a:xfrm>
              <a:off x="7681728" y="3489828"/>
              <a:ext cx="576064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dirty="0" smtClean="0"/>
                <a:t>9</a:t>
              </a:r>
              <a:r>
                <a:rPr lang="zh-TW" altLang="en-US" dirty="0" smtClean="0"/>
                <a:t> 個</a:t>
              </a:r>
              <a:endParaRPr lang="zh-HK" altLang="en-US" dirty="0"/>
            </a:p>
          </p:txBody>
        </p:sp>
        <p:sp>
          <p:nvSpPr>
            <p:cNvPr id="54" name="矩形 53"/>
            <p:cNvSpPr/>
            <p:nvPr/>
          </p:nvSpPr>
          <p:spPr>
            <a:xfrm>
              <a:off x="8172400" y="3440180"/>
              <a:ext cx="276852" cy="27685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</p:grpSp>
      <p:sp>
        <p:nvSpPr>
          <p:cNvPr id="58" name="矩形 57"/>
          <p:cNvSpPr/>
          <p:nvPr/>
        </p:nvSpPr>
        <p:spPr>
          <a:xfrm>
            <a:off x="2896456" y="295279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9" name="矩形 58"/>
          <p:cNvSpPr/>
          <p:nvPr/>
        </p:nvSpPr>
        <p:spPr>
          <a:xfrm>
            <a:off x="6866477" y="2977011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5897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0"/>
                            </p:stCondLst>
                            <p:childTnLst>
                              <p:par>
                                <p:cTn id="8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 tmFilter="0,0; .5, 1; 1, 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8" grpId="0" animBg="1"/>
      <p:bldP spid="32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4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8" grpId="0" animBg="1"/>
      <p:bldP spid="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選擇合適的中間人</a:t>
            </a:r>
            <a:endParaRPr lang="zh-HK" altLang="en-US" dirty="0"/>
          </a:p>
        </p:txBody>
      </p:sp>
      <p:pic>
        <p:nvPicPr>
          <p:cNvPr id="1027" name="Picture 3" descr="C:\Users\martincsfong\AppData\Local\Microsoft\Windows\Temporary Internet Files\Content.IE5\PSI21HW6\Mr._Parrish_cartoo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587" y="4913231"/>
            <a:ext cx="1377294" cy="1193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圓角矩形圖說文字 3"/>
          <p:cNvSpPr/>
          <p:nvPr/>
        </p:nvSpPr>
        <p:spPr>
          <a:xfrm>
            <a:off x="530679" y="4073983"/>
            <a:ext cx="6645727" cy="2163531"/>
          </a:xfrm>
          <a:prstGeom prst="wedgeRoundRectCallout">
            <a:avLst>
              <a:gd name="adj1" fmla="val 53728"/>
              <a:gd name="adj2" fmla="val -5943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2303333" y="1898686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TW" altLang="en-US" dirty="0" smtClean="0"/>
              <a:t>圖 </a:t>
            </a:r>
            <a:r>
              <a:rPr lang="en-US" altLang="zh-TW" dirty="0" smtClean="0"/>
              <a:t>A</a:t>
            </a:r>
            <a:endParaRPr lang="zh-HK" altLang="en-US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7655767" y="2473946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zh-TW" altLang="en-US" dirty="0" smtClean="0"/>
              <a:t>圖 </a:t>
            </a:r>
            <a:r>
              <a:rPr lang="en-US" altLang="zh-TW" dirty="0" smtClean="0"/>
              <a:t>B</a:t>
            </a:r>
            <a:endParaRPr lang="zh-HK" altLang="en-US" dirty="0"/>
          </a:p>
        </p:txBody>
      </p:sp>
      <p:sp>
        <p:nvSpPr>
          <p:cNvPr id="55" name="文字方塊 54"/>
          <p:cNvSpPr txBox="1"/>
          <p:nvPr/>
        </p:nvSpPr>
        <p:spPr>
          <a:xfrm>
            <a:off x="579673" y="4113742"/>
            <a:ext cx="66375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事實上，圖 </a:t>
            </a:r>
            <a:r>
              <a:rPr lang="en-US" altLang="zh-TW" sz="3200" dirty="0" smtClean="0"/>
              <a:t>A </a:t>
            </a:r>
            <a:r>
              <a:rPr lang="zh-TW" altLang="en-US" sz="3200" dirty="0" smtClean="0"/>
              <a:t>的長度是</a:t>
            </a:r>
            <a:r>
              <a:rPr lang="en-US" altLang="zh-TW" sz="3200" dirty="0" smtClean="0"/>
              <a:t>4cm</a:t>
            </a:r>
            <a:r>
              <a:rPr lang="zh-TW" altLang="en-US" sz="3200" dirty="0" smtClean="0"/>
              <a:t>，濶度是</a:t>
            </a:r>
            <a:r>
              <a:rPr lang="en-US" altLang="zh-TW" sz="3200" dirty="0" smtClean="0"/>
              <a:t>2cm</a:t>
            </a:r>
            <a:r>
              <a:rPr lang="zh-TW" altLang="en-US" sz="3200" dirty="0" smtClean="0"/>
              <a:t>；圖 </a:t>
            </a:r>
            <a:r>
              <a:rPr lang="en-US" altLang="zh-TW" sz="3200" dirty="0" smtClean="0"/>
              <a:t>B </a:t>
            </a:r>
            <a:r>
              <a:rPr lang="zh-TW" altLang="en-US" sz="3200" dirty="0" smtClean="0"/>
              <a:t>的長度和濶度都是</a:t>
            </a:r>
            <a:r>
              <a:rPr lang="en-US" altLang="zh-TW" sz="3200" dirty="0" smtClean="0"/>
              <a:t>3cm</a:t>
            </a:r>
            <a:r>
              <a:rPr lang="zh-TW" altLang="en-US" sz="3200" dirty="0" smtClean="0"/>
              <a:t>。一般我們會用</a:t>
            </a:r>
            <a:r>
              <a:rPr lang="zh-TW" altLang="en-US" sz="3200" dirty="0" smtClean="0">
                <a:solidFill>
                  <a:srgbClr val="FF0000"/>
                </a:solidFill>
              </a:rPr>
              <a:t>邊長</a:t>
            </a:r>
            <a:r>
              <a:rPr lang="en-US" altLang="zh-TW" sz="3200" dirty="0" smtClean="0">
                <a:solidFill>
                  <a:srgbClr val="FF0000"/>
                </a:solidFill>
              </a:rPr>
              <a:t>1cm</a:t>
            </a:r>
            <a:r>
              <a:rPr lang="zh-TW" altLang="en-US" sz="3200" dirty="0" smtClean="0">
                <a:solidFill>
                  <a:srgbClr val="FF0000"/>
                </a:solidFill>
              </a:rPr>
              <a:t>的</a:t>
            </a:r>
            <a:r>
              <a:rPr lang="zh-TW" altLang="en-US" sz="3200" dirty="0">
                <a:solidFill>
                  <a:srgbClr val="FF0000"/>
                </a:solidFill>
              </a:rPr>
              <a:t>正方形</a:t>
            </a:r>
            <a:r>
              <a:rPr lang="zh-TW" altLang="en-US" sz="3200" dirty="0"/>
              <a:t>作「中間人</a:t>
            </a:r>
            <a:r>
              <a:rPr lang="zh-TW" altLang="en-US" sz="3200" dirty="0" smtClean="0"/>
              <a:t>」來比較兩圖的面積。</a:t>
            </a:r>
          </a:p>
        </p:txBody>
      </p:sp>
      <p:sp>
        <p:nvSpPr>
          <p:cNvPr id="32" name="矩形 31"/>
          <p:cNvSpPr/>
          <p:nvPr/>
        </p:nvSpPr>
        <p:spPr>
          <a:xfrm>
            <a:off x="1149577" y="2233789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6" name="矩形 35"/>
          <p:cNvSpPr/>
          <p:nvPr/>
        </p:nvSpPr>
        <p:spPr>
          <a:xfrm>
            <a:off x="1869657" y="2233789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7" name="矩形 36"/>
          <p:cNvSpPr/>
          <p:nvPr/>
        </p:nvSpPr>
        <p:spPr>
          <a:xfrm>
            <a:off x="2589737" y="2233789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9" name="矩形 38"/>
          <p:cNvSpPr/>
          <p:nvPr/>
        </p:nvSpPr>
        <p:spPr>
          <a:xfrm>
            <a:off x="1149577" y="2955622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0" name="矩形 39"/>
          <p:cNvSpPr/>
          <p:nvPr/>
        </p:nvSpPr>
        <p:spPr>
          <a:xfrm>
            <a:off x="1869657" y="2958505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2" name="矩形 41"/>
          <p:cNvSpPr/>
          <p:nvPr/>
        </p:nvSpPr>
        <p:spPr>
          <a:xfrm>
            <a:off x="2589737" y="2958505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4" name="矩形 43"/>
          <p:cNvSpPr/>
          <p:nvPr/>
        </p:nvSpPr>
        <p:spPr>
          <a:xfrm>
            <a:off x="5421600" y="154309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5" name="矩形 44"/>
          <p:cNvSpPr/>
          <p:nvPr/>
        </p:nvSpPr>
        <p:spPr>
          <a:xfrm>
            <a:off x="6141680" y="154309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6" name="矩形 45"/>
          <p:cNvSpPr/>
          <p:nvPr/>
        </p:nvSpPr>
        <p:spPr>
          <a:xfrm>
            <a:off x="6861760" y="154309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8" name="矩形 47"/>
          <p:cNvSpPr/>
          <p:nvPr/>
        </p:nvSpPr>
        <p:spPr>
          <a:xfrm>
            <a:off x="5421600" y="2269711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49" name="矩形 48"/>
          <p:cNvSpPr/>
          <p:nvPr/>
        </p:nvSpPr>
        <p:spPr>
          <a:xfrm>
            <a:off x="6141680" y="2269711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0" name="矩形 49"/>
          <p:cNvSpPr/>
          <p:nvPr/>
        </p:nvSpPr>
        <p:spPr>
          <a:xfrm>
            <a:off x="6861760" y="2269711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1" name="矩形 50"/>
          <p:cNvSpPr/>
          <p:nvPr/>
        </p:nvSpPr>
        <p:spPr>
          <a:xfrm>
            <a:off x="5421600" y="298325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2" name="矩形 51"/>
          <p:cNvSpPr/>
          <p:nvPr/>
        </p:nvSpPr>
        <p:spPr>
          <a:xfrm>
            <a:off x="6141680" y="298325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8" name="矩形 57"/>
          <p:cNvSpPr/>
          <p:nvPr/>
        </p:nvSpPr>
        <p:spPr>
          <a:xfrm>
            <a:off x="3312820" y="2952790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5" name="文字方塊 34"/>
          <p:cNvSpPr txBox="1"/>
          <p:nvPr/>
        </p:nvSpPr>
        <p:spPr>
          <a:xfrm>
            <a:off x="561619" y="2843023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56" name="文字方塊 55"/>
          <p:cNvSpPr txBox="1"/>
          <p:nvPr/>
        </p:nvSpPr>
        <p:spPr>
          <a:xfrm>
            <a:off x="2363204" y="3746537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4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57" name="文字方塊 56"/>
          <p:cNvSpPr txBox="1"/>
          <p:nvPr/>
        </p:nvSpPr>
        <p:spPr>
          <a:xfrm>
            <a:off x="4869655" y="2489238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3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60" name="文字方塊 59"/>
          <p:cNvSpPr txBox="1"/>
          <p:nvPr/>
        </p:nvSpPr>
        <p:spPr>
          <a:xfrm>
            <a:off x="6265748" y="3754702"/>
            <a:ext cx="504056" cy="276999"/>
          </a:xfrm>
          <a:prstGeom prst="rect">
            <a:avLst/>
          </a:prstGeom>
          <a:noFill/>
        </p:spPr>
        <p:txBody>
          <a:bodyPr wrap="square" lIns="36000" tIns="0" rIns="0" bIns="0" rtlCol="0">
            <a:spAutoFit/>
          </a:bodyPr>
          <a:lstStyle/>
          <a:p>
            <a:r>
              <a:rPr lang="en-US" altLang="zh-TW" dirty="0" smtClean="0"/>
              <a:t>3</a:t>
            </a:r>
            <a:r>
              <a:rPr lang="zh-TW" altLang="en-US" dirty="0" smtClean="0"/>
              <a:t> </a:t>
            </a:r>
            <a:r>
              <a:rPr lang="en-US" altLang="zh-TW" dirty="0" smtClean="0"/>
              <a:t>cm</a:t>
            </a:r>
            <a:endParaRPr lang="zh-HK" altLang="en-US" dirty="0"/>
          </a:p>
        </p:txBody>
      </p:sp>
      <p:sp>
        <p:nvSpPr>
          <p:cNvPr id="61" name="矩形 60"/>
          <p:cNvSpPr/>
          <p:nvPr/>
        </p:nvSpPr>
        <p:spPr>
          <a:xfrm>
            <a:off x="3309817" y="2233789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2" name="矩形 61"/>
          <p:cNvSpPr/>
          <p:nvPr/>
        </p:nvSpPr>
        <p:spPr>
          <a:xfrm>
            <a:off x="6864572" y="2980821"/>
            <a:ext cx="720080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66B13-F9BA-41A5-83F6-B4FEB7259DE6}" type="slidenum">
              <a:rPr lang="zh-HK" altLang="en-US" smtClean="0"/>
              <a:t>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9320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3254</TotalTime>
  <Words>412</Words>
  <Application>Microsoft Office PowerPoint</Application>
  <PresentationFormat>如螢幕大小 (4:3)</PresentationFormat>
  <Paragraphs>90</Paragraphs>
  <Slides>12</Slides>
  <Notes>11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選擇合適的中間人</vt:lpstr>
      <vt:lpstr>選擇合適的中間人</vt:lpstr>
      <vt:lpstr>選擇合適的中間人</vt:lpstr>
      <vt:lpstr>選擇合適的中間人</vt:lpstr>
      <vt:lpstr>選擇合適的中間人</vt:lpstr>
      <vt:lpstr>選擇合適的中間人</vt:lpstr>
      <vt:lpstr>選擇合適的中間人</vt:lpstr>
      <vt:lpstr>選擇合適的中間人</vt:lpstr>
      <vt:lpstr>選擇合適的中間人</vt:lpstr>
      <vt:lpstr>選擇合適的中間人</vt:lpstr>
      <vt:lpstr>選擇合適的中間人</vt:lpstr>
      <vt:lpstr>完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選擇合適的中間人</dc:title>
  <dc:creator>FONG, Chong-sun Martin</dc:creator>
  <cp:lastModifiedBy>FONG, Chong-sun Martin</cp:lastModifiedBy>
  <cp:revision>71</cp:revision>
  <cp:lastPrinted>2016-04-06T10:31:56Z</cp:lastPrinted>
  <dcterms:created xsi:type="dcterms:W3CDTF">2016-03-16T04:16:44Z</dcterms:created>
  <dcterms:modified xsi:type="dcterms:W3CDTF">2019-02-11T01:37:04Z</dcterms:modified>
</cp:coreProperties>
</file>