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07200" cy="99393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2" autoAdjust="0"/>
    <p:restoredTop sz="94660"/>
  </p:normalViewPr>
  <p:slideViewPr>
    <p:cSldViewPr snapToObjects="1">
      <p:cViewPr varScale="1">
        <p:scale>
          <a:sx n="80" d="100"/>
          <a:sy n="80" d="100"/>
        </p:scale>
        <p:origin x="-189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CD71C732-074A-43CA-9F6A-F77AD7B0488F}" type="datetimeFigureOut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6967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24F81750-34C3-4F62-9378-CA25BED843E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14434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33E2-8A37-4B36-BEC4-A6E225B8C12F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07486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6D22-7895-43C2-B1DE-EA16D25AE088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2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A35F-CDFF-4251-BA46-7EA33103C631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55948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42865-7641-4054-AB00-6E0704726027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695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3B05-0A33-4396-9EBC-4E6A26391CFF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33405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2D70-6F4C-4101-8C57-23E7A3E52A83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789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F02B8-4D53-4D92-88EE-BEC366C09D6D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7082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972C-64CA-486F-A81A-6A0A39E59294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8283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8EDB-A417-4FF6-9B91-28BBA96FBD10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0198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99EB-62E7-4359-870E-9077C7B6A291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173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EB616-2874-43E4-8B5B-C400741E7766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31350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D20F7-4F25-4E56-9459-1F9642A44D1D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A7785-2120-4B2A-B68C-DBB16EED2F7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695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長方形和正方形的面積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380" y="4209477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547663" y="4212377"/>
            <a:ext cx="4943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這個長方形的面積是多少？</a:t>
            </a:r>
          </a:p>
        </p:txBody>
      </p:sp>
      <p:sp>
        <p:nvSpPr>
          <p:cNvPr id="7" name="圓角矩形圖說文字 6"/>
          <p:cNvSpPr/>
          <p:nvPr/>
        </p:nvSpPr>
        <p:spPr>
          <a:xfrm>
            <a:off x="1475656" y="4149080"/>
            <a:ext cx="5112568" cy="720080"/>
          </a:xfrm>
          <a:prstGeom prst="wedgeRoundRectCallout">
            <a:avLst>
              <a:gd name="adj1" fmla="val 55679"/>
              <a:gd name="adj2" fmla="val 42559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" name="矩形 8"/>
          <p:cNvSpPr/>
          <p:nvPr/>
        </p:nvSpPr>
        <p:spPr>
          <a:xfrm>
            <a:off x="3491880" y="1988840"/>
            <a:ext cx="216024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843808" y="2570420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283968" y="3573016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3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9463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長方形和正方形的面積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173941"/>
            <a:ext cx="1298463" cy="112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2413421" y="4581128"/>
            <a:ext cx="54709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由於</a:t>
            </a:r>
            <a:r>
              <a:rPr lang="zh-TW" altLang="en-US" sz="3200" dirty="0"/>
              <a:t>正方形的</a:t>
            </a:r>
            <a:r>
              <a:rPr lang="zh-TW" altLang="en-US" sz="3200" dirty="0" smtClean="0"/>
              <a:t>長和闊相同，因此</a:t>
            </a:r>
            <a:r>
              <a:rPr lang="zh-TW" altLang="en-US" sz="3200" dirty="0"/>
              <a:t>正方形的面積</a:t>
            </a:r>
            <a:r>
              <a:rPr lang="zh-TW" altLang="en-US" sz="3200" dirty="0" smtClean="0"/>
              <a:t>公式可寫作</a:t>
            </a:r>
            <a:endParaRPr lang="en-US" altLang="zh-TW" sz="3200" dirty="0" smtClean="0"/>
          </a:p>
        </p:txBody>
      </p:sp>
      <p:sp>
        <p:nvSpPr>
          <p:cNvPr id="7" name="圓角矩形圖說文字 6"/>
          <p:cNvSpPr/>
          <p:nvPr/>
        </p:nvSpPr>
        <p:spPr>
          <a:xfrm>
            <a:off x="2339752" y="4581128"/>
            <a:ext cx="5544616" cy="1520879"/>
          </a:xfrm>
          <a:prstGeom prst="wedgeRoundRectCallout">
            <a:avLst>
              <a:gd name="adj1" fmla="val -56512"/>
              <a:gd name="adj2" fmla="val -364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2627784" y="2924944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7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2413420" y="5517232"/>
            <a:ext cx="3526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</a:rPr>
              <a:t>面積 </a:t>
            </a:r>
            <a:r>
              <a:rPr lang="en-US" altLang="zh-TW" sz="3200" dirty="0" smtClean="0">
                <a:solidFill>
                  <a:srgbClr val="FF0000"/>
                </a:solidFill>
              </a:rPr>
              <a:t>=</a:t>
            </a:r>
            <a:r>
              <a:rPr lang="zh-TW" altLang="en-US" sz="3200" dirty="0" smtClean="0">
                <a:solidFill>
                  <a:srgbClr val="FF0000"/>
                </a:solidFill>
              </a:rPr>
              <a:t> 邊長 </a:t>
            </a:r>
            <a:r>
              <a:rPr lang="en-US" altLang="zh-TW" sz="3200" dirty="0" smtClean="0">
                <a:solidFill>
                  <a:srgbClr val="FF0000"/>
                </a:solidFill>
              </a:rPr>
              <a:t>X</a:t>
            </a:r>
            <a:r>
              <a:rPr lang="zh-TW" altLang="en-US" sz="3200" dirty="0" smtClean="0">
                <a:solidFill>
                  <a:srgbClr val="FF0000"/>
                </a:solidFill>
              </a:rPr>
              <a:t> 邊長</a:t>
            </a:r>
          </a:p>
        </p:txBody>
      </p:sp>
      <p:sp>
        <p:nvSpPr>
          <p:cNvPr id="3" name="矩形 2"/>
          <p:cNvSpPr/>
          <p:nvPr/>
        </p:nvSpPr>
        <p:spPr>
          <a:xfrm>
            <a:off x="3275857" y="1702541"/>
            <a:ext cx="2520279" cy="2518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4283968" y="1351801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7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0888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長方形和正方形的面積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301208"/>
            <a:ext cx="1339150" cy="1160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117277" y="5436513"/>
            <a:ext cx="5398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你知道這些正方形的面積嗎？</a:t>
            </a:r>
            <a:endParaRPr lang="en-US" altLang="zh-TW" sz="3200" dirty="0" smtClean="0"/>
          </a:p>
        </p:txBody>
      </p:sp>
      <p:sp>
        <p:nvSpPr>
          <p:cNvPr id="7" name="圓角矩形圖說文字 6"/>
          <p:cNvSpPr/>
          <p:nvPr/>
        </p:nvSpPr>
        <p:spPr>
          <a:xfrm>
            <a:off x="1115616" y="5436513"/>
            <a:ext cx="5400599" cy="584775"/>
          </a:xfrm>
          <a:prstGeom prst="wedgeRoundRectCallout">
            <a:avLst>
              <a:gd name="adj1" fmla="val 57376"/>
              <a:gd name="adj2" fmla="val -1839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矩形 1"/>
          <p:cNvSpPr/>
          <p:nvPr/>
        </p:nvSpPr>
        <p:spPr>
          <a:xfrm>
            <a:off x="797064" y="2564904"/>
            <a:ext cx="2622808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1" name="矩形 140"/>
          <p:cNvSpPr/>
          <p:nvPr/>
        </p:nvSpPr>
        <p:spPr>
          <a:xfrm>
            <a:off x="899592" y="1191463"/>
            <a:ext cx="792088" cy="797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2" name="矩形 141"/>
          <p:cNvSpPr/>
          <p:nvPr/>
        </p:nvSpPr>
        <p:spPr>
          <a:xfrm>
            <a:off x="4932040" y="1268760"/>
            <a:ext cx="3600400" cy="3605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3" name="文字方塊 142"/>
          <p:cNvSpPr txBox="1"/>
          <p:nvPr/>
        </p:nvSpPr>
        <p:spPr>
          <a:xfrm>
            <a:off x="6300192" y="4869160"/>
            <a:ext cx="864096" cy="369332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sz="2400" dirty="0"/>
              <a:t>3</a:t>
            </a:r>
            <a:r>
              <a:rPr lang="en-US" altLang="zh-TW" sz="2400" dirty="0" smtClean="0"/>
              <a:t>3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cm</a:t>
            </a:r>
            <a:endParaRPr lang="zh-HK" altLang="en-US" sz="2400" dirty="0"/>
          </a:p>
        </p:txBody>
      </p:sp>
      <p:sp>
        <p:nvSpPr>
          <p:cNvPr id="145" name="文字方塊 144"/>
          <p:cNvSpPr txBox="1"/>
          <p:nvPr/>
        </p:nvSpPr>
        <p:spPr>
          <a:xfrm>
            <a:off x="971600" y="1979548"/>
            <a:ext cx="720080" cy="369332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sz="2400" dirty="0" smtClean="0"/>
              <a:t>4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cm</a:t>
            </a:r>
            <a:endParaRPr lang="zh-HK" altLang="en-US" sz="2400" dirty="0"/>
          </a:p>
        </p:txBody>
      </p:sp>
      <p:sp>
        <p:nvSpPr>
          <p:cNvPr id="146" name="文字方塊 145"/>
          <p:cNvSpPr txBox="1"/>
          <p:nvPr/>
        </p:nvSpPr>
        <p:spPr>
          <a:xfrm>
            <a:off x="3491880" y="3717032"/>
            <a:ext cx="792088" cy="369332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sz="2400" dirty="0" smtClean="0"/>
              <a:t>20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cm</a:t>
            </a:r>
            <a:endParaRPr lang="zh-HK" altLang="en-US" sz="2400" dirty="0"/>
          </a:p>
        </p:txBody>
      </p:sp>
      <p:grpSp>
        <p:nvGrpSpPr>
          <p:cNvPr id="151" name="群組 150"/>
          <p:cNvGrpSpPr/>
          <p:nvPr/>
        </p:nvGrpSpPr>
        <p:grpSpPr>
          <a:xfrm>
            <a:off x="1763688" y="1239433"/>
            <a:ext cx="1440160" cy="1109447"/>
            <a:chOff x="6778080" y="5660924"/>
            <a:chExt cx="1440160" cy="1109447"/>
          </a:xfrm>
        </p:grpSpPr>
        <p:sp>
          <p:nvSpPr>
            <p:cNvPr id="152" name="爆炸 1 151"/>
            <p:cNvSpPr/>
            <p:nvPr/>
          </p:nvSpPr>
          <p:spPr>
            <a:xfrm>
              <a:off x="6778080" y="5660924"/>
              <a:ext cx="1440160" cy="1109447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53" name="文字方塊 152"/>
            <p:cNvSpPr txBox="1"/>
            <p:nvPr/>
          </p:nvSpPr>
          <p:spPr>
            <a:xfrm>
              <a:off x="7030617" y="6021288"/>
              <a:ext cx="961256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 smtClean="0">
                  <a:solidFill>
                    <a:srgbClr val="FF0000"/>
                  </a:solidFill>
                </a:rPr>
                <a:t>16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r>
                <a:rPr lang="en-US" altLang="zh-TW" sz="2400" baseline="30000" dirty="0" smtClean="0">
                  <a:solidFill>
                    <a:srgbClr val="FF0000"/>
                  </a:solidFill>
                </a:rPr>
                <a:t>2</a:t>
              </a:r>
              <a:endParaRPr lang="zh-HK" altLang="en-US" sz="2400" baseline="30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4" name="群組 153"/>
          <p:cNvGrpSpPr/>
          <p:nvPr/>
        </p:nvGrpSpPr>
        <p:grpSpPr>
          <a:xfrm>
            <a:off x="1187624" y="3233350"/>
            <a:ext cx="1872208" cy="1109447"/>
            <a:chOff x="6660232" y="5660924"/>
            <a:chExt cx="1872208" cy="1109447"/>
          </a:xfrm>
        </p:grpSpPr>
        <p:sp>
          <p:nvSpPr>
            <p:cNvPr id="155" name="爆炸 1 154"/>
            <p:cNvSpPr/>
            <p:nvPr/>
          </p:nvSpPr>
          <p:spPr>
            <a:xfrm>
              <a:off x="6660232" y="5660924"/>
              <a:ext cx="1872208" cy="1109447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56" name="文字方塊 155"/>
            <p:cNvSpPr txBox="1"/>
            <p:nvPr/>
          </p:nvSpPr>
          <p:spPr>
            <a:xfrm>
              <a:off x="7030616" y="6021288"/>
              <a:ext cx="1152127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 smtClean="0">
                  <a:solidFill>
                    <a:srgbClr val="FF0000"/>
                  </a:solidFill>
                </a:rPr>
                <a:t>400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r>
                <a:rPr lang="en-US" altLang="zh-TW" sz="2400" baseline="30000" dirty="0" smtClean="0">
                  <a:solidFill>
                    <a:srgbClr val="FF0000"/>
                  </a:solidFill>
                </a:rPr>
                <a:t>2</a:t>
              </a:r>
              <a:endParaRPr lang="zh-HK" altLang="en-US" sz="2400" baseline="30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7" name="群組 156"/>
          <p:cNvGrpSpPr/>
          <p:nvPr/>
        </p:nvGrpSpPr>
        <p:grpSpPr>
          <a:xfrm>
            <a:off x="5868143" y="2492896"/>
            <a:ext cx="1872208" cy="1109447"/>
            <a:chOff x="6660232" y="5660924"/>
            <a:chExt cx="1872208" cy="1109447"/>
          </a:xfrm>
        </p:grpSpPr>
        <p:sp>
          <p:nvSpPr>
            <p:cNvPr id="158" name="爆炸 1 157"/>
            <p:cNvSpPr/>
            <p:nvPr/>
          </p:nvSpPr>
          <p:spPr>
            <a:xfrm>
              <a:off x="6660232" y="5660924"/>
              <a:ext cx="1872208" cy="1109447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59" name="文字方塊 158"/>
            <p:cNvSpPr txBox="1"/>
            <p:nvPr/>
          </p:nvSpPr>
          <p:spPr>
            <a:xfrm>
              <a:off x="6979938" y="6021288"/>
              <a:ext cx="1202805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 smtClean="0">
                  <a:solidFill>
                    <a:srgbClr val="FF0000"/>
                  </a:solidFill>
                </a:rPr>
                <a:t>1089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r>
                <a:rPr lang="en-US" altLang="zh-TW" sz="2400" baseline="30000" dirty="0" smtClean="0">
                  <a:solidFill>
                    <a:srgbClr val="FF0000"/>
                  </a:solidFill>
                </a:rPr>
                <a:t>2</a:t>
              </a:r>
              <a:endParaRPr lang="zh-HK" altLang="en-US" sz="2400" baseline="30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11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5113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完</a:t>
            </a:r>
            <a:endParaRPr lang="zh-HK" altLang="en-US" dirty="0"/>
          </a:p>
        </p:txBody>
      </p:sp>
      <p:sp>
        <p:nvSpPr>
          <p:cNvPr id="7" name="文字版面配置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12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3012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長方形和正方形的面積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373" y="4768990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600698" y="4156188"/>
            <a:ext cx="48001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我們先看看這個長方形可鋪滿多少個 </a:t>
            </a:r>
            <a:r>
              <a:rPr lang="en-US" altLang="zh-TW" sz="3200" dirty="0" smtClean="0"/>
              <a:t>1 cm</a:t>
            </a:r>
            <a:r>
              <a:rPr lang="en-US" altLang="zh-TW" sz="3200" baseline="30000" dirty="0" smtClean="0"/>
              <a:t>2</a:t>
            </a:r>
            <a:r>
              <a:rPr lang="zh-TW" altLang="en-US" sz="3200" dirty="0" smtClean="0"/>
              <a:t> 的方格。</a:t>
            </a:r>
          </a:p>
        </p:txBody>
      </p:sp>
      <p:sp>
        <p:nvSpPr>
          <p:cNvPr id="7" name="圓角矩形圖說文字 6"/>
          <p:cNvSpPr/>
          <p:nvPr/>
        </p:nvSpPr>
        <p:spPr>
          <a:xfrm>
            <a:off x="1509624" y="4114800"/>
            <a:ext cx="5011946" cy="1664898"/>
          </a:xfrm>
          <a:prstGeom prst="wedgeRoundRectCallout">
            <a:avLst>
              <a:gd name="adj1" fmla="val 57703"/>
              <a:gd name="adj2" fmla="val -5480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" name="矩形 8"/>
          <p:cNvSpPr/>
          <p:nvPr/>
        </p:nvSpPr>
        <p:spPr>
          <a:xfrm>
            <a:off x="3131840" y="1988840"/>
            <a:ext cx="216024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" name="矩形 9"/>
          <p:cNvSpPr/>
          <p:nvPr/>
        </p:nvSpPr>
        <p:spPr>
          <a:xfrm>
            <a:off x="3131840" y="198884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3" name="矩形 12"/>
          <p:cNvSpPr/>
          <p:nvPr/>
        </p:nvSpPr>
        <p:spPr>
          <a:xfrm>
            <a:off x="3851920" y="198884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" name="矩形 13"/>
          <p:cNvSpPr/>
          <p:nvPr/>
        </p:nvSpPr>
        <p:spPr>
          <a:xfrm>
            <a:off x="4572000" y="1997215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5" name="矩形 14"/>
          <p:cNvSpPr/>
          <p:nvPr/>
        </p:nvSpPr>
        <p:spPr>
          <a:xfrm>
            <a:off x="3142009" y="270892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6" name="矩形 15"/>
          <p:cNvSpPr/>
          <p:nvPr/>
        </p:nvSpPr>
        <p:spPr>
          <a:xfrm>
            <a:off x="3851920" y="270892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7" name="矩形 16"/>
          <p:cNvSpPr/>
          <p:nvPr/>
        </p:nvSpPr>
        <p:spPr>
          <a:xfrm>
            <a:off x="4572000" y="270892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21" name="群組 20"/>
          <p:cNvGrpSpPr/>
          <p:nvPr/>
        </p:nvGrpSpPr>
        <p:grpSpPr>
          <a:xfrm>
            <a:off x="5823736" y="3336664"/>
            <a:ext cx="763831" cy="303625"/>
            <a:chOff x="3736161" y="3440180"/>
            <a:chExt cx="763831" cy="303625"/>
          </a:xfrm>
        </p:grpSpPr>
        <p:sp>
          <p:nvSpPr>
            <p:cNvPr id="22" name="文字方塊 21"/>
            <p:cNvSpPr txBox="1"/>
            <p:nvPr/>
          </p:nvSpPr>
          <p:spPr>
            <a:xfrm>
              <a:off x="3736161" y="3466806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/>
                <a:t>6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23" name="矩形 22"/>
            <p:cNvSpPr/>
            <p:nvPr/>
          </p:nvSpPr>
          <p:spPr>
            <a:xfrm>
              <a:off x="4223140" y="3440180"/>
              <a:ext cx="276852" cy="27685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25" name="群組 24"/>
          <p:cNvGrpSpPr/>
          <p:nvPr/>
        </p:nvGrpSpPr>
        <p:grpSpPr>
          <a:xfrm>
            <a:off x="5796136" y="1628800"/>
            <a:ext cx="1296144" cy="1060461"/>
            <a:chOff x="5796136" y="1628800"/>
            <a:chExt cx="1296144" cy="1060461"/>
          </a:xfrm>
        </p:grpSpPr>
        <p:sp>
          <p:nvSpPr>
            <p:cNvPr id="18" name="矩形 17"/>
            <p:cNvSpPr/>
            <p:nvPr/>
          </p:nvSpPr>
          <p:spPr>
            <a:xfrm>
              <a:off x="6372200" y="1628800"/>
              <a:ext cx="720080" cy="72008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5796136" y="1867341"/>
              <a:ext cx="504056" cy="276999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dirty="0"/>
                <a:t>1</a:t>
              </a:r>
              <a:r>
                <a:rPr lang="zh-TW" altLang="en-US" dirty="0" smtClean="0"/>
                <a:t> </a:t>
              </a:r>
              <a:r>
                <a:rPr lang="en-US" altLang="zh-TW" dirty="0" smtClean="0"/>
                <a:t>cm</a:t>
              </a:r>
              <a:endParaRPr lang="zh-HK" altLang="en-US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6490338" y="2412262"/>
              <a:ext cx="504056" cy="276999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dirty="0"/>
                <a:t>1</a:t>
              </a:r>
              <a:r>
                <a:rPr lang="zh-TW" altLang="en-US" dirty="0" smtClean="0"/>
                <a:t> </a:t>
              </a:r>
              <a:r>
                <a:rPr lang="en-US" altLang="zh-TW" dirty="0" smtClean="0"/>
                <a:t>cm</a:t>
              </a:r>
              <a:endParaRPr lang="zh-HK" altLang="en-US" dirty="0"/>
            </a:p>
          </p:txBody>
        </p:sp>
        <p:sp>
          <p:nvSpPr>
            <p:cNvPr id="24" name="文字方塊 23"/>
            <p:cNvSpPr txBox="1"/>
            <p:nvPr/>
          </p:nvSpPr>
          <p:spPr>
            <a:xfrm>
              <a:off x="6435305" y="1871931"/>
              <a:ext cx="595223" cy="276999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b="1" dirty="0" smtClean="0"/>
                <a:t>1 cm</a:t>
              </a:r>
              <a:r>
                <a:rPr lang="en-US" altLang="zh-TW" b="1" baseline="30000" dirty="0" smtClean="0"/>
                <a:t>2</a:t>
              </a:r>
              <a:endParaRPr lang="zh-HK" altLang="en-US" b="1" baseline="30000" dirty="0"/>
            </a:p>
          </p:txBody>
        </p:sp>
      </p:grpSp>
      <p:sp>
        <p:nvSpPr>
          <p:cNvPr id="26" name="文字方塊 25"/>
          <p:cNvSpPr txBox="1"/>
          <p:nvPr/>
        </p:nvSpPr>
        <p:spPr>
          <a:xfrm>
            <a:off x="1606451" y="5119479"/>
            <a:ext cx="3325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它的面積是多少？</a:t>
            </a:r>
          </a:p>
        </p:txBody>
      </p:sp>
      <p:sp>
        <p:nvSpPr>
          <p:cNvPr id="27" name="文字方塊 26"/>
          <p:cNvSpPr txBox="1"/>
          <p:nvPr/>
        </p:nvSpPr>
        <p:spPr>
          <a:xfrm>
            <a:off x="2483768" y="2503929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3995936" y="3495492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3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grpSp>
        <p:nvGrpSpPr>
          <p:cNvPr id="3" name="群組 2"/>
          <p:cNvGrpSpPr/>
          <p:nvPr/>
        </p:nvGrpSpPr>
        <p:grpSpPr>
          <a:xfrm>
            <a:off x="5004048" y="5085184"/>
            <a:ext cx="1872208" cy="1109447"/>
            <a:chOff x="5222893" y="5281173"/>
            <a:chExt cx="1872208" cy="1109447"/>
          </a:xfrm>
        </p:grpSpPr>
        <p:sp>
          <p:nvSpPr>
            <p:cNvPr id="29" name="爆炸 1 28"/>
            <p:cNvSpPr/>
            <p:nvPr/>
          </p:nvSpPr>
          <p:spPr>
            <a:xfrm>
              <a:off x="5222893" y="5281173"/>
              <a:ext cx="1872208" cy="1109447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5716780" y="5641537"/>
              <a:ext cx="936104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 smtClean="0">
                  <a:solidFill>
                    <a:srgbClr val="FF0000"/>
                  </a:solidFill>
                </a:rPr>
                <a:t>6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r>
                <a:rPr lang="en-US" altLang="zh-TW" sz="2400" baseline="30000" dirty="0" smtClean="0">
                  <a:solidFill>
                    <a:srgbClr val="FF0000"/>
                  </a:solidFill>
                </a:rPr>
                <a:t>2</a:t>
              </a:r>
              <a:endParaRPr lang="zh-HK" altLang="en-US" sz="2400" baseline="30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704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長方形和正方形的面積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929557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187624" y="4694524"/>
            <a:ext cx="53999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可是如長方形的面積較大</a:t>
            </a:r>
            <a:r>
              <a:rPr lang="zh-TW" altLang="en-US" sz="3200" dirty="0"/>
              <a:t>，這樣「</a:t>
            </a:r>
            <a:r>
              <a:rPr lang="zh-TW" altLang="en-US" sz="3200" dirty="0" smtClean="0"/>
              <a:t>鋪方格」便很花時間。有沒有較快捷的方法</a:t>
            </a:r>
            <a:r>
              <a:rPr lang="en-US" altLang="zh-TW" sz="3200" dirty="0" smtClean="0"/>
              <a:t>﹖</a:t>
            </a:r>
            <a:endParaRPr lang="zh-TW" altLang="en-US" sz="3200" dirty="0" smtClean="0"/>
          </a:p>
        </p:txBody>
      </p:sp>
      <p:sp>
        <p:nvSpPr>
          <p:cNvPr id="7" name="圓角矩形圖說文字 6"/>
          <p:cNvSpPr/>
          <p:nvPr/>
        </p:nvSpPr>
        <p:spPr>
          <a:xfrm>
            <a:off x="1115616" y="4694524"/>
            <a:ext cx="5544616" cy="1623510"/>
          </a:xfrm>
          <a:prstGeom prst="wedgeRoundRectCallout">
            <a:avLst>
              <a:gd name="adj1" fmla="val 57703"/>
              <a:gd name="adj2" fmla="val -5480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50" name="群組 49"/>
          <p:cNvGrpSpPr/>
          <p:nvPr/>
        </p:nvGrpSpPr>
        <p:grpSpPr>
          <a:xfrm>
            <a:off x="7092280" y="1970243"/>
            <a:ext cx="968954" cy="683420"/>
            <a:chOff x="7384851" y="2333092"/>
            <a:chExt cx="968954" cy="683420"/>
          </a:xfrm>
        </p:grpSpPr>
        <p:sp>
          <p:nvSpPr>
            <p:cNvPr id="18" name="矩形 17"/>
            <p:cNvSpPr/>
            <p:nvPr/>
          </p:nvSpPr>
          <p:spPr>
            <a:xfrm>
              <a:off x="7921756" y="2333092"/>
              <a:ext cx="360041" cy="36004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7384851" y="2359913"/>
              <a:ext cx="504056" cy="276999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dirty="0"/>
                <a:t>1</a:t>
              </a:r>
              <a:r>
                <a:rPr lang="zh-TW" altLang="en-US" dirty="0" smtClean="0"/>
                <a:t> </a:t>
              </a:r>
              <a:r>
                <a:rPr lang="en-US" altLang="zh-TW" dirty="0" smtClean="0"/>
                <a:t>cm</a:t>
              </a:r>
              <a:endParaRPr lang="zh-HK" altLang="en-US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7849749" y="2739513"/>
              <a:ext cx="504056" cy="276999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dirty="0"/>
                <a:t>1</a:t>
              </a:r>
              <a:r>
                <a:rPr lang="zh-TW" altLang="en-US" dirty="0" smtClean="0"/>
                <a:t> </a:t>
              </a:r>
              <a:r>
                <a:rPr lang="en-US" altLang="zh-TW" dirty="0" smtClean="0"/>
                <a:t>cm</a:t>
              </a:r>
              <a:endParaRPr lang="zh-HK" altLang="en-US" dirty="0"/>
            </a:p>
          </p:txBody>
        </p:sp>
      </p:grpSp>
      <p:sp>
        <p:nvSpPr>
          <p:cNvPr id="3" name="矩形 2"/>
          <p:cNvSpPr/>
          <p:nvPr/>
        </p:nvSpPr>
        <p:spPr>
          <a:xfrm>
            <a:off x="2409091" y="1702541"/>
            <a:ext cx="4320480" cy="2880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0105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長方形和正方形的面積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929557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971599" y="4694524"/>
            <a:ext cx="56159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我們先看看這個長方形的</a:t>
            </a:r>
            <a:r>
              <a:rPr lang="zh-TW" altLang="en-US" sz="3200" b="1" dirty="0" smtClean="0"/>
              <a:t>第一行</a:t>
            </a:r>
            <a:r>
              <a:rPr lang="zh-TW" altLang="en-US" sz="3200" dirty="0" smtClean="0"/>
              <a:t>可鋪滿多少個 </a:t>
            </a:r>
            <a:r>
              <a:rPr lang="en-US" altLang="zh-TW" sz="3200" dirty="0" smtClean="0"/>
              <a:t>1 cm</a:t>
            </a:r>
            <a:r>
              <a:rPr lang="en-US" altLang="zh-TW" sz="3200" baseline="30000" dirty="0" smtClean="0"/>
              <a:t>2</a:t>
            </a:r>
            <a:r>
              <a:rPr lang="zh-TW" altLang="en-US" sz="3200" dirty="0" smtClean="0"/>
              <a:t> 的方格。</a:t>
            </a:r>
          </a:p>
        </p:txBody>
      </p:sp>
      <p:sp>
        <p:nvSpPr>
          <p:cNvPr id="7" name="圓角矩形圖說文字 6"/>
          <p:cNvSpPr/>
          <p:nvPr/>
        </p:nvSpPr>
        <p:spPr>
          <a:xfrm>
            <a:off x="899592" y="4653136"/>
            <a:ext cx="5760640" cy="1664898"/>
          </a:xfrm>
          <a:prstGeom prst="wedgeRoundRectCallout">
            <a:avLst>
              <a:gd name="adj1" fmla="val 57703"/>
              <a:gd name="adj2" fmla="val -5480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4756458" y="1351801"/>
            <a:ext cx="823654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(12</a:t>
            </a:r>
            <a:r>
              <a:rPr lang="zh-TW" altLang="en-US" dirty="0" smtClean="0"/>
              <a:t> </a:t>
            </a:r>
            <a:r>
              <a:rPr lang="en-US" altLang="zh-TW" dirty="0" smtClean="0"/>
              <a:t>cm)</a:t>
            </a:r>
            <a:endParaRPr lang="zh-HK" altLang="en-US" dirty="0"/>
          </a:p>
        </p:txBody>
      </p:sp>
      <p:grpSp>
        <p:nvGrpSpPr>
          <p:cNvPr id="21" name="群組 20"/>
          <p:cNvGrpSpPr/>
          <p:nvPr/>
        </p:nvGrpSpPr>
        <p:grpSpPr>
          <a:xfrm>
            <a:off x="3635896" y="1325175"/>
            <a:ext cx="936104" cy="303625"/>
            <a:chOff x="3563888" y="3440180"/>
            <a:chExt cx="936104" cy="303625"/>
          </a:xfrm>
        </p:grpSpPr>
        <p:sp>
          <p:nvSpPr>
            <p:cNvPr id="22" name="文字方塊 21"/>
            <p:cNvSpPr txBox="1"/>
            <p:nvPr/>
          </p:nvSpPr>
          <p:spPr>
            <a:xfrm>
              <a:off x="3563888" y="3466806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 smtClean="0"/>
                <a:t>12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23" name="矩形 22"/>
            <p:cNvSpPr/>
            <p:nvPr/>
          </p:nvSpPr>
          <p:spPr>
            <a:xfrm>
              <a:off x="4223140" y="3440180"/>
              <a:ext cx="276852" cy="27685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50" name="群組 49"/>
          <p:cNvGrpSpPr/>
          <p:nvPr/>
        </p:nvGrpSpPr>
        <p:grpSpPr>
          <a:xfrm>
            <a:off x="7092280" y="1970243"/>
            <a:ext cx="968954" cy="683420"/>
            <a:chOff x="7384851" y="2333092"/>
            <a:chExt cx="968954" cy="683420"/>
          </a:xfrm>
        </p:grpSpPr>
        <p:sp>
          <p:nvSpPr>
            <p:cNvPr id="18" name="矩形 17"/>
            <p:cNvSpPr/>
            <p:nvPr/>
          </p:nvSpPr>
          <p:spPr>
            <a:xfrm>
              <a:off x="7921756" y="2333092"/>
              <a:ext cx="360041" cy="36004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7384851" y="2359913"/>
              <a:ext cx="504056" cy="276999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dirty="0"/>
                <a:t>1</a:t>
              </a:r>
              <a:r>
                <a:rPr lang="zh-TW" altLang="en-US" dirty="0" smtClean="0"/>
                <a:t> </a:t>
              </a:r>
              <a:r>
                <a:rPr lang="en-US" altLang="zh-TW" dirty="0" smtClean="0"/>
                <a:t>cm</a:t>
              </a:r>
              <a:endParaRPr lang="zh-HK" altLang="en-US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7849749" y="2739513"/>
              <a:ext cx="504056" cy="276999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dirty="0"/>
                <a:t>1</a:t>
              </a:r>
              <a:r>
                <a:rPr lang="zh-TW" altLang="en-US" dirty="0" smtClean="0"/>
                <a:t> </a:t>
              </a:r>
              <a:r>
                <a:rPr lang="en-US" altLang="zh-TW" dirty="0" smtClean="0"/>
                <a:t>cm</a:t>
              </a:r>
              <a:endParaRPr lang="zh-HK" altLang="en-US" dirty="0"/>
            </a:p>
          </p:txBody>
        </p:sp>
      </p:grpSp>
      <p:sp>
        <p:nvSpPr>
          <p:cNvPr id="26" name="文字方塊 25"/>
          <p:cNvSpPr txBox="1"/>
          <p:nvPr/>
        </p:nvSpPr>
        <p:spPr>
          <a:xfrm>
            <a:off x="998063" y="5657815"/>
            <a:ext cx="4438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/>
              <a:t>即是說它的</a:t>
            </a:r>
            <a:r>
              <a:rPr lang="zh-TW" altLang="en-US" sz="3200" b="1" dirty="0" smtClean="0"/>
              <a:t>長度</a:t>
            </a:r>
            <a:r>
              <a:rPr lang="zh-TW" altLang="en-US" sz="3200" dirty="0" smtClean="0"/>
              <a:t>是多少？</a:t>
            </a:r>
          </a:p>
        </p:txBody>
      </p:sp>
      <p:sp>
        <p:nvSpPr>
          <p:cNvPr id="3" name="矩形 2"/>
          <p:cNvSpPr/>
          <p:nvPr/>
        </p:nvSpPr>
        <p:spPr>
          <a:xfrm>
            <a:off x="2409091" y="1702541"/>
            <a:ext cx="4320480" cy="2880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矩形 7"/>
          <p:cNvSpPr/>
          <p:nvPr/>
        </p:nvSpPr>
        <p:spPr>
          <a:xfrm>
            <a:off x="2769131" y="1702541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8" name="矩形 27"/>
          <p:cNvSpPr/>
          <p:nvPr/>
        </p:nvSpPr>
        <p:spPr>
          <a:xfrm>
            <a:off x="2409091" y="1702541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9" name="矩形 28"/>
          <p:cNvSpPr/>
          <p:nvPr/>
        </p:nvSpPr>
        <p:spPr>
          <a:xfrm>
            <a:off x="3129171" y="1702541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0" name="矩形 29"/>
          <p:cNvSpPr/>
          <p:nvPr/>
        </p:nvSpPr>
        <p:spPr>
          <a:xfrm>
            <a:off x="3487174" y="1702541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1" name="矩形 30"/>
          <p:cNvSpPr/>
          <p:nvPr/>
        </p:nvSpPr>
        <p:spPr>
          <a:xfrm>
            <a:off x="3849250" y="1700808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2" name="矩形 31"/>
          <p:cNvSpPr/>
          <p:nvPr/>
        </p:nvSpPr>
        <p:spPr>
          <a:xfrm>
            <a:off x="4209290" y="1700808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3" name="矩形 32"/>
          <p:cNvSpPr/>
          <p:nvPr/>
        </p:nvSpPr>
        <p:spPr>
          <a:xfrm>
            <a:off x="4569330" y="1702542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4" name="矩形 33"/>
          <p:cNvSpPr/>
          <p:nvPr/>
        </p:nvSpPr>
        <p:spPr>
          <a:xfrm>
            <a:off x="4929370" y="1700808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5" name="矩形 34"/>
          <p:cNvSpPr/>
          <p:nvPr/>
        </p:nvSpPr>
        <p:spPr>
          <a:xfrm>
            <a:off x="5289410" y="1702542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6" name="矩形 35"/>
          <p:cNvSpPr/>
          <p:nvPr/>
        </p:nvSpPr>
        <p:spPr>
          <a:xfrm>
            <a:off x="5649450" y="1704227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7" name="矩形 36"/>
          <p:cNvSpPr/>
          <p:nvPr/>
        </p:nvSpPr>
        <p:spPr>
          <a:xfrm>
            <a:off x="6009490" y="1704227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8" name="矩形 37"/>
          <p:cNvSpPr/>
          <p:nvPr/>
        </p:nvSpPr>
        <p:spPr>
          <a:xfrm>
            <a:off x="6372200" y="1701175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41" name="群組 40"/>
          <p:cNvGrpSpPr/>
          <p:nvPr/>
        </p:nvGrpSpPr>
        <p:grpSpPr>
          <a:xfrm>
            <a:off x="5580112" y="5589240"/>
            <a:ext cx="1872208" cy="1109447"/>
            <a:chOff x="5222893" y="5281173"/>
            <a:chExt cx="1872208" cy="1109447"/>
          </a:xfrm>
        </p:grpSpPr>
        <p:sp>
          <p:nvSpPr>
            <p:cNvPr id="42" name="爆炸 1 41"/>
            <p:cNvSpPr/>
            <p:nvPr/>
          </p:nvSpPr>
          <p:spPr>
            <a:xfrm>
              <a:off x="5222893" y="5281173"/>
              <a:ext cx="1872208" cy="1109447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43" name="文字方塊 42"/>
            <p:cNvSpPr txBox="1"/>
            <p:nvPr/>
          </p:nvSpPr>
          <p:spPr>
            <a:xfrm>
              <a:off x="5716780" y="5641537"/>
              <a:ext cx="936104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 smtClean="0">
                  <a:solidFill>
                    <a:srgbClr val="FF0000"/>
                  </a:solidFill>
                </a:rPr>
                <a:t>12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endParaRPr lang="zh-HK" alt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0567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6" grpId="0"/>
      <p:bldP spid="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長方形和正方形的面積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85" y="5085184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2552342" y="4811668"/>
            <a:ext cx="48958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接着我們再看看這個長方形可鋪滿多少行方格。</a:t>
            </a:r>
          </a:p>
        </p:txBody>
      </p:sp>
      <p:sp>
        <p:nvSpPr>
          <p:cNvPr id="7" name="圓角矩形圖說文字 6"/>
          <p:cNvSpPr/>
          <p:nvPr/>
        </p:nvSpPr>
        <p:spPr>
          <a:xfrm>
            <a:off x="2480334" y="4811668"/>
            <a:ext cx="4897202" cy="1581271"/>
          </a:xfrm>
          <a:prstGeom prst="wedgeRoundRectCallout">
            <a:avLst>
              <a:gd name="adj1" fmla="val -58556"/>
              <a:gd name="adj2" fmla="val -6571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1534411" y="3356992"/>
            <a:ext cx="661325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(8</a:t>
            </a:r>
            <a:r>
              <a:rPr lang="zh-TW" altLang="en-US" dirty="0" smtClean="0"/>
              <a:t> </a:t>
            </a:r>
            <a:r>
              <a:rPr lang="en-US" altLang="zh-TW" dirty="0" smtClean="0"/>
              <a:t>cm)</a:t>
            </a:r>
            <a:endParaRPr lang="zh-HK" altLang="en-US" dirty="0"/>
          </a:p>
        </p:txBody>
      </p:sp>
      <p:sp>
        <p:nvSpPr>
          <p:cNvPr id="3" name="矩形 2"/>
          <p:cNvSpPr/>
          <p:nvPr/>
        </p:nvSpPr>
        <p:spPr>
          <a:xfrm>
            <a:off x="2409091" y="1702541"/>
            <a:ext cx="4320480" cy="2880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矩形 7"/>
          <p:cNvSpPr/>
          <p:nvPr/>
        </p:nvSpPr>
        <p:spPr>
          <a:xfrm>
            <a:off x="2769131" y="1702541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8" name="矩形 27"/>
          <p:cNvSpPr/>
          <p:nvPr/>
        </p:nvSpPr>
        <p:spPr>
          <a:xfrm>
            <a:off x="2409091" y="1702541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9" name="矩形 28"/>
          <p:cNvSpPr/>
          <p:nvPr/>
        </p:nvSpPr>
        <p:spPr>
          <a:xfrm>
            <a:off x="3129171" y="1702541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0" name="矩形 29"/>
          <p:cNvSpPr/>
          <p:nvPr/>
        </p:nvSpPr>
        <p:spPr>
          <a:xfrm>
            <a:off x="3487174" y="1702541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1" name="矩形 30"/>
          <p:cNvSpPr/>
          <p:nvPr/>
        </p:nvSpPr>
        <p:spPr>
          <a:xfrm>
            <a:off x="3849250" y="1700808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2" name="矩形 31"/>
          <p:cNvSpPr/>
          <p:nvPr/>
        </p:nvSpPr>
        <p:spPr>
          <a:xfrm>
            <a:off x="4209290" y="1700808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3" name="矩形 32"/>
          <p:cNvSpPr/>
          <p:nvPr/>
        </p:nvSpPr>
        <p:spPr>
          <a:xfrm>
            <a:off x="4569330" y="1702542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4" name="矩形 33"/>
          <p:cNvSpPr/>
          <p:nvPr/>
        </p:nvSpPr>
        <p:spPr>
          <a:xfrm>
            <a:off x="4929370" y="1700808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5" name="矩形 34"/>
          <p:cNvSpPr/>
          <p:nvPr/>
        </p:nvSpPr>
        <p:spPr>
          <a:xfrm>
            <a:off x="5289410" y="1702542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6" name="矩形 35"/>
          <p:cNvSpPr/>
          <p:nvPr/>
        </p:nvSpPr>
        <p:spPr>
          <a:xfrm>
            <a:off x="5649450" y="1700808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7" name="矩形 36"/>
          <p:cNvSpPr/>
          <p:nvPr/>
        </p:nvSpPr>
        <p:spPr>
          <a:xfrm>
            <a:off x="6012160" y="1700808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8" name="矩形 37"/>
          <p:cNvSpPr/>
          <p:nvPr/>
        </p:nvSpPr>
        <p:spPr>
          <a:xfrm>
            <a:off x="6372200" y="1701175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9" name="矩形 38"/>
          <p:cNvSpPr/>
          <p:nvPr/>
        </p:nvSpPr>
        <p:spPr>
          <a:xfrm>
            <a:off x="2409091" y="2060848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0" name="矩形 39"/>
          <p:cNvSpPr/>
          <p:nvPr/>
        </p:nvSpPr>
        <p:spPr>
          <a:xfrm>
            <a:off x="2409091" y="2422622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1" name="矩形 40"/>
          <p:cNvSpPr/>
          <p:nvPr/>
        </p:nvSpPr>
        <p:spPr>
          <a:xfrm>
            <a:off x="2409091" y="2782662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2" name="矩形 41"/>
          <p:cNvSpPr/>
          <p:nvPr/>
        </p:nvSpPr>
        <p:spPr>
          <a:xfrm>
            <a:off x="2409090" y="3142702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3" name="矩形 42"/>
          <p:cNvSpPr/>
          <p:nvPr/>
        </p:nvSpPr>
        <p:spPr>
          <a:xfrm>
            <a:off x="2409091" y="3502742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4" name="矩形 43"/>
          <p:cNvSpPr/>
          <p:nvPr/>
        </p:nvSpPr>
        <p:spPr>
          <a:xfrm>
            <a:off x="2409091" y="3862782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5" name="矩形 44"/>
          <p:cNvSpPr/>
          <p:nvPr/>
        </p:nvSpPr>
        <p:spPr>
          <a:xfrm>
            <a:off x="2409090" y="4229930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47" name="群組 46"/>
          <p:cNvGrpSpPr/>
          <p:nvPr/>
        </p:nvGrpSpPr>
        <p:grpSpPr>
          <a:xfrm>
            <a:off x="1475656" y="2924944"/>
            <a:ext cx="792088" cy="303625"/>
            <a:chOff x="3707904" y="3440180"/>
            <a:chExt cx="792088" cy="303625"/>
          </a:xfrm>
        </p:grpSpPr>
        <p:sp>
          <p:nvSpPr>
            <p:cNvPr id="48" name="文字方塊 47"/>
            <p:cNvSpPr txBox="1"/>
            <p:nvPr/>
          </p:nvSpPr>
          <p:spPr>
            <a:xfrm>
              <a:off x="3707904" y="3466806"/>
              <a:ext cx="432048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/>
                <a:t>8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49" name="矩形 48"/>
            <p:cNvSpPr/>
            <p:nvPr/>
          </p:nvSpPr>
          <p:spPr>
            <a:xfrm>
              <a:off x="4223140" y="3440180"/>
              <a:ext cx="276852" cy="27685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50" name="群組 49"/>
          <p:cNvGrpSpPr/>
          <p:nvPr/>
        </p:nvGrpSpPr>
        <p:grpSpPr>
          <a:xfrm>
            <a:off x="3635896" y="1325175"/>
            <a:ext cx="936104" cy="303625"/>
            <a:chOff x="3563888" y="3440180"/>
            <a:chExt cx="936104" cy="303625"/>
          </a:xfrm>
        </p:grpSpPr>
        <p:sp>
          <p:nvSpPr>
            <p:cNvPr id="51" name="文字方塊 50"/>
            <p:cNvSpPr txBox="1"/>
            <p:nvPr/>
          </p:nvSpPr>
          <p:spPr>
            <a:xfrm>
              <a:off x="3563888" y="3466806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 smtClean="0"/>
                <a:t>12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52" name="矩形 51"/>
            <p:cNvSpPr/>
            <p:nvPr/>
          </p:nvSpPr>
          <p:spPr>
            <a:xfrm>
              <a:off x="4223140" y="3440180"/>
              <a:ext cx="276852" cy="27685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53" name="文字方塊 52"/>
          <p:cNvSpPr txBox="1"/>
          <p:nvPr/>
        </p:nvSpPr>
        <p:spPr>
          <a:xfrm>
            <a:off x="4756458" y="1351801"/>
            <a:ext cx="823654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(12</a:t>
            </a:r>
            <a:r>
              <a:rPr lang="zh-TW" altLang="en-US" dirty="0" smtClean="0"/>
              <a:t> </a:t>
            </a:r>
            <a:r>
              <a:rPr lang="en-US" altLang="zh-TW" dirty="0" smtClean="0"/>
              <a:t>cm)</a:t>
            </a:r>
            <a:endParaRPr lang="zh-HK" altLang="en-US" dirty="0"/>
          </a:p>
        </p:txBody>
      </p:sp>
      <p:sp>
        <p:nvSpPr>
          <p:cNvPr id="54" name="矩形 53"/>
          <p:cNvSpPr/>
          <p:nvPr/>
        </p:nvSpPr>
        <p:spPr>
          <a:xfrm>
            <a:off x="2411760" y="1700808"/>
            <a:ext cx="36004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55" name="群組 54"/>
          <p:cNvGrpSpPr/>
          <p:nvPr/>
        </p:nvGrpSpPr>
        <p:grpSpPr>
          <a:xfrm>
            <a:off x="7092280" y="1970243"/>
            <a:ext cx="968954" cy="683420"/>
            <a:chOff x="7384851" y="2333092"/>
            <a:chExt cx="968954" cy="683420"/>
          </a:xfrm>
        </p:grpSpPr>
        <p:sp>
          <p:nvSpPr>
            <p:cNvPr id="56" name="矩形 55"/>
            <p:cNvSpPr/>
            <p:nvPr/>
          </p:nvSpPr>
          <p:spPr>
            <a:xfrm>
              <a:off x="7921756" y="2333092"/>
              <a:ext cx="360041" cy="36004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57" name="文字方塊 56"/>
            <p:cNvSpPr txBox="1"/>
            <p:nvPr/>
          </p:nvSpPr>
          <p:spPr>
            <a:xfrm>
              <a:off x="7384851" y="2359913"/>
              <a:ext cx="504056" cy="276999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dirty="0"/>
                <a:t>1</a:t>
              </a:r>
              <a:r>
                <a:rPr lang="zh-TW" altLang="en-US" dirty="0" smtClean="0"/>
                <a:t> </a:t>
              </a:r>
              <a:r>
                <a:rPr lang="en-US" altLang="zh-TW" dirty="0" smtClean="0"/>
                <a:t>cm</a:t>
              </a:r>
              <a:endParaRPr lang="zh-HK" altLang="en-US" dirty="0"/>
            </a:p>
          </p:txBody>
        </p:sp>
        <p:sp>
          <p:nvSpPr>
            <p:cNvPr id="58" name="文字方塊 57"/>
            <p:cNvSpPr txBox="1"/>
            <p:nvPr/>
          </p:nvSpPr>
          <p:spPr>
            <a:xfrm>
              <a:off x="7849749" y="2739513"/>
              <a:ext cx="504056" cy="276999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dirty="0"/>
                <a:t>1</a:t>
              </a:r>
              <a:r>
                <a:rPr lang="zh-TW" altLang="en-US" dirty="0" smtClean="0"/>
                <a:t> </a:t>
              </a:r>
              <a:r>
                <a:rPr lang="en-US" altLang="zh-TW" dirty="0" smtClean="0"/>
                <a:t>cm</a:t>
              </a:r>
              <a:endParaRPr lang="zh-HK" altLang="en-US" dirty="0"/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7164288" y="5310286"/>
            <a:ext cx="1522512" cy="1215058"/>
            <a:chOff x="7164288" y="5310286"/>
            <a:chExt cx="1522512" cy="1215058"/>
          </a:xfrm>
        </p:grpSpPr>
        <p:sp>
          <p:nvSpPr>
            <p:cNvPr id="60" name="爆炸 1 59"/>
            <p:cNvSpPr/>
            <p:nvPr/>
          </p:nvSpPr>
          <p:spPr>
            <a:xfrm>
              <a:off x="7164288" y="5310286"/>
              <a:ext cx="1522512" cy="1215058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1" name="文字方塊 60"/>
            <p:cNvSpPr txBox="1"/>
            <p:nvPr/>
          </p:nvSpPr>
          <p:spPr>
            <a:xfrm>
              <a:off x="7606505" y="5723964"/>
              <a:ext cx="781919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>
                  <a:solidFill>
                    <a:srgbClr val="FF0000"/>
                  </a:solidFill>
                </a:rPr>
                <a:t>8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endParaRPr lang="zh-HK" alt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62" name="文字方塊 61"/>
          <p:cNvSpPr txBox="1"/>
          <p:nvPr/>
        </p:nvSpPr>
        <p:spPr>
          <a:xfrm>
            <a:off x="2556434" y="5796553"/>
            <a:ext cx="4895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即是說它的</a:t>
            </a:r>
            <a:r>
              <a:rPr lang="zh-TW" altLang="en-US" sz="3200" b="1" dirty="0" smtClean="0"/>
              <a:t>闊度</a:t>
            </a:r>
            <a:r>
              <a:rPr lang="zh-TW" altLang="en-US" sz="3200" dirty="0" smtClean="0"/>
              <a:t>是多少？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2059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4" grpId="0" animBg="1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長方形和正方形的面積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526834"/>
            <a:ext cx="1082439" cy="93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765349" y="4645988"/>
            <a:ext cx="48958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/>
              <a:t>一行鋪</a:t>
            </a:r>
            <a:r>
              <a:rPr lang="zh-TW" altLang="en-US" sz="3200" dirty="0" smtClean="0"/>
              <a:t>滿 </a:t>
            </a:r>
            <a:r>
              <a:rPr lang="en-US" altLang="zh-TW" sz="3200" dirty="0" smtClean="0"/>
              <a:t>12</a:t>
            </a:r>
            <a:r>
              <a:rPr lang="zh-TW" altLang="en-US" sz="3200" dirty="0" smtClean="0"/>
              <a:t> 個</a:t>
            </a:r>
            <a:r>
              <a:rPr lang="zh-TW" altLang="en-US" sz="3200" dirty="0"/>
              <a:t>方格，</a:t>
            </a:r>
            <a:r>
              <a:rPr lang="zh-TW" altLang="en-US" sz="3200" dirty="0" smtClean="0"/>
              <a:t>共有 </a:t>
            </a:r>
            <a:r>
              <a:rPr lang="en-US" altLang="zh-TW" sz="3200" dirty="0" smtClean="0"/>
              <a:t>8</a:t>
            </a:r>
            <a:r>
              <a:rPr lang="zh-TW" altLang="en-US" sz="3200" dirty="0" smtClean="0"/>
              <a:t> 行</a:t>
            </a:r>
            <a:r>
              <a:rPr lang="zh-TW" altLang="en-US" sz="3200" dirty="0"/>
              <a:t>，即是這個長方形可鋪滿多少</a:t>
            </a:r>
            <a:r>
              <a:rPr lang="zh-TW" altLang="en-US" sz="3200" dirty="0" smtClean="0"/>
              <a:t>個 </a:t>
            </a:r>
            <a:r>
              <a:rPr lang="en-US" altLang="zh-TW" sz="3200" dirty="0" smtClean="0"/>
              <a:t>1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cm</a:t>
            </a:r>
            <a:r>
              <a:rPr lang="en-US" altLang="zh-TW" sz="3200" baseline="30000" dirty="0" smtClean="0"/>
              <a:t>2</a:t>
            </a:r>
            <a:r>
              <a:rPr lang="zh-TW" altLang="en-US" sz="3200" dirty="0" smtClean="0"/>
              <a:t> 的</a:t>
            </a:r>
            <a:r>
              <a:rPr lang="zh-TW" altLang="en-US" sz="3200" dirty="0"/>
              <a:t>方格？</a:t>
            </a:r>
            <a:endParaRPr lang="zh-TW" altLang="en-US" sz="3200" dirty="0" smtClean="0"/>
          </a:p>
        </p:txBody>
      </p:sp>
      <p:sp>
        <p:nvSpPr>
          <p:cNvPr id="7" name="圓角矩形圖說文字 6"/>
          <p:cNvSpPr/>
          <p:nvPr/>
        </p:nvSpPr>
        <p:spPr>
          <a:xfrm>
            <a:off x="1621333" y="4645988"/>
            <a:ext cx="5113226" cy="2023372"/>
          </a:xfrm>
          <a:prstGeom prst="wedgeRoundRectCallout">
            <a:avLst>
              <a:gd name="adj1" fmla="val -56512"/>
              <a:gd name="adj2" fmla="val -364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1534411" y="3356992"/>
            <a:ext cx="661325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(8</a:t>
            </a:r>
            <a:r>
              <a:rPr lang="zh-TW" altLang="en-US" dirty="0" smtClean="0"/>
              <a:t> </a:t>
            </a:r>
            <a:r>
              <a:rPr lang="en-US" altLang="zh-TW" dirty="0" smtClean="0"/>
              <a:t>cm)</a:t>
            </a:r>
            <a:endParaRPr lang="zh-HK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765349" y="608458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所以它的</a:t>
            </a:r>
            <a:r>
              <a:rPr lang="zh-TW" altLang="en-US" sz="3200" b="1" dirty="0"/>
              <a:t>面積</a:t>
            </a:r>
            <a:r>
              <a:rPr lang="zh-TW" altLang="en-US" sz="3200" dirty="0" smtClean="0"/>
              <a:t>是多少？</a:t>
            </a:r>
          </a:p>
        </p:txBody>
      </p:sp>
      <p:sp>
        <p:nvSpPr>
          <p:cNvPr id="3" name="矩形 2"/>
          <p:cNvSpPr/>
          <p:nvPr/>
        </p:nvSpPr>
        <p:spPr>
          <a:xfrm>
            <a:off x="2409091" y="1702541"/>
            <a:ext cx="4320480" cy="2880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矩形 7"/>
          <p:cNvSpPr/>
          <p:nvPr/>
        </p:nvSpPr>
        <p:spPr>
          <a:xfrm>
            <a:off x="2769131" y="1702541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8" name="矩形 27"/>
          <p:cNvSpPr/>
          <p:nvPr/>
        </p:nvSpPr>
        <p:spPr>
          <a:xfrm>
            <a:off x="2409091" y="1702541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9" name="矩形 28"/>
          <p:cNvSpPr/>
          <p:nvPr/>
        </p:nvSpPr>
        <p:spPr>
          <a:xfrm>
            <a:off x="3129171" y="1702541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0" name="矩形 29"/>
          <p:cNvSpPr/>
          <p:nvPr/>
        </p:nvSpPr>
        <p:spPr>
          <a:xfrm>
            <a:off x="3487174" y="1702541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1" name="矩形 30"/>
          <p:cNvSpPr/>
          <p:nvPr/>
        </p:nvSpPr>
        <p:spPr>
          <a:xfrm>
            <a:off x="3849250" y="1700808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2" name="矩形 31"/>
          <p:cNvSpPr/>
          <p:nvPr/>
        </p:nvSpPr>
        <p:spPr>
          <a:xfrm>
            <a:off x="4209290" y="1700808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3" name="矩形 32"/>
          <p:cNvSpPr/>
          <p:nvPr/>
        </p:nvSpPr>
        <p:spPr>
          <a:xfrm>
            <a:off x="4569330" y="1702542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4" name="矩形 33"/>
          <p:cNvSpPr/>
          <p:nvPr/>
        </p:nvSpPr>
        <p:spPr>
          <a:xfrm>
            <a:off x="4929370" y="1700808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5" name="矩形 34"/>
          <p:cNvSpPr/>
          <p:nvPr/>
        </p:nvSpPr>
        <p:spPr>
          <a:xfrm>
            <a:off x="5289410" y="1702542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6" name="矩形 35"/>
          <p:cNvSpPr/>
          <p:nvPr/>
        </p:nvSpPr>
        <p:spPr>
          <a:xfrm>
            <a:off x="5649450" y="1704227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7" name="矩形 36"/>
          <p:cNvSpPr/>
          <p:nvPr/>
        </p:nvSpPr>
        <p:spPr>
          <a:xfrm>
            <a:off x="6009490" y="1704227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8" name="矩形 37"/>
          <p:cNvSpPr/>
          <p:nvPr/>
        </p:nvSpPr>
        <p:spPr>
          <a:xfrm>
            <a:off x="6372200" y="1701175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9" name="矩形 38"/>
          <p:cNvSpPr/>
          <p:nvPr/>
        </p:nvSpPr>
        <p:spPr>
          <a:xfrm>
            <a:off x="2409091" y="2060848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0" name="矩形 39"/>
          <p:cNvSpPr/>
          <p:nvPr/>
        </p:nvSpPr>
        <p:spPr>
          <a:xfrm>
            <a:off x="2409091" y="2422622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1" name="矩形 40"/>
          <p:cNvSpPr/>
          <p:nvPr/>
        </p:nvSpPr>
        <p:spPr>
          <a:xfrm>
            <a:off x="2409091" y="2782662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2" name="矩形 41"/>
          <p:cNvSpPr/>
          <p:nvPr/>
        </p:nvSpPr>
        <p:spPr>
          <a:xfrm>
            <a:off x="2409090" y="3142702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3" name="矩形 42"/>
          <p:cNvSpPr/>
          <p:nvPr/>
        </p:nvSpPr>
        <p:spPr>
          <a:xfrm>
            <a:off x="2409091" y="3502742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4" name="矩形 43"/>
          <p:cNvSpPr/>
          <p:nvPr/>
        </p:nvSpPr>
        <p:spPr>
          <a:xfrm>
            <a:off x="2409091" y="3862782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5" name="矩形 44"/>
          <p:cNvSpPr/>
          <p:nvPr/>
        </p:nvSpPr>
        <p:spPr>
          <a:xfrm>
            <a:off x="2409090" y="4229930"/>
            <a:ext cx="360040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47" name="群組 46"/>
          <p:cNvGrpSpPr/>
          <p:nvPr/>
        </p:nvGrpSpPr>
        <p:grpSpPr>
          <a:xfrm>
            <a:off x="1475656" y="2924944"/>
            <a:ext cx="792088" cy="303625"/>
            <a:chOff x="3707904" y="3440180"/>
            <a:chExt cx="792088" cy="303625"/>
          </a:xfrm>
        </p:grpSpPr>
        <p:sp>
          <p:nvSpPr>
            <p:cNvPr id="48" name="文字方塊 47"/>
            <p:cNvSpPr txBox="1"/>
            <p:nvPr/>
          </p:nvSpPr>
          <p:spPr>
            <a:xfrm>
              <a:off x="3707904" y="3466806"/>
              <a:ext cx="432048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/>
                <a:t>8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49" name="矩形 48"/>
            <p:cNvSpPr/>
            <p:nvPr/>
          </p:nvSpPr>
          <p:spPr>
            <a:xfrm>
              <a:off x="4223140" y="3440180"/>
              <a:ext cx="276852" cy="27685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50" name="群組 49"/>
          <p:cNvGrpSpPr/>
          <p:nvPr/>
        </p:nvGrpSpPr>
        <p:grpSpPr>
          <a:xfrm>
            <a:off x="3635896" y="1325175"/>
            <a:ext cx="936104" cy="303625"/>
            <a:chOff x="3563888" y="3440180"/>
            <a:chExt cx="936104" cy="303625"/>
          </a:xfrm>
        </p:grpSpPr>
        <p:sp>
          <p:nvSpPr>
            <p:cNvPr id="51" name="文字方塊 50"/>
            <p:cNvSpPr txBox="1"/>
            <p:nvPr/>
          </p:nvSpPr>
          <p:spPr>
            <a:xfrm>
              <a:off x="3563888" y="3466806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 smtClean="0"/>
                <a:t>12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52" name="矩形 51"/>
            <p:cNvSpPr/>
            <p:nvPr/>
          </p:nvSpPr>
          <p:spPr>
            <a:xfrm>
              <a:off x="4223140" y="3440180"/>
              <a:ext cx="276852" cy="27685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53" name="文字方塊 52"/>
          <p:cNvSpPr txBox="1"/>
          <p:nvPr/>
        </p:nvSpPr>
        <p:spPr>
          <a:xfrm>
            <a:off x="4756458" y="1351801"/>
            <a:ext cx="823654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(12</a:t>
            </a:r>
            <a:r>
              <a:rPr lang="zh-TW" altLang="en-US" dirty="0" smtClean="0"/>
              <a:t> </a:t>
            </a:r>
            <a:r>
              <a:rPr lang="en-US" altLang="zh-TW" dirty="0" smtClean="0"/>
              <a:t>cm)</a:t>
            </a:r>
            <a:endParaRPr lang="zh-HK" altLang="en-US" dirty="0"/>
          </a:p>
        </p:txBody>
      </p:sp>
      <p:grpSp>
        <p:nvGrpSpPr>
          <p:cNvPr id="13" name="群組 12"/>
          <p:cNvGrpSpPr/>
          <p:nvPr/>
        </p:nvGrpSpPr>
        <p:grpSpPr>
          <a:xfrm>
            <a:off x="6588224" y="4437112"/>
            <a:ext cx="2520280" cy="1438426"/>
            <a:chOff x="6588224" y="4437112"/>
            <a:chExt cx="2520280" cy="1438426"/>
          </a:xfrm>
        </p:grpSpPr>
        <p:sp>
          <p:nvSpPr>
            <p:cNvPr id="9" name="爆炸 1 8"/>
            <p:cNvSpPr/>
            <p:nvPr/>
          </p:nvSpPr>
          <p:spPr>
            <a:xfrm>
              <a:off x="6588224" y="4437112"/>
              <a:ext cx="2520280" cy="1438426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" name="文字方塊 1"/>
            <p:cNvSpPr txBox="1"/>
            <p:nvPr/>
          </p:nvSpPr>
          <p:spPr>
            <a:xfrm>
              <a:off x="6948264" y="4941168"/>
              <a:ext cx="1800200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 smtClean="0">
                  <a:solidFill>
                    <a:srgbClr val="FF0000"/>
                  </a:solidFill>
                </a:rPr>
                <a:t>12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X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8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=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96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個</a:t>
              </a:r>
              <a:endParaRPr lang="zh-HK" alt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6660232" y="5660924"/>
            <a:ext cx="1872208" cy="1109447"/>
            <a:chOff x="6660232" y="5660924"/>
            <a:chExt cx="1872208" cy="1109447"/>
          </a:xfrm>
        </p:grpSpPr>
        <p:sp>
          <p:nvSpPr>
            <p:cNvPr id="55" name="爆炸 1 54"/>
            <p:cNvSpPr/>
            <p:nvPr/>
          </p:nvSpPr>
          <p:spPr>
            <a:xfrm>
              <a:off x="6660232" y="5660924"/>
              <a:ext cx="1872208" cy="1109447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54" name="文字方塊 53"/>
            <p:cNvSpPr txBox="1"/>
            <p:nvPr/>
          </p:nvSpPr>
          <p:spPr>
            <a:xfrm>
              <a:off x="7154119" y="6021288"/>
              <a:ext cx="936104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 smtClean="0">
                  <a:solidFill>
                    <a:srgbClr val="FF0000"/>
                  </a:solidFill>
                </a:rPr>
                <a:t>96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r>
                <a:rPr lang="en-US" altLang="zh-TW" sz="2400" baseline="30000" dirty="0" smtClean="0">
                  <a:solidFill>
                    <a:srgbClr val="FF0000"/>
                  </a:solidFill>
                </a:rPr>
                <a:t>2</a:t>
              </a:r>
              <a:endParaRPr lang="zh-HK" altLang="en-US" sz="2400" baseline="30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194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長方形和正方形的面積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526834"/>
            <a:ext cx="1082439" cy="93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765349" y="4645988"/>
            <a:ext cx="46788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我們看到長方形</a:t>
            </a:r>
            <a:r>
              <a:rPr lang="zh-TW" altLang="en-US" sz="3200" dirty="0"/>
              <a:t>的</a:t>
            </a:r>
            <a:r>
              <a:rPr lang="zh-TW" altLang="en-US" sz="3200" dirty="0" smtClean="0"/>
              <a:t>面積等如 </a:t>
            </a:r>
            <a:r>
              <a:rPr lang="en-US" altLang="zh-TW" sz="3200" dirty="0"/>
              <a:t>1</a:t>
            </a:r>
            <a:r>
              <a:rPr lang="zh-TW" altLang="en-US" sz="3200" dirty="0"/>
              <a:t> </a:t>
            </a:r>
            <a:r>
              <a:rPr lang="en-US" altLang="zh-TW" sz="3200" dirty="0"/>
              <a:t>cm</a:t>
            </a:r>
            <a:r>
              <a:rPr lang="en-US" altLang="zh-TW" sz="3200" baseline="30000" dirty="0"/>
              <a:t>2</a:t>
            </a:r>
            <a:r>
              <a:rPr lang="zh-TW" altLang="en-US" sz="3200" dirty="0"/>
              <a:t> 的</a:t>
            </a:r>
            <a:r>
              <a:rPr lang="zh-TW" altLang="en-US" sz="3200" dirty="0" smtClean="0"/>
              <a:t>方格數量。</a:t>
            </a:r>
            <a:endParaRPr lang="en-US" altLang="zh-TW" sz="3200" dirty="0" smtClean="0"/>
          </a:p>
        </p:txBody>
      </p:sp>
      <p:sp>
        <p:nvSpPr>
          <p:cNvPr id="7" name="圓角矩形圖說文字 6"/>
          <p:cNvSpPr/>
          <p:nvPr/>
        </p:nvSpPr>
        <p:spPr>
          <a:xfrm>
            <a:off x="1621333" y="4645988"/>
            <a:ext cx="5113226" cy="2023372"/>
          </a:xfrm>
          <a:prstGeom prst="wedgeRoundRectCallout">
            <a:avLst>
              <a:gd name="adj1" fmla="val -56512"/>
              <a:gd name="adj2" fmla="val -364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1763688" y="2996952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8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765348" y="6084585"/>
            <a:ext cx="2662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rgbClr val="FF0000"/>
                </a:solidFill>
              </a:rPr>
              <a:t>面積 </a:t>
            </a:r>
            <a:r>
              <a:rPr lang="en-US" altLang="zh-TW" sz="3200" dirty="0" smtClean="0">
                <a:solidFill>
                  <a:srgbClr val="FF0000"/>
                </a:solidFill>
              </a:rPr>
              <a:t>=</a:t>
            </a:r>
            <a:r>
              <a:rPr lang="zh-TW" altLang="en-US" sz="3200" dirty="0" smtClean="0">
                <a:solidFill>
                  <a:srgbClr val="FF0000"/>
                </a:solidFill>
              </a:rPr>
              <a:t> 長 </a:t>
            </a:r>
            <a:r>
              <a:rPr lang="en-US" altLang="zh-TW" sz="3200" dirty="0" smtClean="0">
                <a:solidFill>
                  <a:srgbClr val="FF0000"/>
                </a:solidFill>
              </a:rPr>
              <a:t>X</a:t>
            </a:r>
            <a:r>
              <a:rPr lang="zh-TW" altLang="en-US" sz="3200" dirty="0" smtClean="0">
                <a:solidFill>
                  <a:srgbClr val="FF0000"/>
                </a:solidFill>
              </a:rPr>
              <a:t> 闊</a:t>
            </a:r>
          </a:p>
        </p:txBody>
      </p:sp>
      <p:sp>
        <p:nvSpPr>
          <p:cNvPr id="3" name="矩形 2"/>
          <p:cNvSpPr/>
          <p:nvPr/>
        </p:nvSpPr>
        <p:spPr>
          <a:xfrm>
            <a:off x="2409091" y="1702541"/>
            <a:ext cx="4320480" cy="2880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4283968" y="1351801"/>
            <a:ext cx="648072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12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grpSp>
        <p:nvGrpSpPr>
          <p:cNvPr id="10" name="群組 9"/>
          <p:cNvGrpSpPr/>
          <p:nvPr/>
        </p:nvGrpSpPr>
        <p:grpSpPr>
          <a:xfrm>
            <a:off x="2409091" y="1700808"/>
            <a:ext cx="4325818" cy="2883739"/>
            <a:chOff x="2409091" y="1700808"/>
            <a:chExt cx="4325818" cy="2883739"/>
          </a:xfrm>
        </p:grpSpPr>
        <p:sp>
          <p:nvSpPr>
            <p:cNvPr id="8" name="矩形 7"/>
            <p:cNvSpPr/>
            <p:nvPr/>
          </p:nvSpPr>
          <p:spPr>
            <a:xfrm>
              <a:off x="2769131" y="17025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8" name="矩形 27"/>
            <p:cNvSpPr/>
            <p:nvPr/>
          </p:nvSpPr>
          <p:spPr>
            <a:xfrm>
              <a:off x="2409091" y="17025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3129171" y="17025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3487174" y="17025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1" name="矩形 30"/>
            <p:cNvSpPr/>
            <p:nvPr/>
          </p:nvSpPr>
          <p:spPr>
            <a:xfrm>
              <a:off x="3849250" y="170080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4209290" y="170080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4569330" y="170254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4929370" y="170080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5" name="矩形 34"/>
            <p:cNvSpPr/>
            <p:nvPr/>
          </p:nvSpPr>
          <p:spPr>
            <a:xfrm>
              <a:off x="5289410" y="170254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5649450" y="170422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7" name="矩形 36"/>
            <p:cNvSpPr/>
            <p:nvPr/>
          </p:nvSpPr>
          <p:spPr>
            <a:xfrm>
              <a:off x="6009490" y="170422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6372200" y="1701175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57" name="矩形 56"/>
            <p:cNvSpPr/>
            <p:nvPr/>
          </p:nvSpPr>
          <p:spPr>
            <a:xfrm>
              <a:off x="2769131" y="20625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58" name="矩形 57"/>
            <p:cNvSpPr/>
            <p:nvPr/>
          </p:nvSpPr>
          <p:spPr>
            <a:xfrm>
              <a:off x="2409091" y="20625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59" name="矩形 58"/>
            <p:cNvSpPr/>
            <p:nvPr/>
          </p:nvSpPr>
          <p:spPr>
            <a:xfrm>
              <a:off x="3129171" y="20625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3487174" y="20625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3849250" y="206084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2" name="矩形 61"/>
            <p:cNvSpPr/>
            <p:nvPr/>
          </p:nvSpPr>
          <p:spPr>
            <a:xfrm>
              <a:off x="4209290" y="206084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3" name="矩形 62"/>
            <p:cNvSpPr/>
            <p:nvPr/>
          </p:nvSpPr>
          <p:spPr>
            <a:xfrm>
              <a:off x="4569330" y="206258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4" name="矩形 63"/>
            <p:cNvSpPr/>
            <p:nvPr/>
          </p:nvSpPr>
          <p:spPr>
            <a:xfrm>
              <a:off x="4929370" y="206084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5" name="矩形 64"/>
            <p:cNvSpPr/>
            <p:nvPr/>
          </p:nvSpPr>
          <p:spPr>
            <a:xfrm>
              <a:off x="5289410" y="206258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5649450" y="206426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6009490" y="206426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6372200" y="2061215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9" name="矩形 68"/>
            <p:cNvSpPr/>
            <p:nvPr/>
          </p:nvSpPr>
          <p:spPr>
            <a:xfrm>
              <a:off x="2771800" y="242262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0" name="矩形 69"/>
            <p:cNvSpPr/>
            <p:nvPr/>
          </p:nvSpPr>
          <p:spPr>
            <a:xfrm>
              <a:off x="2411760" y="242262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3131840" y="242262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3489843" y="242262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3851919" y="242088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4" name="矩形 73"/>
            <p:cNvSpPr/>
            <p:nvPr/>
          </p:nvSpPr>
          <p:spPr>
            <a:xfrm>
              <a:off x="4211959" y="242088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5" name="矩形 74"/>
            <p:cNvSpPr/>
            <p:nvPr/>
          </p:nvSpPr>
          <p:spPr>
            <a:xfrm>
              <a:off x="4571999" y="242262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6" name="矩形 75"/>
            <p:cNvSpPr/>
            <p:nvPr/>
          </p:nvSpPr>
          <p:spPr>
            <a:xfrm>
              <a:off x="4932039" y="242088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7" name="矩形 76"/>
            <p:cNvSpPr/>
            <p:nvPr/>
          </p:nvSpPr>
          <p:spPr>
            <a:xfrm>
              <a:off x="5292079" y="242262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8" name="矩形 77"/>
            <p:cNvSpPr/>
            <p:nvPr/>
          </p:nvSpPr>
          <p:spPr>
            <a:xfrm>
              <a:off x="5652119" y="242430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9" name="矩形 78"/>
            <p:cNvSpPr/>
            <p:nvPr/>
          </p:nvSpPr>
          <p:spPr>
            <a:xfrm>
              <a:off x="6012159" y="242430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0" name="矩形 79"/>
            <p:cNvSpPr/>
            <p:nvPr/>
          </p:nvSpPr>
          <p:spPr>
            <a:xfrm>
              <a:off x="6374869" y="2421255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1" name="矩形 80"/>
            <p:cNvSpPr/>
            <p:nvPr/>
          </p:nvSpPr>
          <p:spPr>
            <a:xfrm>
              <a:off x="2771800" y="278266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2" name="矩形 81"/>
            <p:cNvSpPr/>
            <p:nvPr/>
          </p:nvSpPr>
          <p:spPr>
            <a:xfrm>
              <a:off x="2411760" y="278266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3" name="矩形 82"/>
            <p:cNvSpPr/>
            <p:nvPr/>
          </p:nvSpPr>
          <p:spPr>
            <a:xfrm>
              <a:off x="3131840" y="278266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4" name="矩形 83"/>
            <p:cNvSpPr/>
            <p:nvPr/>
          </p:nvSpPr>
          <p:spPr>
            <a:xfrm>
              <a:off x="3489843" y="278266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5" name="矩形 84"/>
            <p:cNvSpPr/>
            <p:nvPr/>
          </p:nvSpPr>
          <p:spPr>
            <a:xfrm>
              <a:off x="3851919" y="278092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4211959" y="278092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4571999" y="278266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8" name="矩形 87"/>
            <p:cNvSpPr/>
            <p:nvPr/>
          </p:nvSpPr>
          <p:spPr>
            <a:xfrm>
              <a:off x="4932039" y="278092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9" name="矩形 88"/>
            <p:cNvSpPr/>
            <p:nvPr/>
          </p:nvSpPr>
          <p:spPr>
            <a:xfrm>
              <a:off x="5292079" y="278266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0" name="矩形 89"/>
            <p:cNvSpPr/>
            <p:nvPr/>
          </p:nvSpPr>
          <p:spPr>
            <a:xfrm>
              <a:off x="5652119" y="278434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1" name="矩形 90"/>
            <p:cNvSpPr/>
            <p:nvPr/>
          </p:nvSpPr>
          <p:spPr>
            <a:xfrm>
              <a:off x="6012159" y="278434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2" name="矩形 91"/>
            <p:cNvSpPr/>
            <p:nvPr/>
          </p:nvSpPr>
          <p:spPr>
            <a:xfrm>
              <a:off x="6374869" y="2781295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3" name="矩形 92"/>
            <p:cNvSpPr/>
            <p:nvPr/>
          </p:nvSpPr>
          <p:spPr>
            <a:xfrm>
              <a:off x="2771800" y="314270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4" name="矩形 93"/>
            <p:cNvSpPr/>
            <p:nvPr/>
          </p:nvSpPr>
          <p:spPr>
            <a:xfrm>
              <a:off x="2411760" y="314270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5" name="矩形 94"/>
            <p:cNvSpPr/>
            <p:nvPr/>
          </p:nvSpPr>
          <p:spPr>
            <a:xfrm>
              <a:off x="3131840" y="314270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6" name="矩形 95"/>
            <p:cNvSpPr/>
            <p:nvPr/>
          </p:nvSpPr>
          <p:spPr>
            <a:xfrm>
              <a:off x="3489843" y="314270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7" name="矩形 96"/>
            <p:cNvSpPr/>
            <p:nvPr/>
          </p:nvSpPr>
          <p:spPr>
            <a:xfrm>
              <a:off x="3851919" y="314096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8" name="矩形 97"/>
            <p:cNvSpPr/>
            <p:nvPr/>
          </p:nvSpPr>
          <p:spPr>
            <a:xfrm>
              <a:off x="4211959" y="314096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9" name="矩形 98"/>
            <p:cNvSpPr/>
            <p:nvPr/>
          </p:nvSpPr>
          <p:spPr>
            <a:xfrm>
              <a:off x="4571999" y="314270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0" name="矩形 99"/>
            <p:cNvSpPr/>
            <p:nvPr/>
          </p:nvSpPr>
          <p:spPr>
            <a:xfrm>
              <a:off x="4932039" y="314096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1" name="矩形 100"/>
            <p:cNvSpPr/>
            <p:nvPr/>
          </p:nvSpPr>
          <p:spPr>
            <a:xfrm>
              <a:off x="5292079" y="314270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2" name="矩形 101"/>
            <p:cNvSpPr/>
            <p:nvPr/>
          </p:nvSpPr>
          <p:spPr>
            <a:xfrm>
              <a:off x="5652119" y="314438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3" name="矩形 102"/>
            <p:cNvSpPr/>
            <p:nvPr/>
          </p:nvSpPr>
          <p:spPr>
            <a:xfrm>
              <a:off x="6012159" y="314438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4" name="矩形 103"/>
            <p:cNvSpPr/>
            <p:nvPr/>
          </p:nvSpPr>
          <p:spPr>
            <a:xfrm>
              <a:off x="6374869" y="3141335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5" name="矩形 104"/>
            <p:cNvSpPr/>
            <p:nvPr/>
          </p:nvSpPr>
          <p:spPr>
            <a:xfrm>
              <a:off x="2771800" y="35027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6" name="矩形 105"/>
            <p:cNvSpPr/>
            <p:nvPr/>
          </p:nvSpPr>
          <p:spPr>
            <a:xfrm>
              <a:off x="2411760" y="35027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7" name="矩形 106"/>
            <p:cNvSpPr/>
            <p:nvPr/>
          </p:nvSpPr>
          <p:spPr>
            <a:xfrm>
              <a:off x="3131840" y="35027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8" name="矩形 107"/>
            <p:cNvSpPr/>
            <p:nvPr/>
          </p:nvSpPr>
          <p:spPr>
            <a:xfrm>
              <a:off x="3489843" y="35027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9" name="矩形 108"/>
            <p:cNvSpPr/>
            <p:nvPr/>
          </p:nvSpPr>
          <p:spPr>
            <a:xfrm>
              <a:off x="3851919" y="350100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0" name="矩形 109"/>
            <p:cNvSpPr/>
            <p:nvPr/>
          </p:nvSpPr>
          <p:spPr>
            <a:xfrm>
              <a:off x="4211959" y="350100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1" name="矩形 110"/>
            <p:cNvSpPr/>
            <p:nvPr/>
          </p:nvSpPr>
          <p:spPr>
            <a:xfrm>
              <a:off x="4571999" y="350274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2" name="矩形 111"/>
            <p:cNvSpPr/>
            <p:nvPr/>
          </p:nvSpPr>
          <p:spPr>
            <a:xfrm>
              <a:off x="4932039" y="350100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3" name="矩形 112"/>
            <p:cNvSpPr/>
            <p:nvPr/>
          </p:nvSpPr>
          <p:spPr>
            <a:xfrm>
              <a:off x="5292079" y="350274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4" name="矩形 113"/>
            <p:cNvSpPr/>
            <p:nvPr/>
          </p:nvSpPr>
          <p:spPr>
            <a:xfrm>
              <a:off x="5652119" y="350442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5" name="矩形 114"/>
            <p:cNvSpPr/>
            <p:nvPr/>
          </p:nvSpPr>
          <p:spPr>
            <a:xfrm>
              <a:off x="6012159" y="350442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6" name="矩形 115"/>
            <p:cNvSpPr/>
            <p:nvPr/>
          </p:nvSpPr>
          <p:spPr>
            <a:xfrm>
              <a:off x="6374869" y="3501375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7" name="矩形 116"/>
            <p:cNvSpPr/>
            <p:nvPr/>
          </p:nvSpPr>
          <p:spPr>
            <a:xfrm>
              <a:off x="2771800" y="38627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8" name="矩形 117"/>
            <p:cNvSpPr/>
            <p:nvPr/>
          </p:nvSpPr>
          <p:spPr>
            <a:xfrm>
              <a:off x="2411760" y="38627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9" name="矩形 118"/>
            <p:cNvSpPr/>
            <p:nvPr/>
          </p:nvSpPr>
          <p:spPr>
            <a:xfrm>
              <a:off x="3131840" y="38627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0" name="矩形 119"/>
            <p:cNvSpPr/>
            <p:nvPr/>
          </p:nvSpPr>
          <p:spPr>
            <a:xfrm>
              <a:off x="3489843" y="38627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1" name="矩形 120"/>
            <p:cNvSpPr/>
            <p:nvPr/>
          </p:nvSpPr>
          <p:spPr>
            <a:xfrm>
              <a:off x="3851919" y="386104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2" name="矩形 121"/>
            <p:cNvSpPr/>
            <p:nvPr/>
          </p:nvSpPr>
          <p:spPr>
            <a:xfrm>
              <a:off x="4211959" y="386104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3" name="矩形 122"/>
            <p:cNvSpPr/>
            <p:nvPr/>
          </p:nvSpPr>
          <p:spPr>
            <a:xfrm>
              <a:off x="4571999" y="386278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4" name="矩形 123"/>
            <p:cNvSpPr/>
            <p:nvPr/>
          </p:nvSpPr>
          <p:spPr>
            <a:xfrm>
              <a:off x="4932039" y="386104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5" name="矩形 124"/>
            <p:cNvSpPr/>
            <p:nvPr/>
          </p:nvSpPr>
          <p:spPr>
            <a:xfrm>
              <a:off x="5292079" y="386278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6" name="矩形 125"/>
            <p:cNvSpPr/>
            <p:nvPr/>
          </p:nvSpPr>
          <p:spPr>
            <a:xfrm>
              <a:off x="5652119" y="386446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7" name="矩形 126"/>
            <p:cNvSpPr/>
            <p:nvPr/>
          </p:nvSpPr>
          <p:spPr>
            <a:xfrm>
              <a:off x="6012159" y="386446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8" name="矩形 127"/>
            <p:cNvSpPr/>
            <p:nvPr/>
          </p:nvSpPr>
          <p:spPr>
            <a:xfrm>
              <a:off x="6374869" y="3861415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9" name="矩形 128"/>
            <p:cNvSpPr/>
            <p:nvPr/>
          </p:nvSpPr>
          <p:spPr>
            <a:xfrm>
              <a:off x="2771800" y="422282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0" name="矩形 129"/>
            <p:cNvSpPr/>
            <p:nvPr/>
          </p:nvSpPr>
          <p:spPr>
            <a:xfrm>
              <a:off x="2411760" y="422282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1" name="矩形 130"/>
            <p:cNvSpPr/>
            <p:nvPr/>
          </p:nvSpPr>
          <p:spPr>
            <a:xfrm>
              <a:off x="3131840" y="422282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2" name="矩形 131"/>
            <p:cNvSpPr/>
            <p:nvPr/>
          </p:nvSpPr>
          <p:spPr>
            <a:xfrm>
              <a:off x="3489843" y="422282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3" name="矩形 132"/>
            <p:cNvSpPr/>
            <p:nvPr/>
          </p:nvSpPr>
          <p:spPr>
            <a:xfrm>
              <a:off x="3851919" y="422108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4" name="矩形 133"/>
            <p:cNvSpPr/>
            <p:nvPr/>
          </p:nvSpPr>
          <p:spPr>
            <a:xfrm>
              <a:off x="4211959" y="422108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5" name="矩形 134"/>
            <p:cNvSpPr/>
            <p:nvPr/>
          </p:nvSpPr>
          <p:spPr>
            <a:xfrm>
              <a:off x="4571999" y="422282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6" name="矩形 135"/>
            <p:cNvSpPr/>
            <p:nvPr/>
          </p:nvSpPr>
          <p:spPr>
            <a:xfrm>
              <a:off x="4932039" y="422108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7" name="矩形 136"/>
            <p:cNvSpPr/>
            <p:nvPr/>
          </p:nvSpPr>
          <p:spPr>
            <a:xfrm>
              <a:off x="5292079" y="422282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8" name="矩形 137"/>
            <p:cNvSpPr/>
            <p:nvPr/>
          </p:nvSpPr>
          <p:spPr>
            <a:xfrm>
              <a:off x="5652119" y="422450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39" name="矩形 138"/>
            <p:cNvSpPr/>
            <p:nvPr/>
          </p:nvSpPr>
          <p:spPr>
            <a:xfrm>
              <a:off x="6012159" y="4224507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40" name="矩形 139"/>
            <p:cNvSpPr/>
            <p:nvPr/>
          </p:nvSpPr>
          <p:spPr>
            <a:xfrm>
              <a:off x="6374869" y="4221455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242" name="文字方塊 241"/>
          <p:cNvSpPr txBox="1"/>
          <p:nvPr/>
        </p:nvSpPr>
        <p:spPr>
          <a:xfrm>
            <a:off x="1767079" y="5589240"/>
            <a:ext cx="4678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所以</a:t>
            </a:r>
            <a:r>
              <a:rPr lang="zh-TW" altLang="en-US" sz="3200" dirty="0"/>
              <a:t>長方形的面積公式</a:t>
            </a:r>
            <a:r>
              <a:rPr lang="zh-TW" altLang="en-US" sz="3200" dirty="0" smtClean="0"/>
              <a:t>是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1334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50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2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長方形和正方形的面積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301208"/>
            <a:ext cx="1339150" cy="1160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1405309" y="5436513"/>
            <a:ext cx="5398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你知道這些長方形的面積嗎？</a:t>
            </a:r>
            <a:endParaRPr lang="en-US" altLang="zh-TW" sz="3200" dirty="0" smtClean="0"/>
          </a:p>
        </p:txBody>
      </p:sp>
      <p:sp>
        <p:nvSpPr>
          <p:cNvPr id="7" name="圓角矩形圖說文字 6"/>
          <p:cNvSpPr/>
          <p:nvPr/>
        </p:nvSpPr>
        <p:spPr>
          <a:xfrm>
            <a:off x="1403648" y="5436513"/>
            <a:ext cx="5400599" cy="584775"/>
          </a:xfrm>
          <a:prstGeom prst="wedgeRoundRectCallout">
            <a:avLst>
              <a:gd name="adj1" fmla="val 57376"/>
              <a:gd name="adj2" fmla="val -1839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7668344" y="3933056"/>
            <a:ext cx="864096" cy="369332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sz="2400" dirty="0" smtClean="0"/>
              <a:t>25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cm</a:t>
            </a:r>
            <a:endParaRPr lang="zh-HK" altLang="en-US" sz="2400" dirty="0"/>
          </a:p>
        </p:txBody>
      </p:sp>
      <p:sp>
        <p:nvSpPr>
          <p:cNvPr id="53" name="文字方塊 52"/>
          <p:cNvSpPr txBox="1"/>
          <p:nvPr/>
        </p:nvSpPr>
        <p:spPr>
          <a:xfrm>
            <a:off x="5076056" y="2924944"/>
            <a:ext cx="792088" cy="369332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sz="2400" dirty="0" smtClean="0"/>
              <a:t>80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cm</a:t>
            </a:r>
            <a:endParaRPr lang="zh-HK" altLang="en-US" sz="2400" dirty="0"/>
          </a:p>
        </p:txBody>
      </p:sp>
      <p:sp>
        <p:nvSpPr>
          <p:cNvPr id="2" name="矩形 1"/>
          <p:cNvSpPr/>
          <p:nvPr/>
        </p:nvSpPr>
        <p:spPr>
          <a:xfrm>
            <a:off x="1043608" y="3221917"/>
            <a:ext cx="720080" cy="1863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1" name="矩形 140"/>
          <p:cNvSpPr/>
          <p:nvPr/>
        </p:nvSpPr>
        <p:spPr>
          <a:xfrm>
            <a:off x="899592" y="2060848"/>
            <a:ext cx="7200800" cy="576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2" name="矩形 141"/>
          <p:cNvSpPr/>
          <p:nvPr/>
        </p:nvSpPr>
        <p:spPr>
          <a:xfrm>
            <a:off x="3274853" y="3284984"/>
            <a:ext cx="4321483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43" name="文字方塊 142"/>
          <p:cNvSpPr txBox="1"/>
          <p:nvPr/>
        </p:nvSpPr>
        <p:spPr>
          <a:xfrm>
            <a:off x="3923928" y="1700808"/>
            <a:ext cx="976162" cy="369332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sz="2400" dirty="0" smtClean="0"/>
              <a:t>123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cm</a:t>
            </a:r>
            <a:endParaRPr lang="zh-HK" altLang="en-US" sz="2400" dirty="0"/>
          </a:p>
        </p:txBody>
      </p:sp>
      <p:sp>
        <p:nvSpPr>
          <p:cNvPr id="144" name="文字方塊 143"/>
          <p:cNvSpPr txBox="1"/>
          <p:nvPr/>
        </p:nvSpPr>
        <p:spPr>
          <a:xfrm>
            <a:off x="8182744" y="2132856"/>
            <a:ext cx="637728" cy="369332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sz="2400" dirty="0" smtClean="0"/>
              <a:t>7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cm</a:t>
            </a:r>
            <a:endParaRPr lang="zh-HK" altLang="en-US" sz="2400" dirty="0"/>
          </a:p>
        </p:txBody>
      </p:sp>
      <p:sp>
        <p:nvSpPr>
          <p:cNvPr id="145" name="文字方塊 144"/>
          <p:cNvSpPr txBox="1"/>
          <p:nvPr/>
        </p:nvSpPr>
        <p:spPr>
          <a:xfrm>
            <a:off x="1043608" y="2852936"/>
            <a:ext cx="720080" cy="369332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sz="2400" dirty="0"/>
              <a:t>9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cm</a:t>
            </a:r>
            <a:endParaRPr lang="zh-HK" altLang="en-US" sz="2400" dirty="0"/>
          </a:p>
        </p:txBody>
      </p:sp>
      <p:sp>
        <p:nvSpPr>
          <p:cNvPr id="146" name="文字方塊 145"/>
          <p:cNvSpPr txBox="1"/>
          <p:nvPr/>
        </p:nvSpPr>
        <p:spPr>
          <a:xfrm>
            <a:off x="1835696" y="3861048"/>
            <a:ext cx="792088" cy="369332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sz="2400" dirty="0" smtClean="0"/>
              <a:t>68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cm</a:t>
            </a:r>
            <a:endParaRPr lang="zh-HK" altLang="en-US" sz="2400" dirty="0"/>
          </a:p>
        </p:txBody>
      </p:sp>
      <p:grpSp>
        <p:nvGrpSpPr>
          <p:cNvPr id="151" name="群組 150"/>
          <p:cNvGrpSpPr/>
          <p:nvPr/>
        </p:nvGrpSpPr>
        <p:grpSpPr>
          <a:xfrm>
            <a:off x="1043608" y="4191761"/>
            <a:ext cx="1872208" cy="1109447"/>
            <a:chOff x="6660232" y="5660924"/>
            <a:chExt cx="1872208" cy="1109447"/>
          </a:xfrm>
        </p:grpSpPr>
        <p:sp>
          <p:nvSpPr>
            <p:cNvPr id="152" name="爆炸 1 151"/>
            <p:cNvSpPr/>
            <p:nvPr/>
          </p:nvSpPr>
          <p:spPr>
            <a:xfrm>
              <a:off x="6660232" y="5660924"/>
              <a:ext cx="1872208" cy="1109447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53" name="文字方塊 152"/>
            <p:cNvSpPr txBox="1"/>
            <p:nvPr/>
          </p:nvSpPr>
          <p:spPr>
            <a:xfrm>
              <a:off x="7030616" y="6021288"/>
              <a:ext cx="1152127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 smtClean="0">
                  <a:solidFill>
                    <a:srgbClr val="FF0000"/>
                  </a:solidFill>
                </a:rPr>
                <a:t>612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r>
                <a:rPr lang="en-US" altLang="zh-TW" sz="2400" baseline="30000" dirty="0" smtClean="0">
                  <a:solidFill>
                    <a:srgbClr val="FF0000"/>
                  </a:solidFill>
                </a:rPr>
                <a:t>2</a:t>
              </a:r>
              <a:endParaRPr lang="zh-HK" altLang="en-US" sz="2400" baseline="30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4" name="群組 153"/>
          <p:cNvGrpSpPr/>
          <p:nvPr/>
        </p:nvGrpSpPr>
        <p:grpSpPr>
          <a:xfrm>
            <a:off x="5364088" y="1268760"/>
            <a:ext cx="1872208" cy="1109447"/>
            <a:chOff x="6660232" y="5660924"/>
            <a:chExt cx="1872208" cy="1109447"/>
          </a:xfrm>
        </p:grpSpPr>
        <p:sp>
          <p:nvSpPr>
            <p:cNvPr id="155" name="爆炸 1 154"/>
            <p:cNvSpPr/>
            <p:nvPr/>
          </p:nvSpPr>
          <p:spPr>
            <a:xfrm>
              <a:off x="6660232" y="5660924"/>
              <a:ext cx="1872208" cy="1109447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56" name="文字方塊 155"/>
            <p:cNvSpPr txBox="1"/>
            <p:nvPr/>
          </p:nvSpPr>
          <p:spPr>
            <a:xfrm>
              <a:off x="7030616" y="6021288"/>
              <a:ext cx="1152127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 smtClean="0">
                  <a:solidFill>
                    <a:srgbClr val="FF0000"/>
                  </a:solidFill>
                </a:rPr>
                <a:t>861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r>
                <a:rPr lang="en-US" altLang="zh-TW" sz="2400" baseline="30000" dirty="0" smtClean="0">
                  <a:solidFill>
                    <a:srgbClr val="FF0000"/>
                  </a:solidFill>
                </a:rPr>
                <a:t>2</a:t>
              </a:r>
              <a:endParaRPr lang="zh-HK" altLang="en-US" sz="2400" baseline="30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7" name="群組 156"/>
          <p:cNvGrpSpPr/>
          <p:nvPr/>
        </p:nvGrpSpPr>
        <p:grpSpPr>
          <a:xfrm>
            <a:off x="4580384" y="3459632"/>
            <a:ext cx="1872208" cy="1109447"/>
            <a:chOff x="6660232" y="5660924"/>
            <a:chExt cx="1872208" cy="1109447"/>
          </a:xfrm>
        </p:grpSpPr>
        <p:sp>
          <p:nvSpPr>
            <p:cNvPr id="158" name="爆炸 1 157"/>
            <p:cNvSpPr/>
            <p:nvPr/>
          </p:nvSpPr>
          <p:spPr>
            <a:xfrm>
              <a:off x="6660232" y="5660924"/>
              <a:ext cx="1872208" cy="1109447"/>
            </a:xfrm>
            <a:prstGeom prst="irregularSeal1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59" name="文字方塊 158"/>
            <p:cNvSpPr txBox="1"/>
            <p:nvPr/>
          </p:nvSpPr>
          <p:spPr>
            <a:xfrm>
              <a:off x="6979938" y="6021288"/>
              <a:ext cx="1202805" cy="369332"/>
            </a:xfrm>
            <a:prstGeom prst="rect">
              <a:avLst/>
            </a:prstGeom>
            <a:noFill/>
          </p:spPr>
          <p:txBody>
            <a:bodyPr wrap="square" lIns="36000" tIns="0" rIns="0" bIns="0" rtlCol="0">
              <a:spAutoFit/>
            </a:bodyPr>
            <a:lstStyle/>
            <a:p>
              <a:r>
                <a:rPr lang="en-US" altLang="zh-TW" sz="2400" dirty="0" smtClean="0">
                  <a:solidFill>
                    <a:srgbClr val="FF0000"/>
                  </a:solidFill>
                </a:rPr>
                <a:t>2000</a:t>
              </a:r>
              <a:r>
                <a:rPr lang="zh-TW" alt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altLang="zh-TW" sz="2400" dirty="0" smtClean="0">
                  <a:solidFill>
                    <a:srgbClr val="FF0000"/>
                  </a:solidFill>
                </a:rPr>
                <a:t>cm</a:t>
              </a:r>
              <a:r>
                <a:rPr lang="en-US" altLang="zh-TW" sz="2400" baseline="30000" dirty="0" smtClean="0">
                  <a:solidFill>
                    <a:srgbClr val="FF0000"/>
                  </a:solidFill>
                </a:rPr>
                <a:t>2</a:t>
              </a:r>
              <a:endParaRPr lang="zh-HK" altLang="en-US" sz="2400" baseline="30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089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長方形和正方形的面積</a:t>
            </a:r>
            <a:endParaRPr lang="zh-HK" altLang="en-US" dirty="0"/>
          </a:p>
        </p:txBody>
      </p:sp>
      <p:pic>
        <p:nvPicPr>
          <p:cNvPr id="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245949"/>
            <a:ext cx="1298463" cy="112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2557437" y="4365104"/>
            <a:ext cx="51109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同樣道理，正方形</a:t>
            </a:r>
            <a:r>
              <a:rPr lang="zh-TW" altLang="en-US" sz="3200" dirty="0"/>
              <a:t>的</a:t>
            </a:r>
            <a:r>
              <a:rPr lang="zh-TW" altLang="en-US" sz="3200" dirty="0" smtClean="0"/>
              <a:t>面積</a:t>
            </a:r>
            <a:r>
              <a:rPr lang="zh-TW" altLang="en-US" sz="3200" dirty="0"/>
              <a:t>也</a:t>
            </a:r>
            <a:r>
              <a:rPr lang="zh-TW" altLang="en-US" sz="3200" dirty="0" smtClean="0"/>
              <a:t>等如 </a:t>
            </a:r>
            <a:r>
              <a:rPr lang="en-US" altLang="zh-TW" sz="3200" dirty="0"/>
              <a:t>1</a:t>
            </a:r>
            <a:r>
              <a:rPr lang="zh-TW" altLang="en-US" sz="3200" dirty="0"/>
              <a:t> </a:t>
            </a:r>
            <a:r>
              <a:rPr lang="en-US" altLang="zh-TW" sz="3200" dirty="0"/>
              <a:t>cm</a:t>
            </a:r>
            <a:r>
              <a:rPr lang="en-US" altLang="zh-TW" sz="3200" baseline="30000" dirty="0"/>
              <a:t>2</a:t>
            </a:r>
            <a:r>
              <a:rPr lang="zh-TW" altLang="en-US" sz="3200" dirty="0"/>
              <a:t> 的</a:t>
            </a:r>
            <a:r>
              <a:rPr lang="zh-TW" altLang="en-US" sz="3200" dirty="0" smtClean="0"/>
              <a:t>方格數量。</a:t>
            </a:r>
            <a:endParaRPr lang="en-US" altLang="zh-TW" sz="3200" dirty="0" smtClean="0"/>
          </a:p>
        </p:txBody>
      </p:sp>
      <p:sp>
        <p:nvSpPr>
          <p:cNvPr id="7" name="圓角矩形圖說文字 6"/>
          <p:cNvSpPr/>
          <p:nvPr/>
        </p:nvSpPr>
        <p:spPr>
          <a:xfrm>
            <a:off x="2413420" y="4365104"/>
            <a:ext cx="5254923" cy="2023372"/>
          </a:xfrm>
          <a:prstGeom prst="wedgeRoundRectCallout">
            <a:avLst>
              <a:gd name="adj1" fmla="val -56512"/>
              <a:gd name="adj2" fmla="val -364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2627784" y="2924944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7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3" name="矩形 2"/>
          <p:cNvSpPr/>
          <p:nvPr/>
        </p:nvSpPr>
        <p:spPr>
          <a:xfrm>
            <a:off x="3275857" y="1702541"/>
            <a:ext cx="2520279" cy="2518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4283968" y="1351801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7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grpSp>
        <p:nvGrpSpPr>
          <p:cNvPr id="2" name="群組 1"/>
          <p:cNvGrpSpPr/>
          <p:nvPr/>
        </p:nvGrpSpPr>
        <p:grpSpPr>
          <a:xfrm>
            <a:off x="3273188" y="1700808"/>
            <a:ext cx="2522948" cy="2522014"/>
            <a:chOff x="2409091" y="1700808"/>
            <a:chExt cx="2522948" cy="2522014"/>
          </a:xfrm>
        </p:grpSpPr>
        <p:sp>
          <p:nvSpPr>
            <p:cNvPr id="8" name="矩形 7"/>
            <p:cNvSpPr/>
            <p:nvPr/>
          </p:nvSpPr>
          <p:spPr>
            <a:xfrm>
              <a:off x="2769131" y="17025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8" name="矩形 27"/>
            <p:cNvSpPr/>
            <p:nvPr/>
          </p:nvSpPr>
          <p:spPr>
            <a:xfrm>
              <a:off x="2409091" y="17025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3129171" y="17025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3487174" y="17025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1" name="矩形 30"/>
            <p:cNvSpPr/>
            <p:nvPr/>
          </p:nvSpPr>
          <p:spPr>
            <a:xfrm>
              <a:off x="3849250" y="170080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4209290" y="170080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4569330" y="170254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57" name="矩形 56"/>
            <p:cNvSpPr/>
            <p:nvPr/>
          </p:nvSpPr>
          <p:spPr>
            <a:xfrm>
              <a:off x="2769131" y="20625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58" name="矩形 57"/>
            <p:cNvSpPr/>
            <p:nvPr/>
          </p:nvSpPr>
          <p:spPr>
            <a:xfrm>
              <a:off x="2409091" y="20625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59" name="矩形 58"/>
            <p:cNvSpPr/>
            <p:nvPr/>
          </p:nvSpPr>
          <p:spPr>
            <a:xfrm>
              <a:off x="3129171" y="20625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3487174" y="20625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3849250" y="206084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2" name="矩形 61"/>
            <p:cNvSpPr/>
            <p:nvPr/>
          </p:nvSpPr>
          <p:spPr>
            <a:xfrm>
              <a:off x="4209290" y="206084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3" name="矩形 62"/>
            <p:cNvSpPr/>
            <p:nvPr/>
          </p:nvSpPr>
          <p:spPr>
            <a:xfrm>
              <a:off x="4569330" y="206258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69" name="矩形 68"/>
            <p:cNvSpPr/>
            <p:nvPr/>
          </p:nvSpPr>
          <p:spPr>
            <a:xfrm>
              <a:off x="2771800" y="242262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0" name="矩形 69"/>
            <p:cNvSpPr/>
            <p:nvPr/>
          </p:nvSpPr>
          <p:spPr>
            <a:xfrm>
              <a:off x="2411760" y="242262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3131840" y="242262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3489843" y="242262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3851919" y="242088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4" name="矩形 73"/>
            <p:cNvSpPr/>
            <p:nvPr/>
          </p:nvSpPr>
          <p:spPr>
            <a:xfrm>
              <a:off x="4211959" y="242088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75" name="矩形 74"/>
            <p:cNvSpPr/>
            <p:nvPr/>
          </p:nvSpPr>
          <p:spPr>
            <a:xfrm>
              <a:off x="4571999" y="242262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1" name="矩形 80"/>
            <p:cNvSpPr/>
            <p:nvPr/>
          </p:nvSpPr>
          <p:spPr>
            <a:xfrm>
              <a:off x="2771800" y="278266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2" name="矩形 81"/>
            <p:cNvSpPr/>
            <p:nvPr/>
          </p:nvSpPr>
          <p:spPr>
            <a:xfrm>
              <a:off x="2411760" y="278266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3" name="矩形 82"/>
            <p:cNvSpPr/>
            <p:nvPr/>
          </p:nvSpPr>
          <p:spPr>
            <a:xfrm>
              <a:off x="3131840" y="278266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4" name="矩形 83"/>
            <p:cNvSpPr/>
            <p:nvPr/>
          </p:nvSpPr>
          <p:spPr>
            <a:xfrm>
              <a:off x="3489843" y="278266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5" name="矩形 84"/>
            <p:cNvSpPr/>
            <p:nvPr/>
          </p:nvSpPr>
          <p:spPr>
            <a:xfrm>
              <a:off x="3851919" y="278092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6" name="矩形 85"/>
            <p:cNvSpPr/>
            <p:nvPr/>
          </p:nvSpPr>
          <p:spPr>
            <a:xfrm>
              <a:off x="4211959" y="278092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87" name="矩形 86"/>
            <p:cNvSpPr/>
            <p:nvPr/>
          </p:nvSpPr>
          <p:spPr>
            <a:xfrm>
              <a:off x="4571999" y="278266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3" name="矩形 92"/>
            <p:cNvSpPr/>
            <p:nvPr/>
          </p:nvSpPr>
          <p:spPr>
            <a:xfrm>
              <a:off x="2771800" y="314270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4" name="矩形 93"/>
            <p:cNvSpPr/>
            <p:nvPr/>
          </p:nvSpPr>
          <p:spPr>
            <a:xfrm>
              <a:off x="2411760" y="314270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5" name="矩形 94"/>
            <p:cNvSpPr/>
            <p:nvPr/>
          </p:nvSpPr>
          <p:spPr>
            <a:xfrm>
              <a:off x="3131840" y="314270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6" name="矩形 95"/>
            <p:cNvSpPr/>
            <p:nvPr/>
          </p:nvSpPr>
          <p:spPr>
            <a:xfrm>
              <a:off x="3489843" y="314270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7" name="矩形 96"/>
            <p:cNvSpPr/>
            <p:nvPr/>
          </p:nvSpPr>
          <p:spPr>
            <a:xfrm>
              <a:off x="3851919" y="314096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8" name="矩形 97"/>
            <p:cNvSpPr/>
            <p:nvPr/>
          </p:nvSpPr>
          <p:spPr>
            <a:xfrm>
              <a:off x="4211959" y="314096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99" name="矩形 98"/>
            <p:cNvSpPr/>
            <p:nvPr/>
          </p:nvSpPr>
          <p:spPr>
            <a:xfrm>
              <a:off x="4571999" y="314270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5" name="矩形 104"/>
            <p:cNvSpPr/>
            <p:nvPr/>
          </p:nvSpPr>
          <p:spPr>
            <a:xfrm>
              <a:off x="2771800" y="35027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6" name="矩形 105"/>
            <p:cNvSpPr/>
            <p:nvPr/>
          </p:nvSpPr>
          <p:spPr>
            <a:xfrm>
              <a:off x="2411760" y="35027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7" name="矩形 106"/>
            <p:cNvSpPr/>
            <p:nvPr/>
          </p:nvSpPr>
          <p:spPr>
            <a:xfrm>
              <a:off x="3131840" y="35027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8" name="矩形 107"/>
            <p:cNvSpPr/>
            <p:nvPr/>
          </p:nvSpPr>
          <p:spPr>
            <a:xfrm>
              <a:off x="3489843" y="350274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09" name="矩形 108"/>
            <p:cNvSpPr/>
            <p:nvPr/>
          </p:nvSpPr>
          <p:spPr>
            <a:xfrm>
              <a:off x="3851919" y="350100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0" name="矩形 109"/>
            <p:cNvSpPr/>
            <p:nvPr/>
          </p:nvSpPr>
          <p:spPr>
            <a:xfrm>
              <a:off x="4211959" y="350100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1" name="矩形 110"/>
            <p:cNvSpPr/>
            <p:nvPr/>
          </p:nvSpPr>
          <p:spPr>
            <a:xfrm>
              <a:off x="4571999" y="350274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7" name="矩形 116"/>
            <p:cNvSpPr/>
            <p:nvPr/>
          </p:nvSpPr>
          <p:spPr>
            <a:xfrm>
              <a:off x="2771800" y="38627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8" name="矩形 117"/>
            <p:cNvSpPr/>
            <p:nvPr/>
          </p:nvSpPr>
          <p:spPr>
            <a:xfrm>
              <a:off x="2411760" y="38627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19" name="矩形 118"/>
            <p:cNvSpPr/>
            <p:nvPr/>
          </p:nvSpPr>
          <p:spPr>
            <a:xfrm>
              <a:off x="3131840" y="38627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0" name="矩形 119"/>
            <p:cNvSpPr/>
            <p:nvPr/>
          </p:nvSpPr>
          <p:spPr>
            <a:xfrm>
              <a:off x="3489843" y="3862781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1" name="矩形 120"/>
            <p:cNvSpPr/>
            <p:nvPr/>
          </p:nvSpPr>
          <p:spPr>
            <a:xfrm>
              <a:off x="3851919" y="386104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2" name="矩形 121"/>
            <p:cNvSpPr/>
            <p:nvPr/>
          </p:nvSpPr>
          <p:spPr>
            <a:xfrm>
              <a:off x="4211959" y="3861048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3" name="矩形 122"/>
            <p:cNvSpPr/>
            <p:nvPr/>
          </p:nvSpPr>
          <p:spPr>
            <a:xfrm>
              <a:off x="4571999" y="3862782"/>
              <a:ext cx="360040" cy="36004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242" name="文字方塊 241"/>
          <p:cNvSpPr txBox="1"/>
          <p:nvPr/>
        </p:nvSpPr>
        <p:spPr>
          <a:xfrm>
            <a:off x="2559166" y="5308356"/>
            <a:ext cx="51091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所以正方形的面積</a:t>
            </a:r>
            <a:r>
              <a:rPr lang="zh-TW" altLang="en-US" sz="3200" dirty="0"/>
              <a:t>公式也是面積 </a:t>
            </a:r>
            <a:r>
              <a:rPr lang="en-US" altLang="zh-TW" sz="3200" dirty="0"/>
              <a:t>= </a:t>
            </a:r>
            <a:r>
              <a:rPr lang="zh-TW" altLang="en-US" sz="3200" dirty="0"/>
              <a:t>長 </a:t>
            </a:r>
            <a:r>
              <a:rPr lang="en-US" altLang="zh-TW" sz="3200" dirty="0"/>
              <a:t>X </a:t>
            </a:r>
            <a:r>
              <a:rPr lang="zh-TW" altLang="en-US" sz="3200" dirty="0" smtClean="0"/>
              <a:t>闊</a:t>
            </a:r>
            <a:endParaRPr lang="zh-TW" altLang="en-US" sz="32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785-2120-4B2A-B68C-DBB16EED2F79}" type="slidenum">
              <a:rPr lang="zh-HK" altLang="en-US" smtClean="0"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9597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402</Words>
  <Application>Microsoft Office PowerPoint</Application>
  <PresentationFormat>如螢幕大小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長方形和正方形的面積</vt:lpstr>
      <vt:lpstr>長方形和正方形的面積</vt:lpstr>
      <vt:lpstr>長方形和正方形的面積</vt:lpstr>
      <vt:lpstr>長方形和正方形的面積</vt:lpstr>
      <vt:lpstr>長方形和正方形的面積</vt:lpstr>
      <vt:lpstr>長方形和正方形的面積</vt:lpstr>
      <vt:lpstr>長方形和正方形的面積</vt:lpstr>
      <vt:lpstr>長方形和正方形的面積</vt:lpstr>
      <vt:lpstr>長方形和正方形的面積</vt:lpstr>
      <vt:lpstr>長方形和正方形的面積</vt:lpstr>
      <vt:lpstr>長方形和正方形的面積</vt:lpstr>
      <vt:lpstr>完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長方形和正方形的面積</dc:title>
  <dc:creator>FONG, Chong-sun Martin</dc:creator>
  <cp:lastModifiedBy>FONG, Chong-sun Martin</cp:lastModifiedBy>
  <cp:revision>44</cp:revision>
  <cp:lastPrinted>2016-04-06T10:39:11Z</cp:lastPrinted>
  <dcterms:created xsi:type="dcterms:W3CDTF">2016-03-30T06:49:47Z</dcterms:created>
  <dcterms:modified xsi:type="dcterms:W3CDTF">2019-02-11T01:36:18Z</dcterms:modified>
</cp:coreProperties>
</file>