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86" autoAdjust="0"/>
    <p:restoredTop sz="98393" autoAdjust="0"/>
  </p:normalViewPr>
  <p:slideViewPr>
    <p:cSldViewPr snapToGrid="0">
      <p:cViewPr varScale="1">
        <p:scale>
          <a:sx n="83" d="100"/>
          <a:sy n="83" d="100"/>
        </p:scale>
        <p:origin x="-18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A65535EB-2E58-401A-B98F-F556FD6922BB}" type="datetimeFigureOut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1176F51C-CADD-4D1C-B434-860753566EE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855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9C83-E280-4B3D-B3B5-6F90866AA8B4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77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603D-2BA2-48B1-8028-E98FE2D7A3BA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122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56D2-A1BA-4404-9233-E158AD6E1B8A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8273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E632-090D-48FE-A530-DAD9B5D95931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583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63B-1BA8-41FB-B106-A2B19C1DDFE7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385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A272B-2457-465A-BBA6-77BB43114A06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23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0A5B-2459-4FEF-89CA-C1CC9AAF63CE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606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D5D35-E060-4123-8AA2-CD630D4555E2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9148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7720-1F6E-4ED9-9C5B-87DB28DBE51F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590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0942E-4F34-4327-9AAB-3DA4CD143851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471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4D9F1-2660-4CAA-94E1-D883F58EDB49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948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5A17-1C30-456C-96BA-246B73C8B3F0}" type="datetime1">
              <a:rPr lang="zh-HK" altLang="en-US" smtClean="0"/>
              <a:t>20/2/2019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9D985-5D2E-42AF-9069-B4C93EF909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38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橢圓 52"/>
          <p:cNvSpPr/>
          <p:nvPr/>
        </p:nvSpPr>
        <p:spPr>
          <a:xfrm>
            <a:off x="5364088" y="1772816"/>
            <a:ext cx="302433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直角三角形 39"/>
          <p:cNvSpPr/>
          <p:nvPr/>
        </p:nvSpPr>
        <p:spPr>
          <a:xfrm flipH="1">
            <a:off x="1691680" y="2276872"/>
            <a:ext cx="2160240" cy="14401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380" y="5073573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547663" y="4932457"/>
            <a:ext cx="4943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這兩個圖形的面積是多少？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1475656" y="4869160"/>
            <a:ext cx="5112568" cy="720080"/>
          </a:xfrm>
          <a:prstGeom prst="wedgeRoundRectCallout">
            <a:avLst>
              <a:gd name="adj1" fmla="val 55679"/>
              <a:gd name="adj2" fmla="val 4255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467544" y="3933056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043608" y="443711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39" name="群組 38"/>
          <p:cNvGrpSpPr/>
          <p:nvPr/>
        </p:nvGrpSpPr>
        <p:grpSpPr>
          <a:xfrm>
            <a:off x="971600" y="1556792"/>
            <a:ext cx="3600400" cy="2880320"/>
            <a:chOff x="971600" y="1268760"/>
            <a:chExt cx="3600400" cy="2880320"/>
          </a:xfrm>
        </p:grpSpPr>
        <p:cxnSp>
          <p:nvCxnSpPr>
            <p:cNvPr id="3" name="直線接點 2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群組 40"/>
          <p:cNvGrpSpPr/>
          <p:nvPr/>
        </p:nvGrpSpPr>
        <p:grpSpPr>
          <a:xfrm>
            <a:off x="5076056" y="1556792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95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橢圓 52"/>
          <p:cNvSpPr/>
          <p:nvPr/>
        </p:nvSpPr>
        <p:spPr>
          <a:xfrm>
            <a:off x="3059832" y="1484784"/>
            <a:ext cx="302433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28955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122218" y="4572417"/>
            <a:ext cx="57108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sz="3200" dirty="0" smtClean="0"/>
              <a:t>最後看看餘下的部分：如果小於</a:t>
            </a:r>
            <a:r>
              <a:rPr lang="zh-TW" altLang="en-US" sz="3200" dirty="0"/>
              <a:t>一半就不用計算</a:t>
            </a:r>
            <a:r>
              <a:rPr lang="zh-TW" altLang="en-US" sz="3200" dirty="0" smtClean="0"/>
              <a:t>，如果大於</a:t>
            </a:r>
            <a:r>
              <a:rPr lang="zh-TW" altLang="en-US" sz="3200" dirty="0"/>
              <a:t>一半就當一格</a:t>
            </a:r>
            <a:r>
              <a:rPr lang="zh-TW" altLang="en-US" sz="3200" dirty="0" smtClean="0"/>
              <a:t>計算。</a:t>
            </a:r>
            <a:endParaRPr lang="en-US" altLang="zh-TW" sz="32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1072342" y="4522117"/>
            <a:ext cx="5677593" cy="1670859"/>
          </a:xfrm>
          <a:prstGeom prst="wedgeRoundRectCallout">
            <a:avLst>
              <a:gd name="adj1" fmla="val 58373"/>
              <a:gd name="adj2" fmla="val -4205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195736" y="371703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843808" y="414908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249"/>
          <a:stretch/>
        </p:blipFill>
        <p:spPr>
          <a:xfrm>
            <a:off x="3493066" y="1473354"/>
            <a:ext cx="720075" cy="513561"/>
          </a:xfrm>
          <a:prstGeom prst="rect">
            <a:avLst/>
          </a:prstGeom>
        </p:spPr>
      </p:pic>
      <p:grpSp>
        <p:nvGrpSpPr>
          <p:cNvPr id="18" name="群組 17"/>
          <p:cNvGrpSpPr/>
          <p:nvPr/>
        </p:nvGrpSpPr>
        <p:grpSpPr>
          <a:xfrm>
            <a:off x="3491880" y="1988840"/>
            <a:ext cx="2160240" cy="1440160"/>
            <a:chOff x="3491880" y="1988840"/>
            <a:chExt cx="2160240" cy="1440160"/>
          </a:xfrm>
        </p:grpSpPr>
        <p:sp>
          <p:nvSpPr>
            <p:cNvPr id="2" name="矩形 1"/>
            <p:cNvSpPr/>
            <p:nvPr/>
          </p:nvSpPr>
          <p:spPr>
            <a:xfrm>
              <a:off x="349188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3779912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421196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4499992" y="22187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2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93204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148064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3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49188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3779912" y="28912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4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421196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499992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5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493204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148064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6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pic>
        <p:nvPicPr>
          <p:cNvPr id="82" name="圖片 81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>
            <a:off x="3056816" y="1988820"/>
            <a:ext cx="436954" cy="716280"/>
          </a:xfrm>
          <a:prstGeom prst="rect">
            <a:avLst/>
          </a:prstGeom>
        </p:spPr>
      </p:pic>
      <p:pic>
        <p:nvPicPr>
          <p:cNvPr id="57" name="圖片 56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>
            <a:off x="5925746" y="2705100"/>
            <a:ext cx="436954" cy="716280"/>
          </a:xfrm>
          <a:prstGeom prst="rect">
            <a:avLst/>
          </a:prstGeom>
        </p:spPr>
      </p:pic>
      <p:pic>
        <p:nvPicPr>
          <p:cNvPr id="68" name="圖片 67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559"/>
          <a:stretch/>
        </p:blipFill>
        <p:spPr>
          <a:xfrm flipH="1">
            <a:off x="4932491" y="1477200"/>
            <a:ext cx="720075" cy="505905"/>
          </a:xfrm>
          <a:prstGeom prst="rect">
            <a:avLst/>
          </a:prstGeom>
        </p:spPr>
      </p:pic>
      <p:pic>
        <p:nvPicPr>
          <p:cNvPr id="69" name="圖片 68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H="1">
            <a:off x="5655525" y="1986376"/>
            <a:ext cx="436954" cy="716280"/>
          </a:xfrm>
          <a:prstGeom prst="rect">
            <a:avLst/>
          </a:prstGeom>
        </p:spPr>
      </p:pic>
      <p:pic>
        <p:nvPicPr>
          <p:cNvPr id="79" name="圖片 78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12"/>
          <a:stretch/>
        </p:blipFill>
        <p:spPr>
          <a:xfrm flipH="1" flipV="1">
            <a:off x="4928788" y="3432809"/>
            <a:ext cx="720075" cy="509533"/>
          </a:xfrm>
          <a:prstGeom prst="rect">
            <a:avLst/>
          </a:prstGeom>
        </p:spPr>
      </p:pic>
      <p:pic>
        <p:nvPicPr>
          <p:cNvPr id="70" name="圖片 69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12"/>
          <a:stretch/>
        </p:blipFill>
        <p:spPr>
          <a:xfrm flipH="1" flipV="1">
            <a:off x="3492418" y="1276349"/>
            <a:ext cx="720075" cy="509533"/>
          </a:xfrm>
          <a:prstGeom prst="rect">
            <a:avLst/>
          </a:prstGeom>
        </p:spPr>
      </p:pic>
      <p:pic>
        <p:nvPicPr>
          <p:cNvPr id="71" name="圖片 70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H="1" flipV="1">
            <a:off x="5657320" y="2706861"/>
            <a:ext cx="436954" cy="716280"/>
          </a:xfrm>
          <a:prstGeom prst="rect">
            <a:avLst/>
          </a:prstGeom>
        </p:spPr>
      </p:pic>
      <p:pic>
        <p:nvPicPr>
          <p:cNvPr id="80" name="圖片 79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57"/>
          <a:stretch/>
        </p:blipFill>
        <p:spPr>
          <a:xfrm flipV="1">
            <a:off x="3492994" y="3436619"/>
            <a:ext cx="720075" cy="508415"/>
          </a:xfrm>
          <a:prstGeom prst="rect">
            <a:avLst/>
          </a:prstGeom>
        </p:spPr>
      </p:pic>
      <p:pic>
        <p:nvPicPr>
          <p:cNvPr id="72" name="圖片 71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57"/>
          <a:stretch/>
        </p:blipFill>
        <p:spPr>
          <a:xfrm flipV="1">
            <a:off x="4929364" y="1276349"/>
            <a:ext cx="720075" cy="508415"/>
          </a:xfrm>
          <a:prstGeom prst="rect">
            <a:avLst/>
          </a:prstGeom>
        </p:spPr>
      </p:pic>
      <p:pic>
        <p:nvPicPr>
          <p:cNvPr id="81" name="圖片 80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V="1">
            <a:off x="3055847" y="2712576"/>
            <a:ext cx="436954" cy="716280"/>
          </a:xfrm>
          <a:prstGeom prst="rect">
            <a:avLst/>
          </a:prstGeom>
        </p:spPr>
      </p:pic>
      <p:pic>
        <p:nvPicPr>
          <p:cNvPr id="73" name="圖片 72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V="1">
            <a:off x="5928587" y="1996296"/>
            <a:ext cx="436954" cy="716280"/>
          </a:xfrm>
          <a:prstGeom prst="rect">
            <a:avLst/>
          </a:prstGeom>
        </p:spPr>
      </p:pic>
      <p:sp>
        <p:nvSpPr>
          <p:cNvPr id="74" name="文字方塊 73"/>
          <p:cNvSpPr txBox="1"/>
          <p:nvPr/>
        </p:nvSpPr>
        <p:spPr>
          <a:xfrm>
            <a:off x="3768844" y="148025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7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5174734" y="148025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>
                <a:latin typeface="Kristen ITC" pitchFamily="66" charset="0"/>
              </a:rPr>
              <a:t>8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5913874" y="219272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9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5859780" y="2916629"/>
            <a:ext cx="316230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10</a:t>
            </a:r>
            <a:endParaRPr lang="zh-HK" altLang="en-US" sz="2000" dirty="0">
              <a:latin typeface="Kristen ITC" pitchFamily="66" charset="0"/>
            </a:endParaRPr>
          </a:p>
        </p:txBody>
      </p:sp>
      <p:grpSp>
        <p:nvGrpSpPr>
          <p:cNvPr id="41" name="群組 40"/>
          <p:cNvGrpSpPr/>
          <p:nvPr/>
        </p:nvGrpSpPr>
        <p:grpSpPr>
          <a:xfrm>
            <a:off x="2771800" y="1268760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橢圓 74"/>
          <p:cNvSpPr/>
          <p:nvPr/>
        </p:nvSpPr>
        <p:spPr>
          <a:xfrm>
            <a:off x="3059832" y="1488594"/>
            <a:ext cx="3024336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3243064" y="165551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5513824" y="163646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3239254" y="319094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5506204" y="318713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4427220" y="1468829"/>
            <a:ext cx="316230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</a:t>
            </a:r>
            <a:r>
              <a:rPr lang="en-US" altLang="zh-TW" sz="2000" dirty="0" smtClean="0">
                <a:latin typeface="Kristen ITC" pitchFamily="66" charset="0"/>
              </a:rPr>
              <a:t>1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4431030" y="3644339"/>
            <a:ext cx="316230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</a:t>
            </a:r>
            <a:r>
              <a:rPr lang="en-US" altLang="zh-TW" sz="2000" dirty="0" smtClean="0">
                <a:latin typeface="Kristen ITC" pitchFamily="66" charset="0"/>
              </a:rPr>
              <a:t>2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73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59" grpId="0"/>
      <p:bldP spid="60" grpId="0"/>
      <p:bldP spid="62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橢圓 52"/>
          <p:cNvSpPr/>
          <p:nvPr/>
        </p:nvSpPr>
        <p:spPr>
          <a:xfrm>
            <a:off x="3059832" y="1484784"/>
            <a:ext cx="302433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370" y="4754870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122218" y="4572417"/>
            <a:ext cx="5710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因此這個圖形的面積</a:t>
            </a:r>
            <a:r>
              <a:rPr lang="zh-TW" altLang="en-US" sz="3200" b="1" u="sng" dirty="0" smtClean="0">
                <a:solidFill>
                  <a:srgbClr val="FF0000"/>
                </a:solidFill>
              </a:rPr>
              <a:t>大約</a:t>
            </a:r>
            <a:r>
              <a:rPr lang="zh-TW" altLang="en-US" sz="3200" dirty="0" smtClean="0"/>
              <a:t>是：</a:t>
            </a:r>
            <a:endParaRPr lang="en-US" altLang="zh-TW" sz="32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1072342" y="4522118"/>
            <a:ext cx="5677593" cy="681650"/>
          </a:xfrm>
          <a:prstGeom prst="wedgeRoundRectCallout">
            <a:avLst>
              <a:gd name="adj1" fmla="val 57348"/>
              <a:gd name="adj2" fmla="val -2986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195736" y="371703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843808" y="414908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249"/>
          <a:stretch/>
        </p:blipFill>
        <p:spPr>
          <a:xfrm>
            <a:off x="3493066" y="1473354"/>
            <a:ext cx="720075" cy="513561"/>
          </a:xfrm>
          <a:prstGeom prst="rect">
            <a:avLst/>
          </a:prstGeom>
        </p:spPr>
      </p:pic>
      <p:grpSp>
        <p:nvGrpSpPr>
          <p:cNvPr id="18" name="群組 17"/>
          <p:cNvGrpSpPr/>
          <p:nvPr/>
        </p:nvGrpSpPr>
        <p:grpSpPr>
          <a:xfrm>
            <a:off x="3491880" y="1988840"/>
            <a:ext cx="2160240" cy="1440160"/>
            <a:chOff x="3491880" y="1988840"/>
            <a:chExt cx="2160240" cy="1440160"/>
          </a:xfrm>
        </p:grpSpPr>
        <p:sp>
          <p:nvSpPr>
            <p:cNvPr id="2" name="矩形 1"/>
            <p:cNvSpPr/>
            <p:nvPr/>
          </p:nvSpPr>
          <p:spPr>
            <a:xfrm>
              <a:off x="349188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3779912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421196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4499992" y="22187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2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93204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148064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3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49188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3779912" y="28912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4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421196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499992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5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493204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148064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6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pic>
        <p:nvPicPr>
          <p:cNvPr id="82" name="圖片 81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>
            <a:off x="3056816" y="1988820"/>
            <a:ext cx="436954" cy="716280"/>
          </a:xfrm>
          <a:prstGeom prst="rect">
            <a:avLst/>
          </a:prstGeom>
        </p:spPr>
      </p:pic>
      <p:pic>
        <p:nvPicPr>
          <p:cNvPr id="57" name="圖片 56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>
            <a:off x="5925746" y="2705100"/>
            <a:ext cx="436954" cy="716280"/>
          </a:xfrm>
          <a:prstGeom prst="rect">
            <a:avLst/>
          </a:prstGeom>
        </p:spPr>
      </p:pic>
      <p:pic>
        <p:nvPicPr>
          <p:cNvPr id="68" name="圖片 67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559"/>
          <a:stretch/>
        </p:blipFill>
        <p:spPr>
          <a:xfrm flipH="1">
            <a:off x="4932491" y="1477200"/>
            <a:ext cx="720075" cy="505905"/>
          </a:xfrm>
          <a:prstGeom prst="rect">
            <a:avLst/>
          </a:prstGeom>
        </p:spPr>
      </p:pic>
      <p:pic>
        <p:nvPicPr>
          <p:cNvPr id="69" name="圖片 68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H="1">
            <a:off x="5655525" y="1986376"/>
            <a:ext cx="436954" cy="716280"/>
          </a:xfrm>
          <a:prstGeom prst="rect">
            <a:avLst/>
          </a:prstGeom>
        </p:spPr>
      </p:pic>
      <p:pic>
        <p:nvPicPr>
          <p:cNvPr id="79" name="圖片 78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12"/>
          <a:stretch/>
        </p:blipFill>
        <p:spPr>
          <a:xfrm flipH="1" flipV="1">
            <a:off x="4928788" y="3432809"/>
            <a:ext cx="720075" cy="509533"/>
          </a:xfrm>
          <a:prstGeom prst="rect">
            <a:avLst/>
          </a:prstGeom>
        </p:spPr>
      </p:pic>
      <p:pic>
        <p:nvPicPr>
          <p:cNvPr id="70" name="圖片 69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12"/>
          <a:stretch/>
        </p:blipFill>
        <p:spPr>
          <a:xfrm flipH="1" flipV="1">
            <a:off x="3492418" y="1276349"/>
            <a:ext cx="720075" cy="509533"/>
          </a:xfrm>
          <a:prstGeom prst="rect">
            <a:avLst/>
          </a:prstGeom>
        </p:spPr>
      </p:pic>
      <p:pic>
        <p:nvPicPr>
          <p:cNvPr id="71" name="圖片 70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H="1" flipV="1">
            <a:off x="5657320" y="2706861"/>
            <a:ext cx="436954" cy="716280"/>
          </a:xfrm>
          <a:prstGeom prst="rect">
            <a:avLst/>
          </a:prstGeom>
        </p:spPr>
      </p:pic>
      <p:pic>
        <p:nvPicPr>
          <p:cNvPr id="80" name="圖片 79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57"/>
          <a:stretch/>
        </p:blipFill>
        <p:spPr>
          <a:xfrm flipV="1">
            <a:off x="3492994" y="3436619"/>
            <a:ext cx="720075" cy="508415"/>
          </a:xfrm>
          <a:prstGeom prst="rect">
            <a:avLst/>
          </a:prstGeom>
        </p:spPr>
      </p:pic>
      <p:pic>
        <p:nvPicPr>
          <p:cNvPr id="72" name="圖片 71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57"/>
          <a:stretch/>
        </p:blipFill>
        <p:spPr>
          <a:xfrm flipV="1">
            <a:off x="4929364" y="1276349"/>
            <a:ext cx="720075" cy="508415"/>
          </a:xfrm>
          <a:prstGeom prst="rect">
            <a:avLst/>
          </a:prstGeom>
        </p:spPr>
      </p:pic>
      <p:pic>
        <p:nvPicPr>
          <p:cNvPr id="81" name="圖片 80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V="1">
            <a:off x="3055847" y="2712576"/>
            <a:ext cx="436954" cy="716280"/>
          </a:xfrm>
          <a:prstGeom prst="rect">
            <a:avLst/>
          </a:prstGeom>
        </p:spPr>
      </p:pic>
      <p:pic>
        <p:nvPicPr>
          <p:cNvPr id="73" name="圖片 72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V="1">
            <a:off x="5928587" y="1996296"/>
            <a:ext cx="436954" cy="716280"/>
          </a:xfrm>
          <a:prstGeom prst="rect">
            <a:avLst/>
          </a:prstGeom>
        </p:spPr>
      </p:pic>
      <p:sp>
        <p:nvSpPr>
          <p:cNvPr id="74" name="文字方塊 73"/>
          <p:cNvSpPr txBox="1"/>
          <p:nvPr/>
        </p:nvSpPr>
        <p:spPr>
          <a:xfrm>
            <a:off x="3768844" y="148025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7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5174734" y="148025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>
                <a:latin typeface="Kristen ITC" pitchFamily="66" charset="0"/>
              </a:rPr>
              <a:t>8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5913874" y="219272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9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5859780" y="2916629"/>
            <a:ext cx="316230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10</a:t>
            </a:r>
            <a:endParaRPr lang="zh-HK" altLang="en-US" sz="2000" dirty="0">
              <a:latin typeface="Kristen ITC" pitchFamily="66" charset="0"/>
            </a:endParaRPr>
          </a:p>
        </p:txBody>
      </p:sp>
      <p:grpSp>
        <p:nvGrpSpPr>
          <p:cNvPr id="41" name="群組 40"/>
          <p:cNvGrpSpPr/>
          <p:nvPr/>
        </p:nvGrpSpPr>
        <p:grpSpPr>
          <a:xfrm>
            <a:off x="2771800" y="1268760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橢圓 74"/>
          <p:cNvSpPr/>
          <p:nvPr/>
        </p:nvSpPr>
        <p:spPr>
          <a:xfrm>
            <a:off x="3059832" y="1488594"/>
            <a:ext cx="3024336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3243064" y="165551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5513824" y="163646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3239254" y="319094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5506204" y="3187139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4427220" y="1468829"/>
            <a:ext cx="316230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</a:t>
            </a:r>
            <a:r>
              <a:rPr lang="en-US" altLang="zh-TW" sz="2000" dirty="0" smtClean="0">
                <a:latin typeface="Kristen ITC" pitchFamily="66" charset="0"/>
              </a:rPr>
              <a:t>1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4431030" y="3644339"/>
            <a:ext cx="316230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</a:t>
            </a:r>
            <a:r>
              <a:rPr lang="en-US" altLang="zh-TW" sz="2000" dirty="0" smtClean="0">
                <a:latin typeface="Kristen ITC" pitchFamily="66" charset="0"/>
              </a:rPr>
              <a:t>2</a:t>
            </a:r>
            <a:endParaRPr lang="zh-HK" altLang="en-US" sz="2000" dirty="0">
              <a:latin typeface="Kristen ITC" pitchFamily="66" charset="0"/>
            </a:endParaRPr>
          </a:p>
        </p:txBody>
      </p:sp>
      <p:grpSp>
        <p:nvGrpSpPr>
          <p:cNvPr id="61" name="群組 60"/>
          <p:cNvGrpSpPr/>
          <p:nvPr/>
        </p:nvGrpSpPr>
        <p:grpSpPr>
          <a:xfrm>
            <a:off x="3478497" y="5069413"/>
            <a:ext cx="1872208" cy="1224136"/>
            <a:chOff x="6660232" y="5618243"/>
            <a:chExt cx="1872208" cy="1224136"/>
          </a:xfrm>
        </p:grpSpPr>
        <p:sp>
          <p:nvSpPr>
            <p:cNvPr id="64" name="爆炸 1 63"/>
            <p:cNvSpPr/>
            <p:nvPr/>
          </p:nvSpPr>
          <p:spPr>
            <a:xfrm>
              <a:off x="6660232" y="5618243"/>
              <a:ext cx="1872208" cy="1224136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7121969" y="6029601"/>
              <a:ext cx="906416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12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504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雲朵形 7"/>
          <p:cNvSpPr/>
          <p:nvPr/>
        </p:nvSpPr>
        <p:spPr>
          <a:xfrm>
            <a:off x="3108957" y="1712423"/>
            <a:ext cx="2784766" cy="19285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370" y="4754870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122218" y="4572417"/>
            <a:ext cx="5710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這個圖形的面積</a:t>
            </a:r>
            <a:r>
              <a:rPr lang="zh-TW" altLang="en-US" sz="3200" b="1" u="sng" dirty="0" smtClean="0">
                <a:solidFill>
                  <a:srgbClr val="FF0000"/>
                </a:solidFill>
              </a:rPr>
              <a:t>大約</a:t>
            </a:r>
            <a:r>
              <a:rPr lang="zh-TW" altLang="en-US" sz="3200" dirty="0" smtClean="0"/>
              <a:t>是多少？</a:t>
            </a:r>
            <a:endParaRPr lang="en-US" altLang="zh-TW" sz="32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1072342" y="4522118"/>
            <a:ext cx="5677593" cy="681650"/>
          </a:xfrm>
          <a:prstGeom prst="wedgeRoundRectCallout">
            <a:avLst>
              <a:gd name="adj1" fmla="val 57348"/>
              <a:gd name="adj2" fmla="val -2986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195736" y="371703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843808" y="414908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3779912" y="2204864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4499992" y="2218764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2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5164690" y="2213177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3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4469868" y="2907924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4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3036952" y="2198617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C00000"/>
                </a:solidFill>
                <a:latin typeface="Kristen ITC" pitchFamily="66" charset="0"/>
              </a:rPr>
              <a:t>5</a:t>
            </a:r>
            <a:endParaRPr lang="zh-HK" altLang="en-US" sz="2000" dirty="0">
              <a:solidFill>
                <a:srgbClr val="C00000"/>
              </a:solidFill>
              <a:latin typeface="Kristen ITC" pitchFamily="66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3751523" y="1458784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00B050"/>
                </a:solidFill>
                <a:latin typeface="Kristen ITC" pitchFamily="66" charset="0"/>
              </a:rPr>
              <a:t>6</a:t>
            </a:r>
            <a:endParaRPr lang="zh-HK" altLang="en-US" sz="2000" dirty="0">
              <a:solidFill>
                <a:srgbClr val="00B050"/>
              </a:solidFill>
              <a:latin typeface="Kristen ITC" pitchFamily="66" charset="0"/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5905214" y="2203466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7030A0"/>
                </a:solidFill>
                <a:latin typeface="Kristen ITC" pitchFamily="66" charset="0"/>
              </a:rPr>
              <a:t>7</a:t>
            </a:r>
            <a:endParaRPr lang="zh-HK" altLang="en-US" sz="2000" dirty="0">
              <a:solidFill>
                <a:srgbClr val="7030A0"/>
              </a:solidFill>
              <a:latin typeface="Kristen ITC" pitchFamily="66" charset="0"/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3769882" y="2918361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>
                <a:solidFill>
                  <a:schemeClr val="accent6"/>
                </a:solidFill>
                <a:latin typeface="Kristen ITC" pitchFamily="66" charset="0"/>
              </a:rPr>
              <a:t>8</a:t>
            </a:r>
            <a:endParaRPr lang="zh-HK" altLang="en-US" sz="2000" dirty="0">
              <a:solidFill>
                <a:schemeClr val="accent6"/>
              </a:solidFill>
              <a:latin typeface="Kristen ITC" pitchFamily="66" charset="0"/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5165729" y="291593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chemeClr val="accent6"/>
                </a:solidFill>
                <a:latin typeface="Kristen ITC" pitchFamily="66" charset="0"/>
              </a:rPr>
              <a:t>9</a:t>
            </a:r>
            <a:endParaRPr lang="zh-HK" altLang="en-US" sz="2000" dirty="0">
              <a:solidFill>
                <a:schemeClr val="accent6"/>
              </a:solidFill>
              <a:latin typeface="Kristen ITC" pitchFamily="66" charset="0"/>
            </a:endParaRPr>
          </a:p>
        </p:txBody>
      </p:sp>
      <p:grpSp>
        <p:nvGrpSpPr>
          <p:cNvPr id="41" name="群組 40"/>
          <p:cNvGrpSpPr/>
          <p:nvPr/>
        </p:nvGrpSpPr>
        <p:grpSpPr>
          <a:xfrm>
            <a:off x="2771800" y="1268760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群組 60"/>
          <p:cNvGrpSpPr/>
          <p:nvPr/>
        </p:nvGrpSpPr>
        <p:grpSpPr>
          <a:xfrm>
            <a:off x="3478497" y="5069413"/>
            <a:ext cx="1872208" cy="1224136"/>
            <a:chOff x="6660232" y="5618243"/>
            <a:chExt cx="1872208" cy="1224136"/>
          </a:xfrm>
        </p:grpSpPr>
        <p:sp>
          <p:nvSpPr>
            <p:cNvPr id="64" name="爆炸 1 63"/>
            <p:cNvSpPr/>
            <p:nvPr/>
          </p:nvSpPr>
          <p:spPr>
            <a:xfrm>
              <a:off x="6660232" y="5618243"/>
              <a:ext cx="1872208" cy="1224136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7205095" y="6029601"/>
              <a:ext cx="823290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>
                  <a:solidFill>
                    <a:srgbClr val="FF0000"/>
                  </a:solidFill>
                </a:rPr>
                <a:t>9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6" name="文字方塊 65"/>
          <p:cNvSpPr txBox="1"/>
          <p:nvPr/>
        </p:nvSpPr>
        <p:spPr>
          <a:xfrm>
            <a:off x="3039718" y="2916301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C00000"/>
                </a:solidFill>
                <a:latin typeface="Kristen ITC" pitchFamily="66" charset="0"/>
              </a:rPr>
              <a:t>5</a:t>
            </a:r>
            <a:endParaRPr lang="zh-HK" altLang="en-US" sz="2000" dirty="0">
              <a:solidFill>
                <a:srgbClr val="C00000"/>
              </a:solidFill>
              <a:latin typeface="Kristen ITC" pitchFamily="66" charset="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4469207" y="1469863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00B050"/>
                </a:solidFill>
                <a:latin typeface="Kristen ITC" pitchFamily="66" charset="0"/>
              </a:rPr>
              <a:t>6</a:t>
            </a:r>
            <a:endParaRPr lang="zh-HK" altLang="en-US" sz="2000" dirty="0">
              <a:solidFill>
                <a:srgbClr val="00B050"/>
              </a:solidFill>
              <a:latin typeface="Kristen ITC" pitchFamily="66" charset="0"/>
            </a:endParaRPr>
          </a:p>
        </p:txBody>
      </p:sp>
      <p:sp>
        <p:nvSpPr>
          <p:cNvPr id="83" name="文字方塊 82"/>
          <p:cNvSpPr txBox="1"/>
          <p:nvPr/>
        </p:nvSpPr>
        <p:spPr>
          <a:xfrm>
            <a:off x="5184125" y="1478176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00B050"/>
                </a:solidFill>
                <a:latin typeface="Kristen ITC" pitchFamily="66" charset="0"/>
              </a:rPr>
              <a:t>6</a:t>
            </a:r>
            <a:endParaRPr lang="zh-HK" altLang="en-US" sz="2000" dirty="0">
              <a:solidFill>
                <a:srgbClr val="00B050"/>
              </a:solidFill>
              <a:latin typeface="Kristen ITC" pitchFamily="66" charset="0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5896902" y="2934987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7030A0"/>
                </a:solidFill>
                <a:latin typeface="Kristen ITC" pitchFamily="66" charset="0"/>
              </a:rPr>
              <a:t>7</a:t>
            </a:r>
            <a:endParaRPr lang="zh-HK" altLang="en-US" sz="2000" dirty="0">
              <a:solidFill>
                <a:srgbClr val="7030A0"/>
              </a:solidFill>
              <a:latin typeface="Kristen ITC" pitchFamily="66" charset="0"/>
            </a:endParaRPr>
          </a:p>
        </p:txBody>
      </p:sp>
      <p:sp>
        <p:nvSpPr>
          <p:cNvPr id="85" name="文字方塊 84"/>
          <p:cNvSpPr txBox="1"/>
          <p:nvPr/>
        </p:nvSpPr>
        <p:spPr>
          <a:xfrm>
            <a:off x="4467113" y="3608318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solidFill>
                  <a:srgbClr val="7030A0"/>
                </a:solidFill>
                <a:latin typeface="Kristen ITC" pitchFamily="66" charset="0"/>
              </a:rPr>
              <a:t>7</a:t>
            </a:r>
            <a:endParaRPr lang="zh-HK" altLang="en-US" sz="2000" dirty="0">
              <a:solidFill>
                <a:srgbClr val="7030A0"/>
              </a:solidFill>
              <a:latin typeface="Kristen ITC" pitchFamily="66" charset="0"/>
            </a:endParaRPr>
          </a:p>
        </p:txBody>
      </p:sp>
      <p:sp>
        <p:nvSpPr>
          <p:cNvPr id="86" name="文字方塊 85"/>
          <p:cNvSpPr txBox="1"/>
          <p:nvPr/>
        </p:nvSpPr>
        <p:spPr>
          <a:xfrm>
            <a:off x="3663204" y="3282388"/>
            <a:ext cx="395486" cy="615553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HK" altLang="en-US" sz="4000" dirty="0" smtClean="0">
                <a:solidFill>
                  <a:srgbClr val="FF0000"/>
                </a:solidFill>
                <a:latin typeface="Kristen ITC" pitchFamily="66" charset="0"/>
                <a:sym typeface="Wingdings"/>
              </a:rPr>
              <a:t></a:t>
            </a:r>
            <a:endParaRPr lang="zh-HK" altLang="en-US" sz="40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1466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  <p:bldP spid="31" grpId="0"/>
      <p:bldP spid="32" grpId="0"/>
      <p:bldP spid="33" grpId="0"/>
      <p:bldP spid="74" grpId="0"/>
      <p:bldP spid="76" grpId="0"/>
      <p:bldP spid="77" grpId="0"/>
      <p:bldP spid="66" grpId="0"/>
      <p:bldP spid="67" grpId="0"/>
      <p:bldP spid="83" grpId="0"/>
      <p:bldP spid="84" grpId="0"/>
      <p:bldP spid="85" grpId="0"/>
      <p:bldP spid="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完</a:t>
            </a:r>
            <a:endParaRPr lang="zh-HK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449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橢圓 52"/>
          <p:cNvSpPr/>
          <p:nvPr/>
        </p:nvSpPr>
        <p:spPr>
          <a:xfrm>
            <a:off x="5364088" y="1700808"/>
            <a:ext cx="302433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直角三角形 39"/>
          <p:cNvSpPr/>
          <p:nvPr/>
        </p:nvSpPr>
        <p:spPr>
          <a:xfrm flipH="1">
            <a:off x="1691680" y="2204864"/>
            <a:ext cx="2160240" cy="14401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405" y="4857549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971600" y="4739660"/>
            <a:ext cx="5832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除了正方形及長方形外，一些畫在方格紙上的其他圖形的面積</a:t>
            </a:r>
            <a:r>
              <a:rPr lang="zh-TW" altLang="en-US" sz="3200" dirty="0"/>
              <a:t>可</a:t>
            </a:r>
            <a:r>
              <a:rPr lang="zh-TW" altLang="en-US" sz="3200" dirty="0" smtClean="0"/>
              <a:t>利用</a:t>
            </a:r>
            <a:r>
              <a:rPr lang="zh-TW" altLang="en-US" sz="3200" b="1" dirty="0" smtClean="0"/>
              <a:t>數方格</a:t>
            </a:r>
            <a:r>
              <a:rPr lang="zh-TW" altLang="en-US" sz="3200" dirty="0" smtClean="0"/>
              <a:t>的方法</a:t>
            </a:r>
            <a:r>
              <a:rPr lang="zh-TW" altLang="en-US" sz="3200" dirty="0"/>
              <a:t>去量度。</a:t>
            </a:r>
            <a:endParaRPr lang="zh-TW" altLang="en-US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899592" y="4725144"/>
            <a:ext cx="5832648" cy="1584176"/>
          </a:xfrm>
          <a:prstGeom prst="wedgeRoundRectCallout">
            <a:avLst>
              <a:gd name="adj1" fmla="val 55831"/>
              <a:gd name="adj2" fmla="val -11895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467544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043608" y="436510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39" name="群組 38"/>
          <p:cNvGrpSpPr/>
          <p:nvPr/>
        </p:nvGrpSpPr>
        <p:grpSpPr>
          <a:xfrm>
            <a:off x="971600" y="1484784"/>
            <a:ext cx="3600400" cy="2880320"/>
            <a:chOff x="971600" y="1268760"/>
            <a:chExt cx="3600400" cy="2880320"/>
          </a:xfrm>
        </p:grpSpPr>
        <p:cxnSp>
          <p:nvCxnSpPr>
            <p:cNvPr id="3" name="直線接點 2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群組 40"/>
          <p:cNvGrpSpPr/>
          <p:nvPr/>
        </p:nvGrpSpPr>
        <p:grpSpPr>
          <a:xfrm>
            <a:off x="5076056" y="1484784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643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979712" y="4811668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先數出有多少個完整的 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cm</a:t>
            </a:r>
            <a:r>
              <a:rPr lang="en-US" altLang="zh-TW" sz="3200" baseline="30000" dirty="0" smtClean="0"/>
              <a:t>2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方格。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1907704" y="4797152"/>
            <a:ext cx="4464496" cy="1080120"/>
          </a:xfrm>
          <a:prstGeom prst="wedgeRoundRectCallout">
            <a:avLst>
              <a:gd name="adj1" fmla="val 55831"/>
              <a:gd name="adj2" fmla="val -11895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339752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915816" y="436510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40" name="直角三角形 39"/>
          <p:cNvSpPr/>
          <p:nvPr/>
        </p:nvSpPr>
        <p:spPr>
          <a:xfrm flipH="1">
            <a:off x="3563888" y="2204864"/>
            <a:ext cx="2160240" cy="14401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5004048" y="2924944"/>
            <a:ext cx="720080" cy="720080"/>
            <a:chOff x="5004048" y="2924944"/>
            <a:chExt cx="720080" cy="720080"/>
          </a:xfrm>
        </p:grpSpPr>
        <p:sp>
          <p:nvSpPr>
            <p:cNvPr id="13" name="矩形 12"/>
            <p:cNvSpPr/>
            <p:nvPr/>
          </p:nvSpPr>
          <p:spPr>
            <a:xfrm>
              <a:off x="5004048" y="2924944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263202" y="3132342"/>
              <a:ext cx="246168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sp>
        <p:nvSpPr>
          <p:cNvPr id="54" name="直角三角形 53"/>
          <p:cNvSpPr/>
          <p:nvPr/>
        </p:nvSpPr>
        <p:spPr>
          <a:xfrm flipH="1">
            <a:off x="3563888" y="2207810"/>
            <a:ext cx="2160240" cy="144016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39" name="群組 38"/>
          <p:cNvGrpSpPr/>
          <p:nvPr/>
        </p:nvGrpSpPr>
        <p:grpSpPr>
          <a:xfrm>
            <a:off x="2843808" y="1484784"/>
            <a:ext cx="3600400" cy="2880320"/>
            <a:chOff x="971600" y="1268760"/>
            <a:chExt cx="3600400" cy="2880320"/>
          </a:xfrm>
        </p:grpSpPr>
        <p:cxnSp>
          <p:nvCxnSpPr>
            <p:cNvPr id="3" name="直線接點 2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114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群組 34"/>
          <p:cNvGrpSpPr/>
          <p:nvPr/>
        </p:nvGrpSpPr>
        <p:grpSpPr>
          <a:xfrm>
            <a:off x="3563888" y="2204864"/>
            <a:ext cx="2160240" cy="1440160"/>
            <a:chOff x="3563888" y="1484784"/>
            <a:chExt cx="2160240" cy="1440160"/>
          </a:xfrm>
        </p:grpSpPr>
        <p:sp>
          <p:nvSpPr>
            <p:cNvPr id="40" name="直角三角形 39"/>
            <p:cNvSpPr/>
            <p:nvPr/>
          </p:nvSpPr>
          <p:spPr>
            <a:xfrm flipH="1">
              <a:off x="3563888" y="1484784"/>
              <a:ext cx="2160240" cy="144016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5004048" y="2204864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263202" y="2412262"/>
              <a:ext cx="246168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sp>
        <p:nvSpPr>
          <p:cNvPr id="34" name="直角三角形 33"/>
          <p:cNvSpPr/>
          <p:nvPr/>
        </p:nvSpPr>
        <p:spPr>
          <a:xfrm flipH="1">
            <a:off x="4644494" y="2686049"/>
            <a:ext cx="358036" cy="23889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979712" y="4811668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3200" dirty="0" smtClean="0"/>
              <a:t>再看看有多少個不</a:t>
            </a:r>
            <a:r>
              <a:rPr lang="zh-TW" altLang="en-US" sz="3200" dirty="0"/>
              <a:t>完整的</a:t>
            </a:r>
            <a:r>
              <a:rPr lang="zh-TW" altLang="en-US" sz="3200" dirty="0" smtClean="0"/>
              <a:t>方格可合併為</a:t>
            </a:r>
            <a:r>
              <a:rPr lang="zh-TW" altLang="en-US" sz="3200" dirty="0"/>
              <a:t>完整</a:t>
            </a:r>
            <a:r>
              <a:rPr lang="zh-TW" altLang="en-US" sz="3200" dirty="0" smtClean="0"/>
              <a:t>的 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cm</a:t>
            </a:r>
            <a:r>
              <a:rPr lang="en-US" altLang="zh-TW" sz="3200" baseline="30000" dirty="0" smtClean="0"/>
              <a:t>2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方格。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1907704" y="4797152"/>
            <a:ext cx="4464496" cy="1584176"/>
          </a:xfrm>
          <a:prstGeom prst="wedgeRoundRectCallout">
            <a:avLst>
              <a:gd name="adj1" fmla="val 55831"/>
              <a:gd name="adj2" fmla="val -11895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339752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915816" y="436510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8" name="手繪多邊形 7"/>
          <p:cNvSpPr/>
          <p:nvPr/>
        </p:nvSpPr>
        <p:spPr>
          <a:xfrm>
            <a:off x="4283968" y="2924934"/>
            <a:ext cx="723900" cy="720090"/>
          </a:xfrm>
          <a:custGeom>
            <a:avLst/>
            <a:gdLst>
              <a:gd name="connsiteX0" fmla="*/ 0 w 723900"/>
              <a:gd name="connsiteY0" fmla="*/ 720090 h 720090"/>
              <a:gd name="connsiteX1" fmla="*/ 723900 w 723900"/>
              <a:gd name="connsiteY1" fmla="*/ 720090 h 720090"/>
              <a:gd name="connsiteX2" fmla="*/ 721995 w 723900"/>
              <a:gd name="connsiteY2" fmla="*/ 0 h 720090"/>
              <a:gd name="connsiteX3" fmla="*/ 361950 w 723900"/>
              <a:gd name="connsiteY3" fmla="*/ 0 h 720090"/>
              <a:gd name="connsiteX4" fmla="*/ 1905 w 723900"/>
              <a:gd name="connsiteY4" fmla="*/ 361950 h 720090"/>
              <a:gd name="connsiteX5" fmla="*/ 0 w 723900"/>
              <a:gd name="connsiteY5" fmla="*/ 720090 h 720090"/>
              <a:gd name="connsiteX0" fmla="*/ 0 w 723900"/>
              <a:gd name="connsiteY0" fmla="*/ 720090 h 720090"/>
              <a:gd name="connsiteX1" fmla="*/ 723900 w 723900"/>
              <a:gd name="connsiteY1" fmla="*/ 720090 h 720090"/>
              <a:gd name="connsiteX2" fmla="*/ 721995 w 723900"/>
              <a:gd name="connsiteY2" fmla="*/ 0 h 720090"/>
              <a:gd name="connsiteX3" fmla="*/ 361950 w 723900"/>
              <a:gd name="connsiteY3" fmla="*/ 0 h 720090"/>
              <a:gd name="connsiteX4" fmla="*/ 0 w 723900"/>
              <a:gd name="connsiteY4" fmla="*/ 243840 h 720090"/>
              <a:gd name="connsiteX5" fmla="*/ 0 w 723900"/>
              <a:gd name="connsiteY5" fmla="*/ 720090 h 72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3900" h="720090">
                <a:moveTo>
                  <a:pt x="0" y="720090"/>
                </a:moveTo>
                <a:lnTo>
                  <a:pt x="723900" y="720090"/>
                </a:lnTo>
                <a:lnTo>
                  <a:pt x="721995" y="0"/>
                </a:lnTo>
                <a:lnTo>
                  <a:pt x="361950" y="0"/>
                </a:lnTo>
                <a:lnTo>
                  <a:pt x="0" y="243840"/>
                </a:lnTo>
                <a:lnTo>
                  <a:pt x="0" y="72009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4572000" y="3140968"/>
            <a:ext cx="246168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000" dirty="0" smtClean="0">
                <a:latin typeface="Kristen ITC" pitchFamily="66" charset="0"/>
              </a:rPr>
              <a:t>2</a:t>
            </a:r>
            <a:endParaRPr lang="zh-HK" altLang="en-US" sz="2000" dirty="0">
              <a:latin typeface="Kristen ITC" pitchFamily="66" charset="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4194930" y="2478425"/>
            <a:ext cx="889621" cy="889621"/>
            <a:chOff x="3406153" y="2261255"/>
            <a:chExt cx="889621" cy="889621"/>
          </a:xfrm>
        </p:grpSpPr>
        <p:sp>
          <p:nvSpPr>
            <p:cNvPr id="23" name="直角三角形 22"/>
            <p:cNvSpPr/>
            <p:nvPr/>
          </p:nvSpPr>
          <p:spPr>
            <a:xfrm flipH="1">
              <a:off x="3851908" y="2468880"/>
              <a:ext cx="371087" cy="236989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7" name="橢圓 16"/>
            <p:cNvSpPr/>
            <p:nvPr/>
          </p:nvSpPr>
          <p:spPr>
            <a:xfrm>
              <a:off x="3406153" y="2261255"/>
              <a:ext cx="889621" cy="889621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2843808" y="1484784"/>
            <a:ext cx="3600400" cy="2880320"/>
            <a:chOff x="971600" y="1268760"/>
            <a:chExt cx="3600400" cy="2880320"/>
          </a:xfrm>
        </p:grpSpPr>
        <p:cxnSp>
          <p:nvCxnSpPr>
            <p:cNvPr id="3" name="直線接點 2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直角三角形 53"/>
          <p:cNvSpPr/>
          <p:nvPr/>
        </p:nvSpPr>
        <p:spPr>
          <a:xfrm flipH="1">
            <a:off x="3564374" y="2204864"/>
            <a:ext cx="2160240" cy="144016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295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979712" y="4811668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3200" dirty="0" smtClean="0"/>
              <a:t>再看看有多少個不</a:t>
            </a:r>
            <a:r>
              <a:rPr lang="zh-TW" altLang="en-US" sz="3200" dirty="0"/>
              <a:t>完整的</a:t>
            </a:r>
            <a:r>
              <a:rPr lang="zh-TW" altLang="en-US" sz="3200" dirty="0" smtClean="0"/>
              <a:t>方格可合併為</a:t>
            </a:r>
            <a:r>
              <a:rPr lang="zh-TW" altLang="en-US" sz="3200" dirty="0"/>
              <a:t>完整</a:t>
            </a:r>
            <a:r>
              <a:rPr lang="zh-TW" altLang="en-US" sz="3200" dirty="0" smtClean="0"/>
              <a:t>的 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cm</a:t>
            </a:r>
            <a:r>
              <a:rPr lang="en-US" altLang="zh-TW" sz="3200" baseline="30000" dirty="0" smtClean="0"/>
              <a:t>2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方格。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1907704" y="4797152"/>
            <a:ext cx="4464496" cy="1584176"/>
          </a:xfrm>
          <a:prstGeom prst="wedgeRoundRectCallout">
            <a:avLst>
              <a:gd name="adj1" fmla="val 55831"/>
              <a:gd name="adj2" fmla="val -11895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339752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915816" y="436510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46" name="群組 45"/>
          <p:cNvGrpSpPr/>
          <p:nvPr/>
        </p:nvGrpSpPr>
        <p:grpSpPr>
          <a:xfrm>
            <a:off x="3563888" y="2196098"/>
            <a:ext cx="2160240" cy="1448926"/>
            <a:chOff x="3563888" y="764704"/>
            <a:chExt cx="2160240" cy="1448926"/>
          </a:xfrm>
        </p:grpSpPr>
        <p:sp>
          <p:nvSpPr>
            <p:cNvPr id="40" name="直角三角形 39"/>
            <p:cNvSpPr/>
            <p:nvPr/>
          </p:nvSpPr>
          <p:spPr>
            <a:xfrm flipH="1">
              <a:off x="3563888" y="764704"/>
              <a:ext cx="2160240" cy="144016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5004048" y="1484784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263202" y="1692182"/>
              <a:ext cx="246168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4282440" y="1485920"/>
              <a:ext cx="720090" cy="72771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4572000" y="1700808"/>
              <a:ext cx="246168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000" dirty="0" smtClean="0">
                  <a:latin typeface="Kristen ITC" pitchFamily="66" charset="0"/>
                </a:rPr>
                <a:t>2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 flipH="1">
              <a:off x="4650104" y="1247795"/>
              <a:ext cx="350517" cy="235076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34" name="直角三角形 33"/>
          <p:cNvSpPr/>
          <p:nvPr/>
        </p:nvSpPr>
        <p:spPr>
          <a:xfrm flipH="1">
            <a:off x="3569002" y="3168016"/>
            <a:ext cx="713438" cy="47701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37" name="群組 36"/>
          <p:cNvGrpSpPr/>
          <p:nvPr/>
        </p:nvGrpSpPr>
        <p:grpSpPr>
          <a:xfrm>
            <a:off x="3333870" y="1612796"/>
            <a:ext cx="2617350" cy="2617350"/>
            <a:chOff x="3333870" y="1612796"/>
            <a:chExt cx="2617350" cy="2617350"/>
          </a:xfrm>
        </p:grpSpPr>
        <p:sp>
          <p:nvSpPr>
            <p:cNvPr id="17" name="橢圓 16"/>
            <p:cNvSpPr/>
            <p:nvPr/>
          </p:nvSpPr>
          <p:spPr>
            <a:xfrm>
              <a:off x="3333870" y="1612796"/>
              <a:ext cx="2617350" cy="261735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6" name="直角三角形 35"/>
            <p:cNvSpPr/>
            <p:nvPr/>
          </p:nvSpPr>
          <p:spPr>
            <a:xfrm flipH="1">
              <a:off x="3569001" y="3167652"/>
              <a:ext cx="708283" cy="473563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43" name="手繪多邊形 42"/>
          <p:cNvSpPr/>
          <p:nvPr/>
        </p:nvSpPr>
        <p:spPr>
          <a:xfrm>
            <a:off x="5002530" y="2198370"/>
            <a:ext cx="723900" cy="735330"/>
          </a:xfrm>
          <a:custGeom>
            <a:avLst/>
            <a:gdLst>
              <a:gd name="connsiteX0" fmla="*/ 0 w 723900"/>
              <a:gd name="connsiteY0" fmla="*/ 476250 h 735330"/>
              <a:gd name="connsiteX1" fmla="*/ 3810 w 723900"/>
              <a:gd name="connsiteY1" fmla="*/ 735330 h 735330"/>
              <a:gd name="connsiteX2" fmla="*/ 723900 w 723900"/>
              <a:gd name="connsiteY2" fmla="*/ 735330 h 735330"/>
              <a:gd name="connsiteX3" fmla="*/ 723900 w 723900"/>
              <a:gd name="connsiteY3" fmla="*/ 0 h 735330"/>
              <a:gd name="connsiteX4" fmla="*/ 0 w 723900"/>
              <a:gd name="connsiteY4" fmla="*/ 476250 h 73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" h="735330">
                <a:moveTo>
                  <a:pt x="0" y="476250"/>
                </a:moveTo>
                <a:lnTo>
                  <a:pt x="3810" y="735330"/>
                </a:lnTo>
                <a:lnTo>
                  <a:pt x="723900" y="735330"/>
                </a:lnTo>
                <a:lnTo>
                  <a:pt x="723900" y="0"/>
                </a:lnTo>
                <a:lnTo>
                  <a:pt x="0" y="47625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280770" y="2420888"/>
            <a:ext cx="246168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000" dirty="0" smtClean="0">
                <a:latin typeface="Kristen ITC" pitchFamily="66" charset="0"/>
              </a:rPr>
              <a:t>3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54" name="直角三角形 53"/>
          <p:cNvSpPr/>
          <p:nvPr/>
        </p:nvSpPr>
        <p:spPr>
          <a:xfrm flipH="1">
            <a:off x="3564374" y="2204864"/>
            <a:ext cx="2160240" cy="144016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39" name="群組 38"/>
          <p:cNvGrpSpPr/>
          <p:nvPr/>
        </p:nvGrpSpPr>
        <p:grpSpPr>
          <a:xfrm>
            <a:off x="2843808" y="1484784"/>
            <a:ext cx="3600400" cy="2880320"/>
            <a:chOff x="971600" y="1268760"/>
            <a:chExt cx="3600400" cy="2880320"/>
          </a:xfrm>
        </p:grpSpPr>
        <p:cxnSp>
          <p:nvCxnSpPr>
            <p:cNvPr id="3" name="直線接點 2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729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3" grpId="0" animBg="1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直角三角形 39"/>
          <p:cNvSpPr/>
          <p:nvPr/>
        </p:nvSpPr>
        <p:spPr>
          <a:xfrm flipH="1">
            <a:off x="3563888" y="2204864"/>
            <a:ext cx="2160240" cy="14401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927126" y="4811668"/>
            <a:ext cx="3301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因此這個圖形的面積是多少</a:t>
            </a:r>
            <a:r>
              <a:rPr lang="en-US" altLang="zh-TW" sz="3200" dirty="0" smtClean="0"/>
              <a:t>﹖</a:t>
            </a:r>
            <a:endParaRPr lang="zh-TW" altLang="en-US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2843808" y="4797152"/>
            <a:ext cx="3096344" cy="1091734"/>
          </a:xfrm>
          <a:prstGeom prst="wedgeRoundRectCallout">
            <a:avLst>
              <a:gd name="adj1" fmla="val -59708"/>
              <a:gd name="adj2" fmla="val -8628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339752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915816" y="436510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19" name="群組 18"/>
          <p:cNvGrpSpPr/>
          <p:nvPr/>
        </p:nvGrpSpPr>
        <p:grpSpPr>
          <a:xfrm>
            <a:off x="3564374" y="2204862"/>
            <a:ext cx="2160240" cy="1440162"/>
            <a:chOff x="3564374" y="2204864"/>
            <a:chExt cx="2160240" cy="1440162"/>
          </a:xfrm>
        </p:grpSpPr>
        <p:sp>
          <p:nvSpPr>
            <p:cNvPr id="35" name="直角三角形 34"/>
            <p:cNvSpPr/>
            <p:nvPr/>
          </p:nvSpPr>
          <p:spPr>
            <a:xfrm flipH="1">
              <a:off x="4650104" y="2679189"/>
              <a:ext cx="350517" cy="235076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4" name="直角三角形 33"/>
            <p:cNvSpPr/>
            <p:nvPr/>
          </p:nvSpPr>
          <p:spPr>
            <a:xfrm flipH="1">
              <a:off x="3569002" y="3168016"/>
              <a:ext cx="713438" cy="47701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004534" y="2215752"/>
              <a:ext cx="720080" cy="71131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5004048" y="2916178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263202" y="3123576"/>
              <a:ext cx="246168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4282440" y="2917314"/>
              <a:ext cx="720090" cy="72771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4572000" y="3132202"/>
              <a:ext cx="246168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000" dirty="0" smtClean="0">
                  <a:latin typeface="Kristen ITC" pitchFamily="66" charset="0"/>
                </a:rPr>
                <a:t>2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5280770" y="2420888"/>
              <a:ext cx="246168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000" dirty="0" smtClean="0">
                  <a:latin typeface="Kristen ITC" pitchFamily="66" charset="0"/>
                </a:rPr>
                <a:t>3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54" name="直角三角形 53"/>
            <p:cNvSpPr/>
            <p:nvPr/>
          </p:nvSpPr>
          <p:spPr>
            <a:xfrm flipH="1">
              <a:off x="3564374" y="2204864"/>
              <a:ext cx="2160240" cy="1440160"/>
            </a:xfrm>
            <a:prstGeom prst="rt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2843808" y="1484784"/>
            <a:ext cx="3600400" cy="2880320"/>
            <a:chOff x="971600" y="1268760"/>
            <a:chExt cx="3600400" cy="2880320"/>
          </a:xfrm>
        </p:grpSpPr>
        <p:cxnSp>
          <p:nvCxnSpPr>
            <p:cNvPr id="3" name="直線接點 2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群組 37"/>
          <p:cNvGrpSpPr/>
          <p:nvPr/>
        </p:nvGrpSpPr>
        <p:grpSpPr>
          <a:xfrm>
            <a:off x="6156176" y="4797152"/>
            <a:ext cx="1872208" cy="1224136"/>
            <a:chOff x="6660232" y="5618243"/>
            <a:chExt cx="1872208" cy="1224136"/>
          </a:xfrm>
        </p:grpSpPr>
        <p:sp>
          <p:nvSpPr>
            <p:cNvPr id="41" name="爆炸 1 40"/>
            <p:cNvSpPr/>
            <p:nvPr/>
          </p:nvSpPr>
          <p:spPr>
            <a:xfrm>
              <a:off x="6660232" y="5618243"/>
              <a:ext cx="1872208" cy="1224136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226127" y="6021288"/>
              <a:ext cx="802257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>
                  <a:solidFill>
                    <a:srgbClr val="FF0000"/>
                  </a:solidFill>
                </a:rPr>
                <a:t>3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997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邊形 8"/>
          <p:cNvSpPr/>
          <p:nvPr/>
        </p:nvSpPr>
        <p:spPr>
          <a:xfrm>
            <a:off x="4572000" y="2201024"/>
            <a:ext cx="2880320" cy="1444000"/>
          </a:xfrm>
          <a:prstGeom prst="parallelogram">
            <a:avLst>
              <a:gd name="adj" fmla="val 498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手繪多邊形 7"/>
          <p:cNvSpPr/>
          <p:nvPr/>
        </p:nvSpPr>
        <p:spPr>
          <a:xfrm flipH="1">
            <a:off x="1691680" y="1484784"/>
            <a:ext cx="2156460" cy="2164080"/>
          </a:xfrm>
          <a:custGeom>
            <a:avLst/>
            <a:gdLst>
              <a:gd name="connsiteX0" fmla="*/ 716280 w 2156460"/>
              <a:gd name="connsiteY0" fmla="*/ 0 h 2164080"/>
              <a:gd name="connsiteX1" fmla="*/ 0 w 2156460"/>
              <a:gd name="connsiteY1" fmla="*/ 716280 h 2164080"/>
              <a:gd name="connsiteX2" fmla="*/ 1436370 w 2156460"/>
              <a:gd name="connsiteY2" fmla="*/ 2164080 h 2164080"/>
              <a:gd name="connsiteX3" fmla="*/ 2156460 w 2156460"/>
              <a:gd name="connsiteY3" fmla="*/ 1443990 h 2164080"/>
              <a:gd name="connsiteX4" fmla="*/ 716280 w 2156460"/>
              <a:gd name="connsiteY4" fmla="*/ 0 h 216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460" h="2164080">
                <a:moveTo>
                  <a:pt x="716280" y="0"/>
                </a:moveTo>
                <a:lnTo>
                  <a:pt x="0" y="716280"/>
                </a:lnTo>
                <a:lnTo>
                  <a:pt x="1436370" y="2164080"/>
                </a:lnTo>
                <a:lnTo>
                  <a:pt x="2156460" y="1443990"/>
                </a:lnTo>
                <a:lnTo>
                  <a:pt x="71628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381" y="5085184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331640" y="4941168"/>
            <a:ext cx="5472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這兩個圖形</a:t>
            </a:r>
            <a:r>
              <a:rPr lang="zh-TW" altLang="en-US" sz="3200" dirty="0"/>
              <a:t>的</a:t>
            </a:r>
            <a:r>
              <a:rPr lang="zh-TW" altLang="en-US" sz="3200" dirty="0" smtClean="0"/>
              <a:t>面積又是</a:t>
            </a:r>
            <a:r>
              <a:rPr lang="zh-TW" altLang="en-US" sz="3200" dirty="0"/>
              <a:t>多少</a:t>
            </a:r>
            <a:r>
              <a:rPr lang="en-US" altLang="zh-TW" sz="3200" dirty="0"/>
              <a:t>﹖ </a:t>
            </a:r>
            <a:endParaRPr lang="zh-TW" altLang="en-US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1259631" y="4869160"/>
            <a:ext cx="5392741" cy="720080"/>
          </a:xfrm>
          <a:prstGeom prst="wedgeRoundRectCallout">
            <a:avLst>
              <a:gd name="adj1" fmla="val 59162"/>
              <a:gd name="adj2" fmla="val -1113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467544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043608" y="436510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3" name="直角三角形 12"/>
          <p:cNvSpPr/>
          <p:nvPr/>
        </p:nvSpPr>
        <p:spPr>
          <a:xfrm rot="16200000">
            <a:off x="2413686" y="1480944"/>
            <a:ext cx="720080" cy="72008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手繪多邊形 13"/>
          <p:cNvSpPr/>
          <p:nvPr/>
        </p:nvSpPr>
        <p:spPr>
          <a:xfrm rot="5400000">
            <a:off x="2769890" y="1844809"/>
            <a:ext cx="1442085" cy="718185"/>
          </a:xfrm>
          <a:custGeom>
            <a:avLst/>
            <a:gdLst>
              <a:gd name="connsiteX0" fmla="*/ 1442085 w 1442085"/>
              <a:gd name="connsiteY0" fmla="*/ 718185 h 718185"/>
              <a:gd name="connsiteX1" fmla="*/ 723900 w 1442085"/>
              <a:gd name="connsiteY1" fmla="*/ 0 h 718185"/>
              <a:gd name="connsiteX2" fmla="*/ 723900 w 1442085"/>
              <a:gd name="connsiteY2" fmla="*/ 0 h 718185"/>
              <a:gd name="connsiteX3" fmla="*/ 0 w 1442085"/>
              <a:gd name="connsiteY3" fmla="*/ 718185 h 718185"/>
              <a:gd name="connsiteX4" fmla="*/ 1442085 w 1442085"/>
              <a:gd name="connsiteY4" fmla="*/ 718185 h 718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085" h="718185">
                <a:moveTo>
                  <a:pt x="1442085" y="718185"/>
                </a:moveTo>
                <a:lnTo>
                  <a:pt x="723900" y="0"/>
                </a:lnTo>
                <a:lnTo>
                  <a:pt x="723900" y="0"/>
                </a:lnTo>
                <a:lnTo>
                  <a:pt x="0" y="718185"/>
                </a:lnTo>
                <a:lnTo>
                  <a:pt x="1442085" y="718185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7" name="直角三角形 16"/>
          <p:cNvSpPr/>
          <p:nvPr/>
        </p:nvSpPr>
        <p:spPr>
          <a:xfrm flipH="1">
            <a:off x="4572000" y="2204864"/>
            <a:ext cx="720082" cy="144016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4" name="直角三角形 53"/>
          <p:cNvSpPr/>
          <p:nvPr/>
        </p:nvSpPr>
        <p:spPr>
          <a:xfrm flipV="1">
            <a:off x="6730332" y="2208704"/>
            <a:ext cx="720082" cy="144016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5" name="平行四邊形 54"/>
          <p:cNvSpPr/>
          <p:nvPr/>
        </p:nvSpPr>
        <p:spPr>
          <a:xfrm>
            <a:off x="4572002" y="2204864"/>
            <a:ext cx="2880320" cy="1444000"/>
          </a:xfrm>
          <a:prstGeom prst="parallelogram">
            <a:avLst>
              <a:gd name="adj" fmla="val 498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6" name="手繪多邊形 55"/>
          <p:cNvSpPr/>
          <p:nvPr/>
        </p:nvSpPr>
        <p:spPr>
          <a:xfrm rot="10800000" flipH="1">
            <a:off x="1691681" y="2924944"/>
            <a:ext cx="1442085" cy="718185"/>
          </a:xfrm>
          <a:custGeom>
            <a:avLst/>
            <a:gdLst>
              <a:gd name="connsiteX0" fmla="*/ 1442085 w 1442085"/>
              <a:gd name="connsiteY0" fmla="*/ 718185 h 718185"/>
              <a:gd name="connsiteX1" fmla="*/ 723900 w 1442085"/>
              <a:gd name="connsiteY1" fmla="*/ 0 h 718185"/>
              <a:gd name="connsiteX2" fmla="*/ 723900 w 1442085"/>
              <a:gd name="connsiteY2" fmla="*/ 0 h 718185"/>
              <a:gd name="connsiteX3" fmla="*/ 0 w 1442085"/>
              <a:gd name="connsiteY3" fmla="*/ 718185 h 718185"/>
              <a:gd name="connsiteX4" fmla="*/ 1442085 w 1442085"/>
              <a:gd name="connsiteY4" fmla="*/ 718185 h 718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085" h="718185">
                <a:moveTo>
                  <a:pt x="1442085" y="718185"/>
                </a:moveTo>
                <a:lnTo>
                  <a:pt x="723900" y="0"/>
                </a:lnTo>
                <a:lnTo>
                  <a:pt x="723900" y="0"/>
                </a:lnTo>
                <a:lnTo>
                  <a:pt x="0" y="718185"/>
                </a:lnTo>
                <a:lnTo>
                  <a:pt x="1442085" y="71818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8" name="直角三角形 57"/>
          <p:cNvSpPr/>
          <p:nvPr/>
        </p:nvSpPr>
        <p:spPr>
          <a:xfrm rot="16200000">
            <a:off x="1691680" y="2201024"/>
            <a:ext cx="720080" cy="72008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39" name="群組 38"/>
          <p:cNvGrpSpPr/>
          <p:nvPr/>
        </p:nvGrpSpPr>
        <p:grpSpPr>
          <a:xfrm>
            <a:off x="971600" y="1484784"/>
            <a:ext cx="3600400" cy="2880320"/>
            <a:chOff x="971600" y="1268760"/>
            <a:chExt cx="3600400" cy="2880320"/>
          </a:xfrm>
        </p:grpSpPr>
        <p:cxnSp>
          <p:nvCxnSpPr>
            <p:cNvPr id="3" name="直線接點 2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群組 40"/>
          <p:cNvGrpSpPr/>
          <p:nvPr/>
        </p:nvGrpSpPr>
        <p:grpSpPr>
          <a:xfrm>
            <a:off x="4572000" y="1484784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手繪多邊形 56"/>
          <p:cNvSpPr/>
          <p:nvPr/>
        </p:nvSpPr>
        <p:spPr>
          <a:xfrm flipH="1">
            <a:off x="1695460" y="1484784"/>
            <a:ext cx="2156460" cy="2164080"/>
          </a:xfrm>
          <a:custGeom>
            <a:avLst/>
            <a:gdLst>
              <a:gd name="connsiteX0" fmla="*/ 716280 w 2156460"/>
              <a:gd name="connsiteY0" fmla="*/ 0 h 2164080"/>
              <a:gd name="connsiteX1" fmla="*/ 0 w 2156460"/>
              <a:gd name="connsiteY1" fmla="*/ 716280 h 2164080"/>
              <a:gd name="connsiteX2" fmla="*/ 1436370 w 2156460"/>
              <a:gd name="connsiteY2" fmla="*/ 2164080 h 2164080"/>
              <a:gd name="connsiteX3" fmla="*/ 2156460 w 2156460"/>
              <a:gd name="connsiteY3" fmla="*/ 1443990 h 2164080"/>
              <a:gd name="connsiteX4" fmla="*/ 716280 w 2156460"/>
              <a:gd name="connsiteY4" fmla="*/ 0 h 216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460" h="2164080">
                <a:moveTo>
                  <a:pt x="716280" y="0"/>
                </a:moveTo>
                <a:lnTo>
                  <a:pt x="0" y="716280"/>
                </a:lnTo>
                <a:lnTo>
                  <a:pt x="1436370" y="2164080"/>
                </a:lnTo>
                <a:lnTo>
                  <a:pt x="2156460" y="1443990"/>
                </a:lnTo>
                <a:lnTo>
                  <a:pt x="71628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59" name="群組 58"/>
          <p:cNvGrpSpPr/>
          <p:nvPr/>
        </p:nvGrpSpPr>
        <p:grpSpPr>
          <a:xfrm>
            <a:off x="2555776" y="3356992"/>
            <a:ext cx="1872208" cy="1224136"/>
            <a:chOff x="6660232" y="5618243"/>
            <a:chExt cx="1872208" cy="1224136"/>
          </a:xfrm>
        </p:grpSpPr>
        <p:sp>
          <p:nvSpPr>
            <p:cNvPr id="60" name="爆炸 1 59"/>
            <p:cNvSpPr/>
            <p:nvPr/>
          </p:nvSpPr>
          <p:spPr>
            <a:xfrm>
              <a:off x="6660232" y="5618243"/>
              <a:ext cx="1872208" cy="1224136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7226127" y="6021288"/>
              <a:ext cx="802257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4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2" name="群組 61"/>
          <p:cNvGrpSpPr/>
          <p:nvPr/>
        </p:nvGrpSpPr>
        <p:grpSpPr>
          <a:xfrm>
            <a:off x="6722071" y="3407809"/>
            <a:ext cx="1872208" cy="1224136"/>
            <a:chOff x="6660232" y="5618243"/>
            <a:chExt cx="1872208" cy="1224136"/>
          </a:xfrm>
        </p:grpSpPr>
        <p:sp>
          <p:nvSpPr>
            <p:cNvPr id="63" name="爆炸 1 62"/>
            <p:cNvSpPr/>
            <p:nvPr/>
          </p:nvSpPr>
          <p:spPr>
            <a:xfrm>
              <a:off x="6660232" y="5618243"/>
              <a:ext cx="1872208" cy="1224136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7226127" y="6021288"/>
              <a:ext cx="802257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6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465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54" grpId="0" animBg="1"/>
      <p:bldP spid="56" grpId="0" animBg="1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橢圓 52"/>
          <p:cNvSpPr/>
          <p:nvPr/>
        </p:nvSpPr>
        <p:spPr>
          <a:xfrm>
            <a:off x="3059832" y="1484784"/>
            <a:ext cx="302433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45581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971600" y="4572417"/>
            <a:ext cx="583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有些圖形不易合併出完整方格，我們便用以下方法：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仍是數出有多少個完整方格</a:t>
            </a:r>
            <a:r>
              <a:rPr lang="zh-TW" altLang="en-US" sz="3200" dirty="0" smtClean="0"/>
              <a:t>。</a:t>
            </a:r>
            <a:endParaRPr lang="en-US" altLang="zh-TW" sz="32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899592" y="4509120"/>
            <a:ext cx="5904656" cy="1664895"/>
          </a:xfrm>
          <a:prstGeom prst="wedgeRoundRectCallout">
            <a:avLst>
              <a:gd name="adj1" fmla="val 56994"/>
              <a:gd name="adj2" fmla="val -585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195736" y="371703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843808" y="414908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41" name="群組 40"/>
          <p:cNvGrpSpPr/>
          <p:nvPr/>
        </p:nvGrpSpPr>
        <p:grpSpPr>
          <a:xfrm>
            <a:off x="2771800" y="1268760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群組 7"/>
          <p:cNvGrpSpPr/>
          <p:nvPr/>
        </p:nvGrpSpPr>
        <p:grpSpPr>
          <a:xfrm>
            <a:off x="3491880" y="1988840"/>
            <a:ext cx="720080" cy="720080"/>
            <a:chOff x="3491880" y="1988840"/>
            <a:chExt cx="720080" cy="720080"/>
          </a:xfrm>
        </p:grpSpPr>
        <p:sp>
          <p:nvSpPr>
            <p:cNvPr id="2" name="矩形 1"/>
            <p:cNvSpPr/>
            <p:nvPr/>
          </p:nvSpPr>
          <p:spPr>
            <a:xfrm>
              <a:off x="349188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3779912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4211960" y="1988840"/>
            <a:ext cx="720080" cy="720080"/>
            <a:chOff x="4211960" y="1988840"/>
            <a:chExt cx="720080" cy="720080"/>
          </a:xfrm>
        </p:grpSpPr>
        <p:sp>
          <p:nvSpPr>
            <p:cNvPr id="36" name="矩形 35"/>
            <p:cNvSpPr/>
            <p:nvPr/>
          </p:nvSpPr>
          <p:spPr>
            <a:xfrm>
              <a:off x="421196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4499992" y="22187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2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4932040" y="1988840"/>
            <a:ext cx="720080" cy="720080"/>
            <a:chOff x="4932040" y="1988840"/>
            <a:chExt cx="720080" cy="720080"/>
          </a:xfrm>
        </p:grpSpPr>
        <p:sp>
          <p:nvSpPr>
            <p:cNvPr id="37" name="矩形 36"/>
            <p:cNvSpPr/>
            <p:nvPr/>
          </p:nvSpPr>
          <p:spPr>
            <a:xfrm>
              <a:off x="493204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148064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3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3491880" y="2708920"/>
            <a:ext cx="720080" cy="720080"/>
            <a:chOff x="3491880" y="2708920"/>
            <a:chExt cx="720080" cy="720080"/>
          </a:xfrm>
        </p:grpSpPr>
        <p:sp>
          <p:nvSpPr>
            <p:cNvPr id="38" name="矩形 37"/>
            <p:cNvSpPr/>
            <p:nvPr/>
          </p:nvSpPr>
          <p:spPr>
            <a:xfrm>
              <a:off x="349188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3779912" y="28912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4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4211960" y="2708920"/>
            <a:ext cx="720080" cy="720080"/>
            <a:chOff x="4211960" y="2708920"/>
            <a:chExt cx="720080" cy="720080"/>
          </a:xfrm>
        </p:grpSpPr>
        <p:sp>
          <p:nvSpPr>
            <p:cNvPr id="54" name="矩形 53"/>
            <p:cNvSpPr/>
            <p:nvPr/>
          </p:nvSpPr>
          <p:spPr>
            <a:xfrm>
              <a:off x="421196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499992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5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4932040" y="2708920"/>
            <a:ext cx="720080" cy="720080"/>
            <a:chOff x="4932040" y="2708920"/>
            <a:chExt cx="720080" cy="720080"/>
          </a:xfrm>
        </p:grpSpPr>
        <p:sp>
          <p:nvSpPr>
            <p:cNvPr id="55" name="矩形 54"/>
            <p:cNvSpPr/>
            <p:nvPr/>
          </p:nvSpPr>
          <p:spPr>
            <a:xfrm>
              <a:off x="493204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148064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6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20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橢圓 52"/>
          <p:cNvSpPr/>
          <p:nvPr/>
        </p:nvSpPr>
        <p:spPr>
          <a:xfrm>
            <a:off x="3059832" y="1484784"/>
            <a:ext cx="302433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量度圖形的面積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45581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720742" y="4730364"/>
            <a:ext cx="50707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3200" dirty="0" smtClean="0"/>
              <a:t>把大約可合併為一格的部分合併作一格計算。</a:t>
            </a:r>
            <a:endParaRPr lang="en-US" altLang="zh-TW" sz="32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1662545" y="4680065"/>
            <a:ext cx="4879572" cy="1180408"/>
          </a:xfrm>
          <a:prstGeom prst="wedgeRoundRectCallout">
            <a:avLst>
              <a:gd name="adj1" fmla="val 61594"/>
              <a:gd name="adj2" fmla="val -225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195736" y="371703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843808" y="414908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249"/>
          <a:stretch/>
        </p:blipFill>
        <p:spPr>
          <a:xfrm>
            <a:off x="3493066" y="1473354"/>
            <a:ext cx="720075" cy="513561"/>
          </a:xfrm>
          <a:prstGeom prst="rect">
            <a:avLst/>
          </a:prstGeom>
        </p:spPr>
      </p:pic>
      <p:grpSp>
        <p:nvGrpSpPr>
          <p:cNvPr id="18" name="群組 17"/>
          <p:cNvGrpSpPr/>
          <p:nvPr/>
        </p:nvGrpSpPr>
        <p:grpSpPr>
          <a:xfrm>
            <a:off x="3491880" y="1988840"/>
            <a:ext cx="2160240" cy="1440160"/>
            <a:chOff x="3491880" y="1988840"/>
            <a:chExt cx="2160240" cy="1440160"/>
          </a:xfrm>
        </p:grpSpPr>
        <p:sp>
          <p:nvSpPr>
            <p:cNvPr id="2" name="矩形 1"/>
            <p:cNvSpPr/>
            <p:nvPr/>
          </p:nvSpPr>
          <p:spPr>
            <a:xfrm>
              <a:off x="349188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3779912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1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421196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4499992" y="22187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2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932040" y="198884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148064" y="2204864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3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49188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3779912" y="28912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4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421196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499992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5</a:t>
              </a:r>
              <a:endParaRPr lang="zh-HK" altLang="en-US" sz="2000" dirty="0">
                <a:latin typeface="Kristen ITC" pitchFamily="66" charset="0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4932040" y="2708920"/>
              <a:ext cx="720080" cy="72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148064" y="2905199"/>
              <a:ext cx="216024" cy="307777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HK" sz="2000" dirty="0" smtClean="0">
                  <a:latin typeface="Kristen ITC" pitchFamily="66" charset="0"/>
                </a:rPr>
                <a:t>6</a:t>
              </a:r>
              <a:endParaRPr lang="zh-HK" altLang="en-US" sz="2000" dirty="0">
                <a:latin typeface="Kristen ITC" pitchFamily="66" charset="0"/>
              </a:endParaRPr>
            </a:p>
          </p:txBody>
        </p:sp>
      </p:grpSp>
      <p:pic>
        <p:nvPicPr>
          <p:cNvPr id="82" name="圖片 81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>
            <a:off x="3056816" y="1988820"/>
            <a:ext cx="436954" cy="716280"/>
          </a:xfrm>
          <a:prstGeom prst="rect">
            <a:avLst/>
          </a:prstGeom>
        </p:spPr>
      </p:pic>
      <p:pic>
        <p:nvPicPr>
          <p:cNvPr id="57" name="圖片 56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>
            <a:off x="3049196" y="1988820"/>
            <a:ext cx="436954" cy="716280"/>
          </a:xfrm>
          <a:prstGeom prst="rect">
            <a:avLst/>
          </a:prstGeom>
        </p:spPr>
      </p:pic>
      <p:pic>
        <p:nvPicPr>
          <p:cNvPr id="68" name="圖片 67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559"/>
          <a:stretch/>
        </p:blipFill>
        <p:spPr>
          <a:xfrm flipH="1">
            <a:off x="4932491" y="1477200"/>
            <a:ext cx="720075" cy="505905"/>
          </a:xfrm>
          <a:prstGeom prst="rect">
            <a:avLst/>
          </a:prstGeom>
        </p:spPr>
      </p:pic>
      <p:pic>
        <p:nvPicPr>
          <p:cNvPr id="69" name="圖片 68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H="1">
            <a:off x="5655525" y="1986376"/>
            <a:ext cx="436954" cy="716280"/>
          </a:xfrm>
          <a:prstGeom prst="rect">
            <a:avLst/>
          </a:prstGeom>
        </p:spPr>
      </p:pic>
      <p:pic>
        <p:nvPicPr>
          <p:cNvPr id="79" name="圖片 78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12"/>
          <a:stretch/>
        </p:blipFill>
        <p:spPr>
          <a:xfrm flipH="1" flipV="1">
            <a:off x="4928788" y="3432809"/>
            <a:ext cx="720075" cy="509533"/>
          </a:xfrm>
          <a:prstGeom prst="rect">
            <a:avLst/>
          </a:prstGeom>
        </p:spPr>
      </p:pic>
      <p:pic>
        <p:nvPicPr>
          <p:cNvPr id="70" name="圖片 69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12"/>
          <a:stretch/>
        </p:blipFill>
        <p:spPr>
          <a:xfrm flipH="1" flipV="1">
            <a:off x="4932598" y="3436619"/>
            <a:ext cx="720075" cy="509533"/>
          </a:xfrm>
          <a:prstGeom prst="rect">
            <a:avLst/>
          </a:prstGeom>
        </p:spPr>
      </p:pic>
      <p:pic>
        <p:nvPicPr>
          <p:cNvPr id="71" name="圖片 70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H="1" flipV="1">
            <a:off x="5657320" y="2706861"/>
            <a:ext cx="436954" cy="716280"/>
          </a:xfrm>
          <a:prstGeom prst="rect">
            <a:avLst/>
          </a:prstGeom>
        </p:spPr>
      </p:pic>
      <p:pic>
        <p:nvPicPr>
          <p:cNvPr id="80" name="圖片 79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57"/>
          <a:stretch/>
        </p:blipFill>
        <p:spPr>
          <a:xfrm flipV="1">
            <a:off x="3492994" y="3436619"/>
            <a:ext cx="720075" cy="508415"/>
          </a:xfrm>
          <a:prstGeom prst="rect">
            <a:avLst/>
          </a:prstGeom>
        </p:spPr>
      </p:pic>
      <p:pic>
        <p:nvPicPr>
          <p:cNvPr id="72" name="圖片 71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1" t="-1" r="61742" b="79457"/>
          <a:stretch/>
        </p:blipFill>
        <p:spPr>
          <a:xfrm flipV="1">
            <a:off x="3492994" y="3436619"/>
            <a:ext cx="720075" cy="508415"/>
          </a:xfrm>
          <a:prstGeom prst="rect">
            <a:avLst/>
          </a:prstGeom>
        </p:spPr>
      </p:pic>
      <p:pic>
        <p:nvPicPr>
          <p:cNvPr id="81" name="圖片 80"/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V="1">
            <a:off x="3055847" y="2712576"/>
            <a:ext cx="436954" cy="716280"/>
          </a:xfrm>
          <a:prstGeom prst="rect">
            <a:avLst/>
          </a:prstGeom>
        </p:spPr>
      </p:pic>
      <p:pic>
        <p:nvPicPr>
          <p:cNvPr id="73" name="圖片 72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8" r="85663" b="50089"/>
          <a:stretch/>
        </p:blipFill>
        <p:spPr>
          <a:xfrm flipV="1">
            <a:off x="3052037" y="2712576"/>
            <a:ext cx="436954" cy="716280"/>
          </a:xfrm>
          <a:prstGeom prst="rect">
            <a:avLst/>
          </a:prstGeom>
        </p:spPr>
      </p:pic>
      <p:sp>
        <p:nvSpPr>
          <p:cNvPr id="74" name="文字方塊 73"/>
          <p:cNvSpPr txBox="1"/>
          <p:nvPr/>
        </p:nvSpPr>
        <p:spPr>
          <a:xfrm>
            <a:off x="3768844" y="148025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7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5174734" y="148025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>
                <a:latin typeface="Kristen ITC" pitchFamily="66" charset="0"/>
              </a:rPr>
              <a:t>8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5913874" y="2192729"/>
            <a:ext cx="216024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9</a:t>
            </a:r>
            <a:endParaRPr lang="zh-HK" altLang="en-US" sz="2000" dirty="0">
              <a:latin typeface="Kristen ITC" pitchFamily="66" charset="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5859780" y="2916629"/>
            <a:ext cx="316230" cy="307777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HK" sz="2000" dirty="0" smtClean="0">
                <a:latin typeface="Kristen ITC" pitchFamily="66" charset="0"/>
              </a:rPr>
              <a:t>10</a:t>
            </a:r>
            <a:endParaRPr lang="zh-HK" altLang="en-US" sz="2000" dirty="0">
              <a:latin typeface="Kristen ITC" pitchFamily="66" charset="0"/>
            </a:endParaRPr>
          </a:p>
        </p:txBody>
      </p:sp>
      <p:grpSp>
        <p:nvGrpSpPr>
          <p:cNvPr id="41" name="群組 40"/>
          <p:cNvGrpSpPr/>
          <p:nvPr/>
        </p:nvGrpSpPr>
        <p:grpSpPr>
          <a:xfrm>
            <a:off x="2771800" y="1268760"/>
            <a:ext cx="3600400" cy="2880320"/>
            <a:chOff x="971600" y="1268760"/>
            <a:chExt cx="3600400" cy="2880320"/>
          </a:xfrm>
        </p:grpSpPr>
        <p:cxnSp>
          <p:nvCxnSpPr>
            <p:cNvPr id="42" name="直線接點 41"/>
            <p:cNvCxnSpPr/>
            <p:nvPr/>
          </p:nvCxnSpPr>
          <p:spPr>
            <a:xfrm>
              <a:off x="971600" y="198884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971600" y="126876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971600" y="270892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71600" y="342900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971600" y="4149080"/>
              <a:ext cx="3600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flipH="1" flipV="1">
              <a:off x="971600" y="1268760"/>
              <a:ext cx="2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169168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41176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313184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385192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572000" y="1268760"/>
              <a:ext cx="0" cy="2880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橢圓 74"/>
          <p:cNvSpPr/>
          <p:nvPr/>
        </p:nvSpPr>
        <p:spPr>
          <a:xfrm>
            <a:off x="3059832" y="1488594"/>
            <a:ext cx="3024336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D985-5D2E-42AF-9069-B4C93EF9093A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073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-0.15903 -0.3143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51" y="-1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15712 -0.31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47" y="-1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0.31441 -0.1046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12" y="-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0.31511 0.1048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6" grpId="0"/>
      <p:bldP spid="77" grpId="0"/>
      <p:bldP spid="78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366</Words>
  <Application>Microsoft Office PowerPoint</Application>
  <PresentationFormat>如螢幕大小 (4:3)</PresentationFormat>
  <Paragraphs>140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量度圖形的面積</vt:lpstr>
      <vt:lpstr>量度圖形的面積</vt:lpstr>
      <vt:lpstr>量度圖形的面積</vt:lpstr>
      <vt:lpstr>量度圖形的面積</vt:lpstr>
      <vt:lpstr>量度圖形的面積</vt:lpstr>
      <vt:lpstr>量度圖形的面積</vt:lpstr>
      <vt:lpstr>量度圖形的面積</vt:lpstr>
      <vt:lpstr>量度圖形的面積</vt:lpstr>
      <vt:lpstr>量度圖形的面積</vt:lpstr>
      <vt:lpstr>量度圖形的面積</vt:lpstr>
      <vt:lpstr>量度圖形的面積</vt:lpstr>
      <vt:lpstr>量度圖形的面積</vt:lpstr>
      <vt:lpstr>完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面積的量度</dc:title>
  <dc:creator>FONG, Chong-sun Martin</dc:creator>
  <cp:lastModifiedBy>FONG, Chong-sun Martin</cp:lastModifiedBy>
  <cp:revision>54</cp:revision>
  <cp:lastPrinted>2016-04-06T10:40:23Z</cp:lastPrinted>
  <dcterms:created xsi:type="dcterms:W3CDTF">2016-03-31T09:27:10Z</dcterms:created>
  <dcterms:modified xsi:type="dcterms:W3CDTF">2019-02-20T06:37:21Z</dcterms:modified>
</cp:coreProperties>
</file>