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299" r:id="rId4"/>
    <p:sldId id="300" r:id="rId5"/>
    <p:sldId id="296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88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3" r:id="rId26"/>
    <p:sldId id="289" r:id="rId27"/>
    <p:sldId id="284" r:id="rId28"/>
    <p:sldId id="291" r:id="rId29"/>
    <p:sldId id="285" r:id="rId30"/>
    <p:sldId id="290" r:id="rId31"/>
    <p:sldId id="292" r:id="rId32"/>
    <p:sldId id="295" r:id="rId33"/>
    <p:sldId id="293" r:id="rId34"/>
    <p:sldId id="301" r:id="rId3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  <a:srgbClr val="EA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86479"/>
  </p:normalViewPr>
  <p:slideViewPr>
    <p:cSldViewPr snapToGrid="0" snapToObjects="1">
      <p:cViewPr>
        <p:scale>
          <a:sx n="92" d="100"/>
          <a:sy n="92" d="100"/>
        </p:scale>
        <p:origin x="-504" y="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5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39F0-5C53-7045-9C53-AAF5567E5DC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00C1-B619-DA40-82A4-F4923C6C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5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8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E144-3182-DD46-90FD-E531A16999B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8506-C6DB-EA4B-B91C-D82C6BE859FB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BE1-DD35-DC45-B258-115CDD5D46B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4B74-8872-5A48-96A1-F61380A3888A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D76-E129-1148-90F4-762D7E24F4C2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4478-9D29-7847-B2C2-6A44DDF7B48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8F63-C3D4-584A-826D-73248C7A955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01C8-8C75-EB4A-A2A7-E19A58DA919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4CB2-7267-1543-9DB8-663FBD1AB5E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2738-AFE2-C94C-B44D-F1DE9F2662F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7699-DA21-7B48-A333-71390AC23172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DF6B-BA21-934B-A59D-6810B5478CF7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718C-5840-AB42-A88C-A429FF7F4F1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31D5-447D-454D-A679-F6950F1898F5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5667-7218-8441-B2B7-F7A9DA1D4B1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F91-22C1-004C-B577-2457406E2CF0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B4BE-5888-E543-AAA8-A5EBF1FC4348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794932"/>
            <a:ext cx="7766936" cy="2255903"/>
          </a:xfrm>
        </p:spPr>
        <p:txBody>
          <a:bodyPr/>
          <a:lstStyle/>
          <a:p>
            <a:pPr algn="l"/>
            <a:r>
              <a:rPr lang="zh-TW" altLang="en-US" sz="4800" dirty="0" smtClean="0"/>
              <a:t>公倍數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和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最小公倍數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4, 8, 12, 16, 20, 24, 28, 32,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915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4, 8, 12, 16, 20, 24, 28, 32, 36,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2353235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4, 8, 12, 16, 20, 24, 28, 32, 36, 40,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2353235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1930400"/>
            <a:ext cx="12191993" cy="25573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2353235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759" y="5633054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4, 8, 12, 16, 20, 24, 28, 32, 36, 40, 44, </a:t>
            </a:r>
            <a:r>
              <a:rPr lang="mr-IN" altLang="zh-TW" sz="3600" dirty="0" smtClean="0"/>
              <a:t>…</a:t>
            </a:r>
            <a:r>
              <a:rPr lang="en-US" altLang="zh-TW" sz="3600" dirty="0" smtClean="0"/>
              <a:t>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9109" y="4413237"/>
            <a:ext cx="4109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還有沒有？</a:t>
            </a:r>
            <a:endParaRPr lang="en-US" sz="6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這些數有甚麼特別？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793" y="161284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4, 8, 12, 16, 20, 24, 28, 32, 36, 40, 44,</a:t>
            </a:r>
            <a:r>
              <a:rPr lang="zh-TW" altLang="en-US" sz="3600" dirty="0" smtClean="0"/>
              <a:t> </a:t>
            </a:r>
            <a:r>
              <a:rPr lang="mr-IN" altLang="zh-TW" sz="3600" dirty="0" smtClean="0"/>
              <a:t>…</a:t>
            </a:r>
            <a:r>
              <a:rPr lang="en-US" altLang="zh-TW" sz="3600" dirty="0" smtClean="0"/>
              <a:t> 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1568" y="2680137"/>
            <a:ext cx="8596668" cy="37263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這些</a:t>
            </a:r>
            <a:r>
              <a:rPr lang="zh-TW" altLang="en-US" sz="4000" dirty="0"/>
              <a:t>是</a:t>
            </a:r>
            <a:r>
              <a:rPr lang="en-US" altLang="zh-TW" sz="4000" dirty="0"/>
              <a:t>4</a:t>
            </a:r>
            <a:r>
              <a:rPr lang="zh-TW" altLang="en-US" sz="4000" dirty="0"/>
              <a:t>個一數的</a:t>
            </a:r>
            <a:r>
              <a:rPr lang="zh-TW" altLang="en-US" sz="4000" dirty="0" smtClean="0"/>
              <a:t>數</a:t>
            </a:r>
            <a:endParaRPr lang="en-US" altLang="zh-TW" sz="4000" dirty="0"/>
          </a:p>
          <a:p>
            <a:pPr>
              <a:lnSpc>
                <a:spcPct val="150000"/>
              </a:lnSpc>
            </a:pPr>
            <a:r>
              <a:rPr lang="zh-TW" altLang="en-US" sz="4000" dirty="0" smtClean="0"/>
              <a:t>也是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的乘數表</a:t>
            </a:r>
            <a:endParaRPr lang="en-US" altLang="zh-TW" sz="4000" dirty="0" smtClean="0"/>
          </a:p>
          <a:p>
            <a:pPr>
              <a:lnSpc>
                <a:spcPct val="150000"/>
              </a:lnSpc>
            </a:pPr>
            <a:r>
              <a:rPr lang="zh-TW" altLang="en-US" sz="4000" dirty="0" smtClean="0"/>
              <a:t>也是</a:t>
            </a:r>
            <a:r>
              <a:rPr lang="en-US" sz="4000" dirty="0" smtClean="0"/>
              <a:t>4</a:t>
            </a:r>
            <a:r>
              <a:rPr lang="zh-TW" altLang="en-US" sz="4000" dirty="0" smtClean="0"/>
              <a:t>的乘法結果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zh-TW" altLang="en-US" sz="4000" dirty="0" smtClean="0"/>
              <a:t>也是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的</a:t>
            </a:r>
            <a:r>
              <a:rPr lang="zh-TW" altLang="en-US" sz="4000" dirty="0" smtClean="0">
                <a:solidFill>
                  <a:srgbClr val="FF0000"/>
                </a:solidFill>
              </a:rPr>
              <a:t>倍數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兔子跳（每次跳</a:t>
            </a:r>
            <a:r>
              <a:rPr lang="en-US" altLang="zh-TW" dirty="0" smtClean="0"/>
              <a:t>6</a:t>
            </a:r>
            <a:r>
              <a:rPr lang="zh-TW" altLang="en-US" dirty="0" smtClean="0"/>
              <a:t>格）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1270000"/>
            <a:ext cx="12191993" cy="255734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644996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2525" y="5696116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71466" cy="1320800"/>
          </a:xfrm>
        </p:spPr>
        <p:txBody>
          <a:bodyPr/>
          <a:lstStyle/>
          <a:p>
            <a:r>
              <a:rPr lang="zh-TW" altLang="en-US" dirty="0"/>
              <a:t>兔子跳（每次跳</a:t>
            </a:r>
            <a:r>
              <a:rPr lang="en-US" altLang="zh-TW" dirty="0"/>
              <a:t>6</a:t>
            </a:r>
            <a:r>
              <a:rPr lang="zh-TW" altLang="en-US" dirty="0"/>
              <a:t>格）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4" y="1270000"/>
            <a:ext cx="12191988" cy="25573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96491" y="4644398"/>
            <a:ext cx="538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有甚麼特別？</a:t>
            </a:r>
            <a:endParaRPr lang="en-US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892525" y="5696116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3865" y="-961586"/>
            <a:ext cx="0" cy="83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3899648" y="1252070"/>
            <a:ext cx="0" cy="281790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9"/>
          <p:cNvCxnSpPr/>
          <p:nvPr/>
        </p:nvCxnSpPr>
        <p:spPr>
          <a:xfrm flipV="1">
            <a:off x="3899648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57548"/>
          <a:stretch/>
        </p:blipFill>
        <p:spPr>
          <a:xfrm>
            <a:off x="1237128" y="1930400"/>
            <a:ext cx="4155143" cy="255734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青蛙和兔子跳遠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65" y="2353235"/>
            <a:ext cx="357767" cy="332806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3" y="3282980"/>
            <a:ext cx="417194" cy="456504"/>
          </a:xfrm>
          <a:prstGeom prst="rect">
            <a:avLst/>
          </a:prstGeom>
        </p:spPr>
      </p:pic>
      <p:sp>
        <p:nvSpPr>
          <p:cNvPr id="14" name="Circular Arrow 13"/>
          <p:cNvSpPr/>
          <p:nvPr/>
        </p:nvSpPr>
        <p:spPr>
          <a:xfrm>
            <a:off x="1262313" y="2731134"/>
            <a:ext cx="1548122" cy="1036873"/>
          </a:xfrm>
          <a:prstGeom prst="circularArrow">
            <a:avLst>
              <a:gd name="adj1" fmla="val 12114"/>
              <a:gd name="adj2" fmla="val 660009"/>
              <a:gd name="adj3" fmla="val 20838414"/>
              <a:gd name="adj4" fmla="val 10800000"/>
              <a:gd name="adj5" fmla="val 15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1193" y="1582559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（每次</a:t>
            </a:r>
            <a:r>
              <a:rPr lang="zh-TW" altLang="en-US" sz="3200" dirty="0" smtClean="0"/>
              <a:t>跳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格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641170" y="2806580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（每次</a:t>
            </a:r>
            <a:r>
              <a:rPr lang="zh-TW" altLang="en-US" sz="3200" dirty="0" smtClean="0"/>
              <a:t>跳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格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3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跳過一樣的格數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4" y="1270000"/>
            <a:ext cx="12191988" cy="255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跳過一樣的格數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96710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6760" y="4307932"/>
            <a:ext cx="9851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下次是哪一格？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cxnSp>
        <p:nvCxnSpPr>
          <p:cNvPr id="31" name="直線接點 30"/>
          <p:cNvCxnSpPr/>
          <p:nvPr/>
        </p:nvCxnSpPr>
        <p:spPr>
          <a:xfrm>
            <a:off x="6396710" y="1252070"/>
            <a:ext cx="0" cy="281790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跳過一樣的格數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跳過一樣的格數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  <p:cxnSp>
        <p:nvCxnSpPr>
          <p:cNvPr id="29" name="直線接點 28"/>
          <p:cNvCxnSpPr/>
          <p:nvPr/>
        </p:nvCxnSpPr>
        <p:spPr>
          <a:xfrm>
            <a:off x="8906827" y="1252070"/>
            <a:ext cx="0" cy="281790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再看一次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4, 8, 12, 16, 20, 24, 28, 32, 36, 40, 44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再看一</a:t>
            </a:r>
            <a:r>
              <a:rPr lang="zh-TW" altLang="en-US" dirty="0" smtClean="0"/>
              <a:t>次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24, 28, 32, 36, 40, 44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21048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4544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893" y="1661045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青蛙和</a:t>
            </a:r>
            <a:r>
              <a:rPr lang="zh-CN" altLang="en-US" dirty="0" smtClean="0"/>
              <a:t>兔子</a:t>
            </a:r>
            <a:r>
              <a:rPr lang="zh-TW" altLang="en-US" dirty="0" smtClean="0"/>
              <a:t>跳過的</a:t>
            </a:r>
            <a:r>
              <a:rPr lang="zh-TW" altLang="en-US" dirty="0"/>
              <a:t>格數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058509"/>
            <a:ext cx="8596668" cy="337382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青蛙：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的倍數（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的乘法結果）</a:t>
            </a:r>
            <a:endParaRPr lang="en-US" altLang="zh-TW" sz="2400" dirty="0" smtClean="0"/>
          </a:p>
          <a:p>
            <a:r>
              <a:rPr lang="zh-CN" altLang="en-US" sz="2400" dirty="0" smtClean="0">
                <a:ea typeface="微軟正黑體" charset="-120"/>
              </a:rPr>
              <a:t>兔子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倍數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乘法結果）</a:t>
            </a:r>
            <a:endParaRPr lang="en-US" altLang="zh-TW" sz="2400" dirty="0" smtClean="0"/>
          </a:p>
          <a:p>
            <a:r>
              <a:rPr lang="zh-TW" altLang="en-US" sz="2400" dirty="0" smtClean="0"/>
              <a:t>為甚麼青蛙和兔子也曾到達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zh-TW" altLang="en-US" sz="2400" dirty="0" smtClean="0"/>
              <a:t>格</a:t>
            </a:r>
            <a:r>
              <a:rPr lang="en-US" altLang="zh-TW" sz="2400" dirty="0" smtClean="0"/>
              <a:t>? </a:t>
            </a:r>
          </a:p>
          <a:p>
            <a:r>
              <a:rPr lang="zh-TW" altLang="en-US" sz="2400" dirty="0" smtClean="0"/>
              <a:t>因為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的倍數，</a:t>
            </a:r>
            <a:r>
              <a:rPr lang="zh-TW" altLang="en-US" sz="2400" dirty="0"/>
              <a:t>所以青蛙</a:t>
            </a:r>
            <a:r>
              <a:rPr lang="zh-TW" altLang="en-US" sz="2400" dirty="0" smtClean="0"/>
              <a:t>曾跳到</a:t>
            </a:r>
            <a:endParaRPr lang="en-US" altLang="zh-TW" sz="2400" dirty="0"/>
          </a:p>
          <a:p>
            <a:r>
              <a:rPr lang="zh-TW" altLang="en-US" sz="2400" dirty="0" smtClean="0"/>
              <a:t>而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zh-TW" altLang="en-US" sz="2400" dirty="0" smtClean="0"/>
              <a:t>也是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的倍數，</a:t>
            </a:r>
            <a:r>
              <a:rPr lang="zh-TW" altLang="en-US" sz="2400" dirty="0"/>
              <a:t>所以</a:t>
            </a:r>
            <a:r>
              <a:rPr lang="zh-TW" altLang="en-US" sz="2400" dirty="0" smtClean="0"/>
              <a:t>兔子也曾</a:t>
            </a:r>
            <a:r>
              <a:rPr lang="zh-TW" altLang="en-US" sz="2400" dirty="0"/>
              <a:t>跳到</a:t>
            </a:r>
            <a:endParaRPr lang="en-US" altLang="zh-TW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8746" y="2133110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2980" y="1455192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24, 28, 32, 36, 40, 44,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536538" y="5935691"/>
            <a:ext cx="4519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12</a:t>
            </a:r>
            <a:r>
              <a:rPr lang="zh-TW" altLang="en-US" sz="4000" dirty="0"/>
              <a:t>是</a:t>
            </a:r>
            <a:r>
              <a:rPr lang="en-US" altLang="zh-TW" sz="4000" dirty="0"/>
              <a:t>4</a:t>
            </a:r>
            <a:r>
              <a:rPr lang="zh-TW" altLang="en-US" sz="4000" dirty="0"/>
              <a:t>和</a:t>
            </a:r>
            <a:r>
              <a:rPr lang="en-US" altLang="zh-TW" sz="4000" dirty="0"/>
              <a:t>6</a:t>
            </a:r>
            <a:r>
              <a:rPr lang="zh-TW" altLang="en-US" sz="4000" dirty="0"/>
              <a:t>的</a:t>
            </a:r>
            <a:r>
              <a:rPr lang="zh-TW" altLang="en-US" sz="5400" dirty="0">
                <a:solidFill>
                  <a:srgbClr val="FF0000"/>
                </a:solidFill>
              </a:rPr>
              <a:t>公</a:t>
            </a:r>
            <a:r>
              <a:rPr lang="zh-TW" altLang="en-US" sz="4000" dirty="0">
                <a:solidFill>
                  <a:srgbClr val="FF0000"/>
                </a:solidFill>
              </a:rPr>
              <a:t>倍數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189755" y="4309247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公共的</a:t>
            </a:r>
            <a:endParaRPr lang="en-US" sz="4000" dirty="0"/>
          </a:p>
        </p:txBody>
      </p:sp>
      <p:sp>
        <p:nvSpPr>
          <p:cNvPr id="9" name="Cloud 8"/>
          <p:cNvSpPr/>
          <p:nvPr/>
        </p:nvSpPr>
        <p:spPr>
          <a:xfrm>
            <a:off x="7189755" y="4305642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???</a:t>
            </a:r>
            <a:endParaRPr lang="en-US" sz="4000" dirty="0"/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5802925" y="5216857"/>
            <a:ext cx="1386830" cy="96997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7334" y="5523020"/>
            <a:ext cx="5147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12</a:t>
            </a:r>
            <a:r>
              <a:rPr lang="zh-TW" altLang="en-US" sz="3200" dirty="0"/>
              <a:t>是</a:t>
            </a:r>
            <a:r>
              <a:rPr lang="en-US" altLang="zh-TW" sz="3200" dirty="0"/>
              <a:t>4</a:t>
            </a:r>
            <a:r>
              <a:rPr lang="zh-TW" altLang="en-US" sz="3200" dirty="0"/>
              <a:t>和</a:t>
            </a:r>
            <a:r>
              <a:rPr lang="en-US" altLang="zh-TW" sz="3200" dirty="0"/>
              <a:t>6</a:t>
            </a:r>
            <a:r>
              <a:rPr lang="zh-TW" altLang="en-US" sz="3200" dirty="0" smtClean="0"/>
              <a:t>的</a:t>
            </a:r>
            <a:r>
              <a:rPr lang="zh-TW" altLang="en-US" sz="3200" dirty="0" smtClean="0">
                <a:solidFill>
                  <a:srgbClr val="FF0000"/>
                </a:solidFill>
              </a:rPr>
              <a:t>共同的乘法結果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9" grpId="1" animBg="1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跳過一樣的格數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36, 40, 44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59296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05495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跳過一樣的格數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為甚麼</a:t>
            </a:r>
            <a:r>
              <a:rPr lang="zh-TW" altLang="en-US" sz="3200" dirty="0"/>
              <a:t>青蛙和兔子也曾</a:t>
            </a:r>
            <a:r>
              <a:rPr lang="zh-TW" altLang="en-US" sz="3200" dirty="0" smtClean="0"/>
              <a:t>到達</a:t>
            </a:r>
            <a:r>
              <a:rPr lang="en-US" altLang="zh-TW" sz="3200" dirty="0" smtClean="0">
                <a:solidFill>
                  <a:srgbClr val="FF0000"/>
                </a:solidFill>
              </a:rPr>
              <a:t>24</a:t>
            </a:r>
            <a:r>
              <a:rPr lang="zh-TW" altLang="en-US" sz="3200" dirty="0" smtClean="0"/>
              <a:t>格</a:t>
            </a:r>
            <a:r>
              <a:rPr lang="en-US" altLang="zh-TW" sz="3200" dirty="0" smtClean="0"/>
              <a:t>?</a:t>
            </a:r>
          </a:p>
          <a:p>
            <a:r>
              <a:rPr lang="zh-TW" altLang="en-US" sz="3200" dirty="0" smtClean="0"/>
              <a:t>因為</a:t>
            </a:r>
            <a:r>
              <a:rPr lang="en-US" altLang="zh-TW" sz="3200" dirty="0">
                <a:solidFill>
                  <a:srgbClr val="FF0000"/>
                </a:solidFill>
              </a:rPr>
              <a:t>24</a:t>
            </a:r>
            <a:r>
              <a:rPr lang="zh-TW" altLang="en-US" sz="3200" dirty="0" smtClean="0"/>
              <a:t>是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的倍數，所以青蛙曾跳到</a:t>
            </a:r>
            <a:endParaRPr lang="en-US" altLang="zh-TW" sz="3200" dirty="0" smtClean="0"/>
          </a:p>
          <a:p>
            <a:r>
              <a:rPr lang="zh-TW" altLang="en-US" sz="3200" dirty="0" smtClean="0"/>
              <a:t>同時，</a:t>
            </a:r>
            <a:r>
              <a:rPr lang="en-US" altLang="zh-TW" sz="3200" dirty="0" smtClean="0">
                <a:solidFill>
                  <a:srgbClr val="FF0000"/>
                </a:solidFill>
              </a:rPr>
              <a:t>24</a:t>
            </a:r>
            <a:r>
              <a:rPr lang="zh-TW" altLang="en-US" sz="3200" dirty="0" smtClean="0"/>
              <a:t>也是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的倍數，所以兔子</a:t>
            </a:r>
            <a:r>
              <a:rPr lang="zh-TW" altLang="en-US" sz="3200" dirty="0"/>
              <a:t>也</a:t>
            </a:r>
            <a:r>
              <a:rPr lang="zh-TW" altLang="en-US" sz="3200" dirty="0" smtClean="0"/>
              <a:t>曾</a:t>
            </a:r>
            <a:r>
              <a:rPr lang="zh-TW" altLang="en-US" sz="3200" dirty="0"/>
              <a:t>跳到</a:t>
            </a:r>
            <a:endParaRPr lang="en-US" altLang="zh-TW" sz="3200" dirty="0" smtClean="0"/>
          </a:p>
          <a:p>
            <a:r>
              <a:rPr lang="en-US" altLang="zh-TW" sz="6600" dirty="0">
                <a:solidFill>
                  <a:srgbClr val="FF0000"/>
                </a:solidFill>
              </a:rPr>
              <a:t>24</a:t>
            </a:r>
            <a:r>
              <a:rPr lang="zh-TW" altLang="en-US" sz="6600" dirty="0" smtClean="0"/>
              <a:t>是</a:t>
            </a:r>
            <a:r>
              <a:rPr lang="en-US" altLang="zh-TW" sz="6600" dirty="0" smtClean="0"/>
              <a:t>4</a:t>
            </a:r>
            <a:r>
              <a:rPr lang="zh-TW" altLang="en-US" sz="6600" dirty="0" smtClean="0"/>
              <a:t>和</a:t>
            </a:r>
            <a:r>
              <a:rPr lang="en-US" altLang="zh-TW" sz="6600" dirty="0" smtClean="0"/>
              <a:t>6</a:t>
            </a:r>
            <a:r>
              <a:rPr lang="zh-TW" altLang="en-US" sz="6600" dirty="0" smtClean="0"/>
              <a:t>的</a:t>
            </a:r>
            <a:r>
              <a:rPr lang="zh-TW" altLang="en-US" sz="6600" dirty="0" smtClean="0">
                <a:solidFill>
                  <a:srgbClr val="FF0000"/>
                </a:solidFill>
              </a:rPr>
              <a:t>公</a:t>
            </a:r>
            <a:r>
              <a:rPr lang="zh-TW" altLang="en-US" sz="6600" dirty="0" smtClean="0"/>
              <a:t>倍數</a:t>
            </a:r>
            <a:endParaRPr lang="en-US" altLang="zh-TW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再看一</a:t>
            </a:r>
            <a:r>
              <a:rPr lang="zh-TW" altLang="en-US" dirty="0" smtClean="0"/>
              <a:t>次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ea typeface="微軟正黑體" charset="-120"/>
              </a:rPr>
              <a:t>兔子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40, 44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0248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896447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9532" y="6019869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下一次呢？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6855" y="34735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57548"/>
          <a:stretch/>
        </p:blipFill>
        <p:spPr>
          <a:xfrm>
            <a:off x="1237128" y="1930400"/>
            <a:ext cx="4155143" cy="25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青蛙和兔子跳遠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ircular Arrow 5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1262313" y="2731134"/>
            <a:ext cx="1548122" cy="1036873"/>
          </a:xfrm>
          <a:prstGeom prst="circularArrow">
            <a:avLst>
              <a:gd name="adj1" fmla="val 12114"/>
              <a:gd name="adj2" fmla="val 660009"/>
              <a:gd name="adj3" fmla="val 20838414"/>
              <a:gd name="adj4" fmla="val 10800000"/>
              <a:gd name="adj5" fmla="val 15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0982" y="1582559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（每次</a:t>
            </a:r>
            <a:r>
              <a:rPr lang="zh-TW" altLang="en-US" sz="3200" dirty="0" smtClean="0"/>
              <a:t>跳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格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90829" y="4503650"/>
            <a:ext cx="5523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如果青蛙跳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次，兔子跳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次</a:t>
            </a:r>
            <a:endParaRPr lang="en-US" altLang="zh-TW" sz="3200" dirty="0" smtClean="0"/>
          </a:p>
          <a:p>
            <a:r>
              <a:rPr lang="zh-TW" altLang="en-US" sz="3200" dirty="0" smtClean="0"/>
              <a:t>青蛙跳了</a:t>
            </a:r>
            <a:r>
              <a:rPr lang="en-US" altLang="zh-TW" sz="3200" dirty="0" smtClean="0"/>
              <a:t>8</a:t>
            </a:r>
            <a:r>
              <a:rPr lang="zh-TW" altLang="en-US" sz="3200" dirty="0" smtClean="0"/>
              <a:t>格</a:t>
            </a:r>
            <a:endParaRPr lang="en-US" altLang="zh-TW" sz="3200" dirty="0" smtClean="0"/>
          </a:p>
          <a:p>
            <a:r>
              <a:rPr lang="zh-TW" altLang="en-US" sz="3200" dirty="0" smtClean="0"/>
              <a:t>兔子</a:t>
            </a:r>
            <a:r>
              <a:rPr lang="zh-TW" altLang="en-US" sz="3200" dirty="0"/>
              <a:t>跳了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格</a:t>
            </a:r>
            <a:endParaRPr lang="en-US" sz="3200" dirty="0"/>
          </a:p>
        </p:txBody>
      </p:sp>
      <p:sp>
        <p:nvSpPr>
          <p:cNvPr id="20" name="Circular Arrow 19"/>
          <p:cNvSpPr/>
          <p:nvPr/>
        </p:nvSpPr>
        <p:spPr>
          <a:xfrm>
            <a:off x="210947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71" y="2353235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3282980"/>
            <a:ext cx="417194" cy="4565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685122" y="2806580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（每次</a:t>
            </a:r>
            <a:r>
              <a:rPr lang="zh-TW" altLang="en-US" sz="3200" dirty="0" smtClean="0"/>
              <a:t>跳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格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9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小總結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00" y="211223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36, 42, </a:t>
            </a:r>
            <a:r>
              <a:rPr lang="mr-IN" altLang="zh-TW" sz="3600" dirty="0" smtClean="0"/>
              <a:t>…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4, 8, 12, 16, 20, 24, 28, 32, 36, 40, 44, ...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1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小總結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3084990"/>
            <a:ext cx="8596668" cy="28117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12, 24, 36</a:t>
            </a:r>
            <a:r>
              <a:rPr lang="zh-TW" altLang="en-US" sz="3600" dirty="0" smtClean="0"/>
              <a:t>既是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的倍數，也是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所以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和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的公倍數是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en-US" altLang="zh-TW" sz="3600" dirty="0" smtClean="0"/>
              <a:t>12, 24, 36, </a:t>
            </a:r>
            <a:r>
              <a:rPr lang="mr-IN" altLang="zh-TW" sz="3600" dirty="0" smtClean="0"/>
              <a:t>…</a:t>
            </a:r>
            <a:endParaRPr lang="en-US" altLang="zh-TW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00" y="211223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42, </a:t>
            </a:r>
            <a:r>
              <a:rPr lang="mr-IN" altLang="zh-TW" sz="3600" dirty="0" smtClean="0"/>
              <a:t>…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40, 44, ... </a:t>
            </a:r>
            <a:endParaRPr lang="en-US" sz="3600" dirty="0"/>
          </a:p>
        </p:txBody>
      </p:sp>
      <p:sp>
        <p:nvSpPr>
          <p:cNvPr id="7" name="Cloud 6"/>
          <p:cNvSpPr/>
          <p:nvPr/>
        </p:nvSpPr>
        <p:spPr>
          <a:xfrm>
            <a:off x="6998698" y="3991706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甚麼意思</a:t>
            </a:r>
            <a:r>
              <a:rPr lang="en-US" altLang="zh-TW" sz="3200" dirty="0" smtClean="0"/>
              <a:t>?</a:t>
            </a:r>
            <a:endParaRPr lang="en-US" sz="3200" dirty="0"/>
          </a:p>
        </p:txBody>
      </p:sp>
      <p:cxnSp>
        <p:nvCxnSpPr>
          <p:cNvPr id="8" name="Curved Connector 7"/>
          <p:cNvCxnSpPr>
            <a:stCxn id="7" idx="2"/>
          </p:cNvCxnSpPr>
          <p:nvPr/>
        </p:nvCxnSpPr>
        <p:spPr>
          <a:xfrm rot="10800000" flipV="1">
            <a:off x="3880339" y="4724399"/>
            <a:ext cx="3127051" cy="90712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99692" y="5457091"/>
            <a:ext cx="480646" cy="334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小總結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2934742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的倍數：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的倍數：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836331" y="14343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Menlo" charset="0"/>
              </a:rPr>
              <a:t>4, 8,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16, 20,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28, 32,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40, 44,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48,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52, 56,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60,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64, 68,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72,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76, 80,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84,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88, 92,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96,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100, 104,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108,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112, 116,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124, 128,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132,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136, 140,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144,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148, 152,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156,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160, 164,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168,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172, 176,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180,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184, 188,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192,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196, 200,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204,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208, 212,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216,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220, 224,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228,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232, 236,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244, 248,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252,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256, 260,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264,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268, 272,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276,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280, 284,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288,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292, 296,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300, </a:t>
            </a:r>
            <a:r>
              <a:rPr lang="cs-CZ" sz="1200" dirty="0" smtClean="0">
                <a:solidFill>
                  <a:srgbClr val="000000"/>
                </a:solidFill>
                <a:latin typeface="Menlo" charset="0"/>
              </a:rPr>
              <a:t>...</a:t>
            </a:r>
            <a:endParaRPr lang="cs-CZ" sz="1200" dirty="0">
              <a:solidFill>
                <a:srgbClr val="000000"/>
              </a:solidFill>
              <a:effectLst/>
              <a:latin typeface="Menl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6331" y="29341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Menlo" charset="0"/>
              </a:rPr>
              <a:t>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30,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42,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48,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54,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60,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66,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72,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78,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84,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90,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96,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102,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108,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114,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126,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132,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138,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144,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150,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156,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168,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174,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180,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192,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198,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204,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210,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216,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222,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228,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234,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246,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252,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258,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264,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270,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276,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288,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294,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300, </a:t>
            </a:r>
            <a:r>
              <a:rPr lang="cs-CZ" sz="1200" dirty="0" smtClean="0">
                <a:solidFill>
                  <a:srgbClr val="000000"/>
                </a:solidFill>
                <a:latin typeface="Menlo" charset="0"/>
              </a:rPr>
              <a:t>...</a:t>
            </a:r>
            <a:endParaRPr lang="cs-CZ" sz="1200" dirty="0">
              <a:solidFill>
                <a:srgbClr val="C33720"/>
              </a:solidFill>
              <a:effectLst/>
              <a:latin typeface="Menl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710" y="4434619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公倍數：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836331" y="45269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12, 24, 36, 48, 60, 72, 84, 96, 108, 120, 132, 144, 156, 168, 180, 192, 204, 216, 228, 240, 252, 264, 276, 288, 300</a:t>
            </a:r>
            <a:r>
              <a:rPr lang="cs-CZ" sz="1200" dirty="0" smtClean="0">
                <a:solidFill>
                  <a:srgbClr val="C33720"/>
                </a:solidFill>
                <a:latin typeface="Menlo" charset="0"/>
              </a:rPr>
              <a:t>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...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 </a:t>
            </a:r>
            <a:endParaRPr lang="cs-CZ" sz="1200" dirty="0">
              <a:solidFill>
                <a:srgbClr val="C33720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小總結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1447405"/>
            <a:ext cx="8596668" cy="43810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所以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和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的公倍數有很多很多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沒有最大，只有最小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最小的一個是</a:t>
            </a:r>
            <a:endParaRPr lang="en-US" altLang="zh-TW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467" y="4045907"/>
            <a:ext cx="742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r>
              <a:rPr lang="zh-TW" altLang="en-US" sz="4800" dirty="0" smtClean="0"/>
              <a:t>和</a:t>
            </a:r>
            <a:r>
              <a:rPr lang="en-US" altLang="zh-TW" sz="4800" dirty="0" smtClean="0"/>
              <a:t>6</a:t>
            </a:r>
            <a:r>
              <a:rPr lang="zh-TW" altLang="en-US" sz="4800" dirty="0" smtClean="0"/>
              <a:t>的最小公倍數是</a:t>
            </a:r>
            <a:r>
              <a:rPr lang="en-US" altLang="zh-TW" sz="9600" dirty="0" smtClean="0"/>
              <a:t>12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783581" y="349731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600" dirty="0">
                <a:solidFill>
                  <a:srgbClr val="000000"/>
                </a:solidFill>
                <a:latin typeface="Helvetica Neue" charset="0"/>
              </a:rPr>
              <a:t>12</a:t>
            </a:r>
            <a:endParaRPr lang="is-IS" sz="3600" dirty="0">
              <a:solidFill>
                <a:srgbClr val="000000"/>
              </a:solidFill>
              <a:effectLst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HK" altLang="en-US" dirty="0"/>
              <a:t>完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314987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牠們會否</a:t>
            </a:r>
            <a:r>
              <a:rPr lang="zh-TW" altLang="en-US" dirty="0"/>
              <a:t>跳到同一條線上</a:t>
            </a:r>
            <a:r>
              <a:rPr lang="en-US" altLang="zh-TW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00" y="2353235"/>
            <a:ext cx="357767" cy="332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1" y="3282980"/>
            <a:ext cx="417194" cy="4565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ircular Arrow 7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1262313" y="2731134"/>
            <a:ext cx="1548122" cy="1036873"/>
          </a:xfrm>
          <a:prstGeom prst="circularArrow">
            <a:avLst>
              <a:gd name="adj1" fmla="val 12114"/>
              <a:gd name="adj2" fmla="val 660009"/>
              <a:gd name="adj3" fmla="val 20838414"/>
              <a:gd name="adj4" fmla="val 10800000"/>
              <a:gd name="adj5" fmla="val 15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087" y="1858260"/>
            <a:ext cx="130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59409" y="2913648"/>
            <a:ext cx="130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4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57548"/>
          <a:stretch/>
        </p:blipFill>
        <p:spPr>
          <a:xfrm>
            <a:off x="1237128" y="1930400"/>
            <a:ext cx="4155143" cy="25573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青蛙跳（每次跳四格）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ircular Arrow 8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65" y="2356492"/>
            <a:ext cx="357767" cy="332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4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0.01836 -0.07523 C 0.02214 -0.09189 0.02787 -0.10046 0.03412 -0.10046 C 0.04102 -0.10046 0.04649 -0.09189 0.05026 -0.07523 L 0.06914 -0.0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9"/>
          <a:stretch/>
        </p:blipFill>
        <p:spPr>
          <a:xfrm>
            <a:off x="216569" y="1930400"/>
            <a:ext cx="5162255" cy="25573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29359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2102" y="5752913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07223" y="5090816"/>
            <a:ext cx="2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跳了</a:t>
            </a:r>
            <a:r>
              <a:rPr lang="en-US" sz="3600" dirty="0" smtClean="0"/>
              <a:t>4</a:t>
            </a:r>
            <a:r>
              <a:rPr lang="zh-TW" altLang="en-US" sz="3600" dirty="0" smtClean="0"/>
              <a:t>格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ircular Arrow 17"/>
          <p:cNvSpPr/>
          <p:nvPr/>
        </p:nvSpPr>
        <p:spPr>
          <a:xfrm>
            <a:off x="2136372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開始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4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9"/>
          <a:stretch/>
        </p:blipFill>
        <p:spPr>
          <a:xfrm>
            <a:off x="216570" y="1930400"/>
            <a:ext cx="5152599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96463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50922" y="5090816"/>
            <a:ext cx="203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跳</a:t>
            </a:r>
            <a:r>
              <a:rPr lang="zh-TW" altLang="en-US" sz="3600" dirty="0" smtClean="0"/>
              <a:t>了</a:t>
            </a:r>
            <a:r>
              <a:rPr lang="en-US" altLang="zh-TW" sz="3600" dirty="0"/>
              <a:t>8</a:t>
            </a:r>
            <a:r>
              <a:rPr lang="zh-TW" altLang="en-US" sz="3600" dirty="0" smtClean="0"/>
              <a:t>格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ular Arrow 20"/>
          <p:cNvSpPr/>
          <p:nvPr/>
        </p:nvSpPr>
        <p:spPr>
          <a:xfrm>
            <a:off x="2996984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9"/>
          <a:stretch/>
        </p:blipFill>
        <p:spPr>
          <a:xfrm>
            <a:off x="216570" y="1930400"/>
            <a:ext cx="5152599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ircular Arrow 8"/>
          <p:cNvSpPr/>
          <p:nvPr/>
        </p:nvSpPr>
        <p:spPr>
          <a:xfrm>
            <a:off x="38038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青蛙跳（每次跳四格）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青蛙：</a:t>
            </a:r>
            <a:r>
              <a:rPr lang="en-US" altLang="zh-TW" sz="3600" dirty="0" smtClean="0"/>
              <a:t>4, 8, 12, 16,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6855" y="4159364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730</TotalTime>
  <Words>1382</Words>
  <Application>Microsoft Office PowerPoint</Application>
  <PresentationFormat>自訂</PresentationFormat>
  <Paragraphs>189</Paragraphs>
  <Slides>34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Facet</vt:lpstr>
      <vt:lpstr>公倍數 和 最小公倍數</vt:lpstr>
      <vt:lpstr>青蛙和兔子跳遠</vt:lpstr>
      <vt:lpstr>青蛙和兔子跳遠</vt:lpstr>
      <vt:lpstr>牠們會否跳到同一條線上?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青蛙跳（每次跳四格）</vt:lpstr>
      <vt:lpstr>這些數有甚麼特別？</vt:lpstr>
      <vt:lpstr>兔子跳（每次跳6格）</vt:lpstr>
      <vt:lpstr>兔子跳（每次跳6格）</vt:lpstr>
      <vt:lpstr>跳過一樣的格數</vt:lpstr>
      <vt:lpstr>跳過一樣的格數</vt:lpstr>
      <vt:lpstr>跳過一樣的格數</vt:lpstr>
      <vt:lpstr>跳過一樣的格數</vt:lpstr>
      <vt:lpstr>再看一次</vt:lpstr>
      <vt:lpstr>再看一次</vt:lpstr>
      <vt:lpstr>青蛙和兔子跳過的格數</vt:lpstr>
      <vt:lpstr>跳過一樣的格數</vt:lpstr>
      <vt:lpstr>跳過一樣的格數</vt:lpstr>
      <vt:lpstr>再看一次</vt:lpstr>
      <vt:lpstr>小總結</vt:lpstr>
      <vt:lpstr>小總結</vt:lpstr>
      <vt:lpstr>小總結</vt:lpstr>
      <vt:lpstr>小總結</vt:lpstr>
      <vt:lpstr>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公倍數</dc:title>
  <dc:creator>hctsang1</dc:creator>
  <cp:lastModifiedBy>FONG, Chong-sun Martin</cp:lastModifiedBy>
  <cp:revision>328</cp:revision>
  <cp:lastPrinted>2017-11-01T06:18:53Z</cp:lastPrinted>
  <dcterms:created xsi:type="dcterms:W3CDTF">2017-10-12T15:01:15Z</dcterms:created>
  <dcterms:modified xsi:type="dcterms:W3CDTF">2018-08-03T07:40:17Z</dcterms:modified>
</cp:coreProperties>
</file>