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87" r:id="rId5"/>
    <p:sldId id="260" r:id="rId6"/>
    <p:sldId id="257" r:id="rId7"/>
    <p:sldId id="268" r:id="rId8"/>
    <p:sldId id="269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2" r:id="rId18"/>
    <p:sldId id="273" r:id="rId19"/>
    <p:sldId id="274" r:id="rId20"/>
    <p:sldId id="288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3" r:id="rId29"/>
    <p:sldId id="289" r:id="rId30"/>
    <p:sldId id="284" r:id="rId31"/>
    <p:sldId id="291" r:id="rId32"/>
    <p:sldId id="285" r:id="rId33"/>
    <p:sldId id="290" r:id="rId34"/>
    <p:sldId id="292" r:id="rId35"/>
    <p:sldId id="295" r:id="rId36"/>
    <p:sldId id="293" r:id="rId37"/>
    <p:sldId id="296" r:id="rId38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C"/>
    <a:srgbClr val="EA6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3"/>
    <p:restoredTop sz="86382"/>
  </p:normalViewPr>
  <p:slideViewPr>
    <p:cSldViewPr snapToGrid="0" snapToObjects="1">
      <p:cViewPr>
        <p:scale>
          <a:sx n="79" d="100"/>
          <a:sy n="79" d="100"/>
        </p:scale>
        <p:origin x="-739" y="-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A39F0-5C53-7045-9C53-AAF5567E5DC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300C1-B619-DA40-82A4-F4923C6C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E144-3182-DD46-90FD-E531A16999BE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8506-C6DB-EA4B-B91C-D82C6BE859FB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BE1-DD35-DC45-B258-115CDD5D46BD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4B74-8872-5A48-96A1-F61380A3888A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D76-E129-1148-90F4-762D7E24F4C2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4478-9D29-7847-B2C2-6A44DDF7B48E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8F63-C3D4-584A-826D-73248C7A955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01C8-8C75-EB4A-A2A7-E19A58DA9196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4CB2-7267-1543-9DB8-663FBD1AB5E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2738-AFE2-C94C-B44D-F1DE9F2662FD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7699-DA21-7B48-A333-71390AC23172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DF6B-BA21-934B-A59D-6810B5478CF7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718C-5840-AB42-A88C-A429FF7F4F1D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31D5-447D-454D-A679-F6950F1898F5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5667-7218-8441-B2B7-F7A9DA1D4B1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F91-22C1-004C-B577-2457406E2CF0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B4BE-5888-E543-AAA8-A5EBF1FC4348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838131"/>
            <a:ext cx="7766936" cy="2212705"/>
          </a:xfrm>
        </p:spPr>
        <p:txBody>
          <a:bodyPr/>
          <a:lstStyle/>
          <a:p>
            <a:pPr algn="l"/>
            <a:r>
              <a:rPr lang="zh-TW" altLang="en-US" sz="4800" dirty="0"/>
              <a:t>公倍數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zh-TW" altLang="en-US" sz="4800" dirty="0"/>
              <a:t>和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zh-TW" altLang="en-US" sz="4800" dirty="0"/>
              <a:t>最小公倍數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rgbClr val="EA63FF"/>
                </a:solidFill>
              </a:rPr>
              <a:t>8</a:t>
            </a:r>
            <a:r>
              <a:rPr lang="zh-TW" altLang="en-US" sz="6000" dirty="0" smtClean="0"/>
              <a:t>小時後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96463" y="4222378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16620" y="5090816"/>
            <a:ext cx="69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729424" y="334083"/>
            <a:ext cx="1961495" cy="3837709"/>
            <a:chOff x="6552961" y="947814"/>
            <a:chExt cx="1961495" cy="3837709"/>
          </a:xfrm>
        </p:grpSpPr>
        <p:grpSp>
          <p:nvGrpSpPr>
            <p:cNvPr id="16" name="Group 15"/>
            <p:cNvGrpSpPr/>
            <p:nvPr/>
          </p:nvGrpSpPr>
          <p:grpSpPr>
            <a:xfrm>
              <a:off x="6552961" y="947814"/>
              <a:ext cx="1961495" cy="3837709"/>
              <a:chOff x="6552961" y="947814"/>
              <a:chExt cx="1961495" cy="383770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2961" y="947814"/>
                <a:ext cx="1961495" cy="383770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000000">
                <a:off x="7924500" y="1486663"/>
                <a:ext cx="171165" cy="362467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7659901" y="1612437"/>
              <a:ext cx="219740" cy="148856"/>
            </a:xfrm>
            <a:prstGeom prst="rect">
              <a:avLst/>
            </a:prstGeom>
            <a:solidFill>
              <a:srgbClr val="FCF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0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EA63FF"/>
                </a:solidFill>
              </a:rPr>
              <a:t>12</a:t>
            </a:r>
            <a:r>
              <a:rPr lang="zh-TW" altLang="en-US" sz="6000" dirty="0" smtClean="0"/>
              <a:t>小時後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4, 8, 12,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EA63FF"/>
                </a:solidFill>
              </a:rPr>
              <a:t>16</a:t>
            </a:r>
            <a:r>
              <a:rPr lang="zh-TW" altLang="en-US" sz="6000" dirty="0" smtClean="0"/>
              <a:t>小時後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4, 8, 12, 16,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EA63FF"/>
                </a:solidFill>
              </a:rPr>
              <a:t>20</a:t>
            </a:r>
            <a:r>
              <a:rPr lang="zh-TW" altLang="en-US" sz="6000" dirty="0" smtClean="0"/>
              <a:t>小時後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4, 8, 12, 16, 20,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7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EA63FF"/>
                </a:solidFill>
              </a:rPr>
              <a:t>24</a:t>
            </a:r>
            <a:r>
              <a:rPr lang="zh-TW" altLang="en-US" sz="6000" dirty="0" smtClean="0"/>
              <a:t>小時後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4, 8, 12, 16, 20, 24,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7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EA63FF"/>
                </a:solidFill>
              </a:rPr>
              <a:t>28</a:t>
            </a:r>
            <a:r>
              <a:rPr lang="zh-TW" altLang="en-US" sz="6000" dirty="0" smtClean="0"/>
              <a:t>小時後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4, 8, 12, 16, 20, 24, 28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8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EA63FF"/>
                </a:solidFill>
              </a:rPr>
              <a:t>32</a:t>
            </a:r>
            <a:r>
              <a:rPr lang="zh-TW" altLang="en-US" sz="6000" dirty="0" smtClean="0"/>
              <a:t>小時後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4, 8, 12, 16, 20, 24, 28, 32,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1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EA63FF"/>
                </a:solidFill>
              </a:rPr>
              <a:t>36</a:t>
            </a:r>
            <a:r>
              <a:rPr lang="zh-TW" altLang="en-US" sz="6000" dirty="0" smtClean="0"/>
              <a:t>小時後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915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4, 8, 12, 16, 20, 24, 28, 32, 36,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7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rgbClr val="EA63FF"/>
                </a:solidFill>
              </a:rPr>
              <a:t>4</a:t>
            </a:r>
            <a:r>
              <a:rPr lang="en-US" altLang="zh-TW" sz="6000" dirty="0" smtClean="0">
                <a:solidFill>
                  <a:srgbClr val="EA63FF"/>
                </a:solidFill>
              </a:rPr>
              <a:t>0</a:t>
            </a:r>
            <a:r>
              <a:rPr lang="zh-TW" altLang="en-US" sz="6000" dirty="0" smtClean="0"/>
              <a:t>小時後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然後呢？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4, 8, 12, 16, 20, 24, 28, 32, 36, 40,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2" y="1930400"/>
            <a:ext cx="12191993" cy="2557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EA63FF"/>
                </a:solidFill>
              </a:rPr>
              <a:t>4</a:t>
            </a:r>
            <a:r>
              <a:rPr lang="en-US" altLang="zh-TW" sz="6000" dirty="0">
                <a:solidFill>
                  <a:srgbClr val="EA63FF"/>
                </a:solidFill>
              </a:rPr>
              <a:t>4</a:t>
            </a:r>
            <a:r>
              <a:rPr lang="zh-TW" altLang="en-US" sz="6000" dirty="0" smtClean="0"/>
              <a:t>小時後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591909" y="4177181"/>
            <a:ext cx="4109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還有沒有？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77334" y="5439029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4, 8, 12, 16, 20, 24, 28, 32, 36, 40, 44, </a:t>
            </a:r>
            <a:r>
              <a:rPr lang="mr-IN" altLang="zh-TW" sz="3600" dirty="0" smtClean="0"/>
              <a:t>…</a:t>
            </a:r>
            <a:r>
              <a:rPr lang="en-US" altLang="zh-TW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故事：小強生病了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內容版面配置區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1978" r="29659" b="13488"/>
          <a:stretch/>
        </p:blipFill>
        <p:spPr>
          <a:xfrm>
            <a:off x="4440955" y="2036268"/>
            <a:ext cx="2827175" cy="3097600"/>
          </a:xfrm>
        </p:spPr>
      </p:pic>
      <p:sp>
        <p:nvSpPr>
          <p:cNvPr id="16" name="淚滴形 15"/>
          <p:cNvSpPr/>
          <p:nvPr/>
        </p:nvSpPr>
        <p:spPr>
          <a:xfrm rot="18991051">
            <a:off x="6797774" y="4353232"/>
            <a:ext cx="209425" cy="209425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52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這些數有甚麼特別？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793" y="161284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4, 8, 12, 16, 20, 24, 28, 32, 36, 40, 44,</a:t>
            </a:r>
            <a:r>
              <a:rPr lang="zh-TW" altLang="en-US" sz="3600" dirty="0" smtClean="0"/>
              <a:t> </a:t>
            </a:r>
            <a:r>
              <a:rPr lang="mr-IN" altLang="zh-TW" sz="3600" dirty="0" smtClean="0"/>
              <a:t>…</a:t>
            </a:r>
            <a:r>
              <a:rPr lang="en-US" altLang="zh-TW" sz="3600" dirty="0" smtClean="0"/>
              <a:t> 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1568" y="2680137"/>
            <a:ext cx="8596668" cy="37263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/>
              <a:t>這些</a:t>
            </a:r>
            <a:r>
              <a:rPr lang="zh-TW" altLang="en-US" sz="4000" dirty="0"/>
              <a:t>是</a:t>
            </a:r>
            <a:r>
              <a:rPr lang="en-US" altLang="zh-TW" sz="4000" dirty="0"/>
              <a:t>4</a:t>
            </a:r>
            <a:r>
              <a:rPr lang="zh-TW" altLang="en-US" sz="4000" dirty="0"/>
              <a:t>個一數的</a:t>
            </a:r>
            <a:r>
              <a:rPr lang="zh-TW" altLang="en-US" sz="4000" dirty="0" smtClean="0"/>
              <a:t>數</a:t>
            </a:r>
            <a:endParaRPr lang="en-US" altLang="zh-TW" sz="4000" dirty="0"/>
          </a:p>
          <a:p>
            <a:pPr>
              <a:lnSpc>
                <a:spcPct val="150000"/>
              </a:lnSpc>
            </a:pPr>
            <a:r>
              <a:rPr lang="zh-TW" altLang="en-US" sz="4000" dirty="0" smtClean="0"/>
              <a:t>也是</a:t>
            </a:r>
            <a:r>
              <a:rPr lang="en-US" altLang="zh-TW" sz="4000" dirty="0" smtClean="0"/>
              <a:t>4</a:t>
            </a:r>
            <a:r>
              <a:rPr lang="zh-TW" altLang="en-US" sz="4000" dirty="0" smtClean="0"/>
              <a:t>的乘數表</a:t>
            </a:r>
            <a:endParaRPr lang="en-US" altLang="zh-TW" sz="4000" dirty="0" smtClean="0"/>
          </a:p>
          <a:p>
            <a:pPr>
              <a:lnSpc>
                <a:spcPct val="150000"/>
              </a:lnSpc>
            </a:pPr>
            <a:r>
              <a:rPr lang="zh-TW" altLang="en-US" sz="4000" dirty="0" smtClean="0"/>
              <a:t>也是</a:t>
            </a:r>
            <a:r>
              <a:rPr lang="en-US" sz="4000" dirty="0" smtClean="0"/>
              <a:t>4</a:t>
            </a:r>
            <a:r>
              <a:rPr lang="zh-TW" altLang="en-US" sz="4000" dirty="0" smtClean="0"/>
              <a:t>的乘法結果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zh-TW" altLang="en-US" sz="4000" dirty="0" smtClean="0"/>
              <a:t>也是</a:t>
            </a:r>
            <a:r>
              <a:rPr lang="en-US" altLang="zh-TW" sz="4000" dirty="0" smtClean="0"/>
              <a:t>4</a:t>
            </a:r>
            <a:r>
              <a:rPr lang="zh-TW" altLang="en-US" sz="4000" dirty="0" smtClean="0"/>
              <a:t>的</a:t>
            </a:r>
            <a:r>
              <a:rPr lang="zh-TW" altLang="en-US" sz="4000" dirty="0" smtClean="0">
                <a:solidFill>
                  <a:srgbClr val="FF0000"/>
                </a:solidFill>
              </a:rPr>
              <a:t>倍數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B</a:t>
            </a:r>
            <a:r>
              <a:rPr lang="zh-TW" altLang="en-US" dirty="0" smtClean="0"/>
              <a:t>藥？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2" y="1270000"/>
            <a:ext cx="12191993" cy="2557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855" y="1241352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133985" y="4490880"/>
            <a:ext cx="1641280" cy="1435923"/>
            <a:chOff x="5102687" y="2453558"/>
            <a:chExt cx="2342993" cy="204983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329" y="2453558"/>
              <a:ext cx="1341202" cy="88854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496" y="3150936"/>
              <a:ext cx="1341202" cy="88854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56" y="2578768"/>
              <a:ext cx="1341202" cy="8885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57" y="3404041"/>
              <a:ext cx="1341202" cy="88854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478" y="2940128"/>
              <a:ext cx="1341202" cy="88854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687" y="2664366"/>
              <a:ext cx="1341202" cy="88854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854" y="3361744"/>
              <a:ext cx="1341202" cy="88854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514" y="2789576"/>
              <a:ext cx="1341202" cy="88854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515" y="3614849"/>
              <a:ext cx="1341202" cy="88854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35" y="3150790"/>
              <a:ext cx="1341202" cy="888546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482988" y="3363720"/>
            <a:ext cx="270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每</a:t>
            </a:r>
            <a:r>
              <a:rPr lang="en-US" altLang="zh-TW" sz="7200" dirty="0">
                <a:solidFill>
                  <a:srgbClr val="00B0F0"/>
                </a:solidFill>
              </a:rPr>
              <a:t>6</a:t>
            </a:r>
            <a:r>
              <a:rPr lang="zh-TW" altLang="en-US" sz="3200" dirty="0" smtClean="0"/>
              <a:t>小時一次</a:t>
            </a:r>
            <a:endParaRPr lang="en-US" sz="32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644996" y="3557360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15676" y="4377951"/>
            <a:ext cx="5382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吃甚麼藥？</a:t>
            </a:r>
            <a:endParaRPr lang="en-US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4077085" y="4379987"/>
            <a:ext cx="5382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要吃</a:t>
            </a:r>
            <a:r>
              <a:rPr lang="en-US" altLang="zh-TW" sz="4400" dirty="0" smtClean="0"/>
              <a:t>A</a:t>
            </a:r>
            <a:r>
              <a:rPr lang="zh-TW" altLang="en-US" sz="4400" dirty="0" smtClean="0"/>
              <a:t>藥嗎</a:t>
            </a:r>
            <a:r>
              <a:rPr lang="en-US" altLang="zh-TW" sz="4400" dirty="0" smtClean="0"/>
              <a:t>?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92525" y="5696116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B</a:t>
            </a:r>
            <a:r>
              <a:rPr lang="zh-TW" altLang="en-US" sz="3600" dirty="0" smtClean="0"/>
              <a:t>藥：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</a:t>
            </a:r>
            <a:r>
              <a:rPr lang="zh-TW" altLang="en-US" dirty="0"/>
              <a:t>時候又要吃</a:t>
            </a:r>
            <a:r>
              <a:rPr lang="en-US" altLang="zh-TW" dirty="0"/>
              <a:t>A</a:t>
            </a:r>
            <a:r>
              <a:rPr lang="zh-TW" altLang="en-US" dirty="0"/>
              <a:t>藥，又要吃</a:t>
            </a:r>
            <a:r>
              <a:rPr lang="en-US" altLang="zh-TW" dirty="0"/>
              <a:t>B</a:t>
            </a:r>
            <a:r>
              <a:rPr lang="zh-TW" altLang="en-US" dirty="0"/>
              <a:t>藥？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4" y="1270000"/>
            <a:ext cx="12191988" cy="2557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855" y="1241352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905759" y="3557360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96491" y="4644398"/>
            <a:ext cx="5382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有甚麼特別？</a:t>
            </a:r>
            <a:endParaRPr lang="en-US" sz="6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6773679" y="499579"/>
            <a:ext cx="1961495" cy="3837709"/>
            <a:chOff x="6552961" y="947814"/>
            <a:chExt cx="1961495" cy="383770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61" y="947814"/>
              <a:ext cx="1961495" cy="383770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81854">
              <a:off x="7518574" y="1451568"/>
              <a:ext cx="508912" cy="33715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000000">
              <a:off x="7924500" y="1486663"/>
              <a:ext cx="171165" cy="362467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892525" y="5696116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B</a:t>
            </a:r>
            <a:r>
              <a:rPr lang="zh-TW" altLang="en-US" sz="3600" dirty="0" smtClean="0"/>
              <a:t>藥：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0" y="949569"/>
            <a:ext cx="844062" cy="5275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94036" y="1250461"/>
            <a:ext cx="0" cy="7072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8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甚麼時候又要吃</a:t>
            </a:r>
            <a:r>
              <a:rPr lang="en-US" altLang="zh-TW" dirty="0"/>
              <a:t>A</a:t>
            </a:r>
            <a:r>
              <a:rPr lang="zh-TW" altLang="en-US" dirty="0" smtClean="0"/>
              <a:t>藥，又要吃</a:t>
            </a:r>
            <a:r>
              <a:rPr lang="en-US" altLang="zh-TW" dirty="0"/>
              <a:t>B</a:t>
            </a:r>
            <a:r>
              <a:rPr lang="zh-TW" altLang="en-US" dirty="0" smtClean="0"/>
              <a:t>藥？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4" y="1270000"/>
            <a:ext cx="12191988" cy="2557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855" y="1241352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B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2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</a:t>
            </a:r>
            <a:r>
              <a:rPr lang="zh-TW" altLang="en-US" dirty="0"/>
              <a:t>時候又要吃</a:t>
            </a:r>
            <a:r>
              <a:rPr lang="en-US" altLang="zh-TW" dirty="0"/>
              <a:t>A</a:t>
            </a:r>
            <a:r>
              <a:rPr lang="zh-TW" altLang="en-US" dirty="0"/>
              <a:t>藥，又要吃</a:t>
            </a:r>
            <a:r>
              <a:rPr lang="en-US" altLang="zh-TW" dirty="0"/>
              <a:t>B</a:t>
            </a:r>
            <a:r>
              <a:rPr lang="zh-TW" altLang="en-US" dirty="0"/>
              <a:t>藥？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855" y="1241352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B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8980851" y="578406"/>
            <a:ext cx="1961495" cy="3837709"/>
            <a:chOff x="6552961" y="947814"/>
            <a:chExt cx="1961495" cy="38377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61" y="947814"/>
              <a:ext cx="1961495" cy="38377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81854">
              <a:off x="7518574" y="1451568"/>
              <a:ext cx="508912" cy="3371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000000">
              <a:off x="7924500" y="1486663"/>
              <a:ext cx="171165" cy="362467"/>
            </a:xfrm>
            <a:prstGeom prst="rect">
              <a:avLst/>
            </a:prstGeom>
          </p:spPr>
        </p:pic>
      </p:grpSp>
      <p:cxnSp>
        <p:nvCxnSpPr>
          <p:cNvPr id="12" name="Straight Arrow Connector 11"/>
          <p:cNvCxnSpPr/>
          <p:nvPr/>
        </p:nvCxnSpPr>
        <p:spPr>
          <a:xfrm flipV="1">
            <a:off x="6396710" y="3557360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6760" y="4307932"/>
            <a:ext cx="9851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何時要再同時吃</a:t>
            </a:r>
            <a:r>
              <a:rPr lang="en-US" altLang="zh-TW" sz="6000" dirty="0" smtClean="0"/>
              <a:t>AB</a:t>
            </a:r>
            <a:r>
              <a:rPr lang="zh-TW" altLang="en-US" sz="6000" dirty="0" smtClean="0"/>
              <a:t>藥？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9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</a:t>
            </a:r>
            <a:r>
              <a:rPr lang="zh-TW" altLang="en-US" dirty="0"/>
              <a:t>時候又要吃</a:t>
            </a:r>
            <a:r>
              <a:rPr lang="en-US" altLang="zh-TW" dirty="0"/>
              <a:t>A</a:t>
            </a:r>
            <a:r>
              <a:rPr lang="zh-TW" altLang="en-US" dirty="0"/>
              <a:t>藥，又要吃</a:t>
            </a:r>
            <a:r>
              <a:rPr lang="en-US" altLang="zh-TW" dirty="0"/>
              <a:t>B</a:t>
            </a:r>
            <a:r>
              <a:rPr lang="zh-TW" altLang="en-US" dirty="0"/>
              <a:t>藥？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855" y="1241352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B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3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</a:t>
            </a:r>
            <a:r>
              <a:rPr lang="zh-TW" altLang="en-US" dirty="0"/>
              <a:t>時候又要吃</a:t>
            </a:r>
            <a:r>
              <a:rPr lang="en-US" altLang="zh-TW" dirty="0"/>
              <a:t>A</a:t>
            </a:r>
            <a:r>
              <a:rPr lang="zh-TW" altLang="en-US" dirty="0"/>
              <a:t>藥，又要吃</a:t>
            </a:r>
            <a:r>
              <a:rPr lang="en-US" altLang="zh-TW" dirty="0"/>
              <a:t>B</a:t>
            </a:r>
            <a:r>
              <a:rPr lang="zh-TW" altLang="en-US" dirty="0"/>
              <a:t>藥？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855" y="1241352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B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000758" y="2568887"/>
            <a:ext cx="1961495" cy="3837709"/>
            <a:chOff x="6552961" y="947814"/>
            <a:chExt cx="1961495" cy="38377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961" y="947814"/>
              <a:ext cx="1961495" cy="38377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81854">
              <a:off x="7518574" y="1451568"/>
              <a:ext cx="508912" cy="33715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000000">
              <a:off x="7924500" y="1486663"/>
              <a:ext cx="171165" cy="362467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再看一次吃藥的時間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855" y="1241352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B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4, 8, 12, 16, 20, 24, 28, 32, 36, 40, 44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再看一次吃藥的時間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855" y="1241352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B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24, 28, 32, 36, 40, 44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21048" y="3524604"/>
            <a:ext cx="58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14544" y="3114702"/>
            <a:ext cx="0" cy="4099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01893" y="1661045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同時吃</a:t>
            </a:r>
            <a:r>
              <a:rPr lang="en-US" altLang="zh-TW" dirty="0" smtClean="0"/>
              <a:t>AB</a:t>
            </a:r>
            <a:r>
              <a:rPr lang="zh-TW" altLang="en-US" dirty="0" smtClean="0"/>
              <a:t>藥的時間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058509"/>
            <a:ext cx="8596668" cy="3373821"/>
          </a:xfrm>
        </p:spPr>
        <p:txBody>
          <a:bodyPr>
            <a:noAutofit/>
          </a:bodyPr>
          <a:lstStyle/>
          <a:p>
            <a:r>
              <a:rPr lang="en-US" sz="2400" dirty="0" smtClean="0"/>
              <a:t>A</a:t>
            </a:r>
            <a:r>
              <a:rPr lang="zh-TW" altLang="en-US" sz="2400" dirty="0" smtClean="0"/>
              <a:t>藥：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的倍數（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的乘法結果）</a:t>
            </a:r>
            <a:endParaRPr lang="en-US" altLang="zh-TW" sz="2400" dirty="0" smtClean="0"/>
          </a:p>
          <a:p>
            <a:r>
              <a:rPr lang="en-US" sz="2400" dirty="0" smtClean="0"/>
              <a:t>B</a:t>
            </a:r>
            <a:r>
              <a:rPr lang="zh-TW" altLang="en-US" sz="2400" dirty="0" smtClean="0"/>
              <a:t>藥：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的</a:t>
            </a:r>
            <a:r>
              <a:rPr lang="zh-TW" altLang="en-US" sz="2400" dirty="0"/>
              <a:t>倍數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的</a:t>
            </a:r>
            <a:r>
              <a:rPr lang="zh-TW" altLang="en-US" sz="2400" dirty="0"/>
              <a:t>乘法結果）</a:t>
            </a:r>
            <a:endParaRPr lang="en-US" altLang="zh-TW" sz="2400" dirty="0" smtClean="0"/>
          </a:p>
          <a:p>
            <a:r>
              <a:rPr lang="zh-TW" altLang="en-US" sz="2400" dirty="0" smtClean="0"/>
              <a:t>那為甚麼</a:t>
            </a:r>
            <a:r>
              <a:rPr lang="en-US" altLang="zh-TW" sz="2400" dirty="0" smtClean="0">
                <a:solidFill>
                  <a:srgbClr val="FF0000"/>
                </a:solidFill>
              </a:rPr>
              <a:t>12</a:t>
            </a:r>
            <a:r>
              <a:rPr lang="zh-TW" altLang="en-US" sz="2400" dirty="0" smtClean="0"/>
              <a:t>小時候後要同時吃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藥和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藥</a:t>
            </a:r>
            <a:r>
              <a:rPr lang="en-US" altLang="zh-TW" sz="2400" dirty="0" smtClean="0"/>
              <a:t>? </a:t>
            </a:r>
          </a:p>
          <a:p>
            <a:r>
              <a:rPr lang="zh-TW" altLang="en-US" sz="2400" dirty="0" smtClean="0"/>
              <a:t>因為</a:t>
            </a:r>
            <a:r>
              <a:rPr lang="en-US" altLang="zh-TW" sz="2400" dirty="0" smtClean="0">
                <a:solidFill>
                  <a:srgbClr val="FF0000"/>
                </a:solidFill>
              </a:rPr>
              <a:t>12</a:t>
            </a:r>
            <a:r>
              <a:rPr lang="zh-TW" altLang="en-US" sz="2400" dirty="0" smtClean="0"/>
              <a:t>是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的倍數，所以要吃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藥</a:t>
            </a:r>
            <a:endParaRPr lang="en-US" altLang="zh-TW" sz="2400" dirty="0"/>
          </a:p>
          <a:p>
            <a:r>
              <a:rPr lang="zh-TW" altLang="en-US" sz="2400" dirty="0" smtClean="0"/>
              <a:t>而</a:t>
            </a:r>
            <a:r>
              <a:rPr lang="en-US" altLang="zh-TW" sz="2400" dirty="0" smtClean="0">
                <a:solidFill>
                  <a:srgbClr val="FF0000"/>
                </a:solidFill>
              </a:rPr>
              <a:t>12</a:t>
            </a:r>
            <a:r>
              <a:rPr lang="zh-TW" altLang="en-US" sz="2400" dirty="0" smtClean="0"/>
              <a:t>也是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的倍數，所以也要吃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藥</a:t>
            </a:r>
            <a:endParaRPr lang="en-US" altLang="zh-TW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8746" y="2133110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B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92980" y="1455192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24, 28, 32, 36, 40, 44,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536538" y="5935691"/>
            <a:ext cx="4519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12</a:t>
            </a:r>
            <a:r>
              <a:rPr lang="zh-TW" altLang="en-US" sz="4000" dirty="0"/>
              <a:t>是</a:t>
            </a:r>
            <a:r>
              <a:rPr lang="en-US" altLang="zh-TW" sz="4000" dirty="0"/>
              <a:t>4</a:t>
            </a:r>
            <a:r>
              <a:rPr lang="zh-TW" altLang="en-US" sz="4000" dirty="0"/>
              <a:t>和</a:t>
            </a:r>
            <a:r>
              <a:rPr lang="en-US" altLang="zh-TW" sz="4000" dirty="0"/>
              <a:t>6</a:t>
            </a:r>
            <a:r>
              <a:rPr lang="zh-TW" altLang="en-US" sz="4000" dirty="0"/>
              <a:t>的</a:t>
            </a:r>
            <a:r>
              <a:rPr lang="zh-TW" altLang="en-US" sz="5400" dirty="0">
                <a:solidFill>
                  <a:srgbClr val="FF0000"/>
                </a:solidFill>
              </a:rPr>
              <a:t>公</a:t>
            </a:r>
            <a:r>
              <a:rPr lang="zh-TW" altLang="en-US" sz="4000" dirty="0">
                <a:solidFill>
                  <a:srgbClr val="FF0000"/>
                </a:solidFill>
              </a:rPr>
              <a:t>倍數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7189755" y="4309247"/>
            <a:ext cx="2801815" cy="14653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公共的</a:t>
            </a:r>
            <a:endParaRPr lang="en-US" sz="4000" dirty="0"/>
          </a:p>
        </p:txBody>
      </p:sp>
      <p:sp>
        <p:nvSpPr>
          <p:cNvPr id="9" name="Cloud 8"/>
          <p:cNvSpPr/>
          <p:nvPr/>
        </p:nvSpPr>
        <p:spPr>
          <a:xfrm>
            <a:off x="7189755" y="4305642"/>
            <a:ext cx="2801815" cy="14653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???</a:t>
            </a:r>
            <a:endParaRPr lang="en-US" sz="4000" dirty="0"/>
          </a:p>
        </p:txBody>
      </p:sp>
      <p:cxnSp>
        <p:nvCxnSpPr>
          <p:cNvPr id="12" name="Curved Connector 11"/>
          <p:cNvCxnSpPr/>
          <p:nvPr/>
        </p:nvCxnSpPr>
        <p:spPr>
          <a:xfrm rot="10800000" flipV="1">
            <a:off x="5802925" y="5216857"/>
            <a:ext cx="1386830" cy="96997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7334" y="5523020"/>
            <a:ext cx="5147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12</a:t>
            </a:r>
            <a:r>
              <a:rPr lang="zh-TW" altLang="en-US" sz="3200" dirty="0"/>
              <a:t>是</a:t>
            </a:r>
            <a:r>
              <a:rPr lang="en-US" altLang="zh-TW" sz="3200" dirty="0"/>
              <a:t>4</a:t>
            </a:r>
            <a:r>
              <a:rPr lang="zh-TW" altLang="en-US" sz="3200" dirty="0"/>
              <a:t>和</a:t>
            </a:r>
            <a:r>
              <a:rPr lang="en-US" altLang="zh-TW" sz="3200" dirty="0"/>
              <a:t>6</a:t>
            </a:r>
            <a:r>
              <a:rPr lang="zh-TW" altLang="en-US" sz="3200" dirty="0" smtClean="0"/>
              <a:t>的</a:t>
            </a:r>
            <a:r>
              <a:rPr lang="zh-TW" altLang="en-US" sz="3200" dirty="0" smtClean="0">
                <a:solidFill>
                  <a:srgbClr val="FF0000"/>
                </a:solidFill>
              </a:rPr>
              <a:t>共同的乘法結果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9" grpId="1" animBg="1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兩種藥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248" r="60131"/>
          <a:stretch/>
        </p:blipFill>
        <p:spPr>
          <a:xfrm>
            <a:off x="1433999" y="2463276"/>
            <a:ext cx="2063290" cy="2047541"/>
          </a:xfr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57" y="2594445"/>
            <a:ext cx="1341202" cy="888546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102687" y="2453558"/>
            <a:ext cx="2342993" cy="2049837"/>
            <a:chOff x="5102687" y="2453558"/>
            <a:chExt cx="2342993" cy="204983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329" y="2453558"/>
              <a:ext cx="1341202" cy="88854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496" y="3150936"/>
              <a:ext cx="1341202" cy="88854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56" y="2578768"/>
              <a:ext cx="1341202" cy="88854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57" y="3404041"/>
              <a:ext cx="1341202" cy="88854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478" y="2940128"/>
              <a:ext cx="1341202" cy="88854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687" y="2664366"/>
              <a:ext cx="1341202" cy="88854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854" y="3361744"/>
              <a:ext cx="1341202" cy="88854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514" y="2789576"/>
              <a:ext cx="1341202" cy="88854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515" y="3614849"/>
              <a:ext cx="1341202" cy="88854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35" y="3150790"/>
              <a:ext cx="1341202" cy="888546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236291" y="4759224"/>
            <a:ext cx="270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每</a:t>
            </a:r>
            <a:r>
              <a:rPr lang="en-US" altLang="zh-TW" sz="7200" dirty="0" smtClean="0">
                <a:solidFill>
                  <a:srgbClr val="7030A0"/>
                </a:solidFill>
              </a:rPr>
              <a:t>4</a:t>
            </a:r>
            <a:r>
              <a:rPr lang="zh-TW" altLang="en-US" sz="3200" dirty="0" smtClean="0"/>
              <a:t>小時一次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102687" y="4759224"/>
            <a:ext cx="270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每</a:t>
            </a:r>
            <a:r>
              <a:rPr lang="en-US" altLang="zh-TW" sz="7200" dirty="0">
                <a:solidFill>
                  <a:srgbClr val="00B0F0"/>
                </a:solidFill>
              </a:rPr>
              <a:t>6</a:t>
            </a:r>
            <a:r>
              <a:rPr lang="zh-TW" altLang="en-US" sz="3200" dirty="0" smtClean="0"/>
              <a:t>小時一次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1649994" y="1897067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zh-TW" altLang="en-US" dirty="0"/>
              <a:t>藥：收鼻水</a:t>
            </a:r>
            <a:endParaRPr lang="en-US" altLang="zh-TW" dirty="0"/>
          </a:p>
        </p:txBody>
      </p:sp>
      <p:sp>
        <p:nvSpPr>
          <p:cNvPr id="39" name="Rectangle 38"/>
          <p:cNvSpPr/>
          <p:nvPr/>
        </p:nvSpPr>
        <p:spPr>
          <a:xfrm>
            <a:off x="5505177" y="1897067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/>
              <a:t>B</a:t>
            </a:r>
            <a:r>
              <a:rPr lang="zh-TW" altLang="en-US" dirty="0"/>
              <a:t>藥：止咳</a:t>
            </a:r>
            <a:endParaRPr lang="en-US" alt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同時吃</a:t>
            </a:r>
            <a:r>
              <a:rPr lang="en-US" altLang="zh-TW" dirty="0"/>
              <a:t>AB</a:t>
            </a:r>
            <a:r>
              <a:rPr lang="zh-TW" altLang="en-US" dirty="0"/>
              <a:t>藥的時間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855" y="1241352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B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 28, 32, 36, 40, 44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59296" y="3524604"/>
            <a:ext cx="58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24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05495" y="3114702"/>
            <a:ext cx="0" cy="4099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同時吃</a:t>
            </a:r>
            <a:r>
              <a:rPr lang="en-US" altLang="zh-TW" dirty="0"/>
              <a:t>AB</a:t>
            </a:r>
            <a:r>
              <a:rPr lang="zh-TW" altLang="en-US" dirty="0"/>
              <a:t>藥的時間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為甚麼</a:t>
            </a:r>
            <a:r>
              <a:rPr lang="en-US" altLang="zh-TW" sz="3200" dirty="0" smtClean="0"/>
              <a:t>24</a:t>
            </a:r>
            <a:r>
              <a:rPr lang="zh-TW" altLang="en-US" sz="3200" dirty="0" smtClean="0"/>
              <a:t>小時候</a:t>
            </a:r>
            <a:r>
              <a:rPr lang="zh-TW" altLang="en-US" sz="3200" dirty="0"/>
              <a:t>後要同時吃</a:t>
            </a:r>
            <a:r>
              <a:rPr lang="en-US" altLang="zh-TW" sz="3200" dirty="0"/>
              <a:t>A</a:t>
            </a:r>
            <a:r>
              <a:rPr lang="zh-TW" altLang="en-US" sz="3200" dirty="0"/>
              <a:t>藥和</a:t>
            </a:r>
            <a:r>
              <a:rPr lang="en-US" altLang="zh-TW" sz="3200" dirty="0"/>
              <a:t>B</a:t>
            </a:r>
            <a:r>
              <a:rPr lang="zh-TW" altLang="en-US" sz="3200" dirty="0"/>
              <a:t>藥</a:t>
            </a:r>
            <a:r>
              <a:rPr lang="en-US" altLang="zh-TW" sz="3200" dirty="0"/>
              <a:t>? </a:t>
            </a:r>
            <a:endParaRPr lang="en-US" altLang="zh-TW" sz="3200" dirty="0" smtClean="0"/>
          </a:p>
          <a:p>
            <a:r>
              <a:rPr lang="zh-TW" altLang="en-US" sz="3200" dirty="0" smtClean="0"/>
              <a:t>因為</a:t>
            </a:r>
            <a:r>
              <a:rPr lang="en-US" altLang="zh-TW" sz="3200" dirty="0" smtClean="0"/>
              <a:t>24</a:t>
            </a:r>
            <a:r>
              <a:rPr lang="zh-TW" altLang="en-US" sz="3200" dirty="0" smtClean="0"/>
              <a:t>是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的倍數，所以要吃</a:t>
            </a:r>
            <a:r>
              <a:rPr lang="en-US" altLang="zh-TW" sz="3200" dirty="0" smtClean="0"/>
              <a:t>A</a:t>
            </a:r>
            <a:r>
              <a:rPr lang="zh-TW" altLang="en-US" sz="3200" dirty="0" smtClean="0"/>
              <a:t>藥</a:t>
            </a:r>
            <a:endParaRPr lang="en-US" altLang="zh-TW" sz="3200" dirty="0" smtClean="0"/>
          </a:p>
          <a:p>
            <a:r>
              <a:rPr lang="zh-TW" altLang="en-US" sz="3200" dirty="0" smtClean="0"/>
              <a:t>同時，</a:t>
            </a:r>
            <a:r>
              <a:rPr lang="en-US" altLang="zh-TW" sz="3200" dirty="0" smtClean="0"/>
              <a:t>24</a:t>
            </a:r>
            <a:r>
              <a:rPr lang="zh-TW" altLang="en-US" sz="3200" dirty="0" smtClean="0"/>
              <a:t>也是</a:t>
            </a:r>
            <a:r>
              <a:rPr lang="en-US" altLang="zh-TW" sz="3200" dirty="0" smtClean="0"/>
              <a:t>6</a:t>
            </a:r>
            <a:r>
              <a:rPr lang="zh-TW" altLang="en-US" sz="3200" dirty="0" smtClean="0"/>
              <a:t>的倍數，所以也要吃</a:t>
            </a:r>
            <a:r>
              <a:rPr lang="en-US" altLang="zh-TW" sz="3200" dirty="0" smtClean="0"/>
              <a:t>B</a:t>
            </a:r>
            <a:r>
              <a:rPr lang="zh-TW" altLang="en-US" sz="3200" dirty="0" smtClean="0"/>
              <a:t>藥</a:t>
            </a:r>
            <a:endParaRPr lang="en-US" altLang="zh-TW" sz="3200" dirty="0" smtClean="0"/>
          </a:p>
          <a:p>
            <a:r>
              <a:rPr lang="en-US" altLang="zh-TW" sz="6600" dirty="0" smtClean="0"/>
              <a:t>24</a:t>
            </a:r>
            <a:r>
              <a:rPr lang="zh-TW" altLang="en-US" sz="6600" dirty="0" smtClean="0"/>
              <a:t>是</a:t>
            </a:r>
            <a:r>
              <a:rPr lang="en-US" altLang="zh-TW" sz="6600" dirty="0" smtClean="0"/>
              <a:t>4</a:t>
            </a:r>
            <a:r>
              <a:rPr lang="zh-TW" altLang="en-US" sz="6600" dirty="0" smtClean="0"/>
              <a:t>和</a:t>
            </a:r>
            <a:r>
              <a:rPr lang="en-US" altLang="zh-TW" sz="6600" dirty="0" smtClean="0"/>
              <a:t>6</a:t>
            </a:r>
            <a:r>
              <a:rPr lang="zh-TW" altLang="en-US" sz="6600" dirty="0" smtClean="0"/>
              <a:t>的</a:t>
            </a:r>
            <a:r>
              <a:rPr lang="zh-TW" altLang="en-US" sz="6600" dirty="0" smtClean="0">
                <a:solidFill>
                  <a:srgbClr val="FF0000"/>
                </a:solidFill>
              </a:rPr>
              <a:t>公</a:t>
            </a:r>
            <a:r>
              <a:rPr lang="zh-TW" altLang="en-US" sz="6600" dirty="0" smtClean="0"/>
              <a:t>倍數</a:t>
            </a:r>
            <a:endParaRPr lang="en-US" altLang="zh-TW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再看一次吃藥的時間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855" y="1241352"/>
            <a:ext cx="51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開始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B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36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</a:t>
            </a:r>
            <a:r>
              <a:rPr lang="zh-TW" altLang="en-US" sz="3600" dirty="0"/>
              <a:t>藥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 28, 32, </a:t>
            </a:r>
            <a:r>
              <a:rPr lang="en-US" altLang="zh-TW" sz="3600" dirty="0" smtClean="0">
                <a:solidFill>
                  <a:srgbClr val="FF0000"/>
                </a:solidFill>
              </a:rPr>
              <a:t>36</a:t>
            </a:r>
            <a:r>
              <a:rPr lang="en-US" altLang="zh-TW" sz="3600" dirty="0" smtClean="0"/>
              <a:t>, 40, 44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650248" y="3524604"/>
            <a:ext cx="58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36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896447" y="3114702"/>
            <a:ext cx="0" cy="4099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69532" y="6019869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下一次呢？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小總結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100" y="211223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6</a:t>
            </a:r>
            <a:r>
              <a:rPr lang="zh-TW" altLang="en-US" sz="3600" dirty="0" smtClean="0"/>
              <a:t>的倍數：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36, 42, </a:t>
            </a:r>
            <a:r>
              <a:rPr lang="mr-IN" altLang="zh-TW" sz="3600" dirty="0" smtClean="0"/>
              <a:t>…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7334" y="1434317"/>
            <a:ext cx="1101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4</a:t>
            </a:r>
            <a:r>
              <a:rPr lang="zh-TW" altLang="en-US" sz="3600" dirty="0" smtClean="0"/>
              <a:t>的倍數：</a:t>
            </a:r>
            <a:r>
              <a:rPr lang="en-US" altLang="zh-TW" sz="3600" dirty="0" smtClean="0"/>
              <a:t>4, 8, 12, 16, 20, 24, 28, 32, 36, 40, 44, ...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1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小總結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00" y="3084990"/>
            <a:ext cx="8596668" cy="28117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12, 24, 36</a:t>
            </a:r>
            <a:r>
              <a:rPr lang="zh-TW" altLang="en-US" sz="3600" dirty="0" smtClean="0"/>
              <a:t>既是</a:t>
            </a:r>
            <a:r>
              <a:rPr lang="en-US" altLang="zh-TW" sz="3600" dirty="0" smtClean="0"/>
              <a:t>4</a:t>
            </a:r>
            <a:r>
              <a:rPr lang="zh-TW" altLang="en-US" sz="3600" dirty="0" smtClean="0"/>
              <a:t>的倍數，也是</a:t>
            </a:r>
            <a:r>
              <a:rPr lang="en-US" altLang="zh-TW" sz="3600" dirty="0" smtClean="0"/>
              <a:t>6</a:t>
            </a:r>
            <a:r>
              <a:rPr lang="zh-TW" altLang="en-US" sz="3600" dirty="0" smtClean="0"/>
              <a:t>的倍數</a:t>
            </a:r>
            <a:endParaRPr lang="en-US" altLang="zh-TW" sz="3600" dirty="0" smtClean="0"/>
          </a:p>
          <a:p>
            <a:pPr>
              <a:lnSpc>
                <a:spcPct val="150000"/>
              </a:lnSpc>
            </a:pPr>
            <a:r>
              <a:rPr lang="zh-TW" altLang="en-US" sz="3600" dirty="0" smtClean="0"/>
              <a:t>所以</a:t>
            </a:r>
            <a:r>
              <a:rPr lang="en-US" altLang="zh-TW" sz="3600" dirty="0" smtClean="0"/>
              <a:t>4</a:t>
            </a:r>
            <a:r>
              <a:rPr lang="zh-TW" altLang="en-US" sz="3600" dirty="0" smtClean="0"/>
              <a:t>和</a:t>
            </a:r>
            <a:r>
              <a:rPr lang="en-US" altLang="zh-TW" sz="3600" dirty="0" smtClean="0"/>
              <a:t>6</a:t>
            </a:r>
            <a:r>
              <a:rPr lang="zh-TW" altLang="en-US" sz="3600" dirty="0" smtClean="0"/>
              <a:t>的公倍數是</a:t>
            </a:r>
            <a:endParaRPr lang="en-US" altLang="zh-TW" sz="3600" dirty="0" smtClean="0"/>
          </a:p>
          <a:p>
            <a:pPr>
              <a:lnSpc>
                <a:spcPct val="150000"/>
              </a:lnSpc>
            </a:pPr>
            <a:r>
              <a:rPr lang="en-US" altLang="zh-TW" sz="3600" dirty="0" smtClean="0"/>
              <a:t>12, 24, 36, </a:t>
            </a:r>
            <a:r>
              <a:rPr lang="mr-IN" altLang="zh-TW" sz="3600" dirty="0" smtClean="0"/>
              <a:t>…</a:t>
            </a:r>
            <a:endParaRPr lang="en-US" altLang="zh-TW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100" y="211223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6</a:t>
            </a:r>
            <a:r>
              <a:rPr lang="zh-TW" altLang="en-US" sz="3600" dirty="0" smtClean="0"/>
              <a:t>的倍數：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36</a:t>
            </a:r>
            <a:r>
              <a:rPr lang="en-US" altLang="zh-TW" sz="3600" dirty="0" smtClean="0"/>
              <a:t>, 42, </a:t>
            </a:r>
            <a:r>
              <a:rPr lang="mr-IN" altLang="zh-TW" sz="3600" dirty="0" smtClean="0"/>
              <a:t>…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7334" y="1434317"/>
            <a:ext cx="1101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4</a:t>
            </a:r>
            <a:r>
              <a:rPr lang="zh-TW" altLang="en-US" sz="3600" dirty="0" smtClean="0"/>
              <a:t>的倍數：</a:t>
            </a:r>
            <a:r>
              <a:rPr lang="en-US" altLang="zh-TW" sz="3600" dirty="0" smtClean="0"/>
              <a:t>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 28, 32, </a:t>
            </a:r>
            <a:r>
              <a:rPr lang="en-US" altLang="zh-TW" sz="3600" dirty="0" smtClean="0">
                <a:solidFill>
                  <a:srgbClr val="FF0000"/>
                </a:solidFill>
              </a:rPr>
              <a:t>36</a:t>
            </a:r>
            <a:r>
              <a:rPr lang="en-US" altLang="zh-TW" sz="3600" dirty="0" smtClean="0"/>
              <a:t>, 40, 44, ... </a:t>
            </a:r>
            <a:endParaRPr lang="en-US" sz="3600" dirty="0"/>
          </a:p>
        </p:txBody>
      </p:sp>
      <p:sp>
        <p:nvSpPr>
          <p:cNvPr id="7" name="Cloud 6"/>
          <p:cNvSpPr/>
          <p:nvPr/>
        </p:nvSpPr>
        <p:spPr>
          <a:xfrm>
            <a:off x="6998698" y="3991706"/>
            <a:ext cx="2801815" cy="14653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smtClean="0"/>
              <a:t>甚麼</a:t>
            </a:r>
            <a:r>
              <a:rPr lang="zh-TW" altLang="en-US" sz="3200" dirty="0" smtClean="0"/>
              <a:t>意思</a:t>
            </a:r>
            <a:r>
              <a:rPr lang="en-US" altLang="zh-TW" sz="3200" dirty="0" smtClean="0"/>
              <a:t>?</a:t>
            </a:r>
            <a:endParaRPr lang="en-US" sz="3200" dirty="0"/>
          </a:p>
        </p:txBody>
      </p:sp>
      <p:cxnSp>
        <p:nvCxnSpPr>
          <p:cNvPr id="8" name="Curved Connector 7"/>
          <p:cNvCxnSpPr>
            <a:stCxn id="7" idx="2"/>
          </p:cNvCxnSpPr>
          <p:nvPr/>
        </p:nvCxnSpPr>
        <p:spPr>
          <a:xfrm rot="10800000" flipV="1">
            <a:off x="3880339" y="4724399"/>
            <a:ext cx="3127051" cy="90712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99692" y="5457091"/>
            <a:ext cx="480646" cy="334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小總結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2934742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6</a:t>
            </a:r>
            <a:r>
              <a:rPr lang="zh-TW" altLang="en-US" sz="3600" dirty="0" smtClean="0"/>
              <a:t>的倍數：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7334" y="1434317"/>
            <a:ext cx="1101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4</a:t>
            </a:r>
            <a:r>
              <a:rPr lang="zh-TW" altLang="en-US" sz="3600" dirty="0" smtClean="0"/>
              <a:t>的倍數：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836331" y="14343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Menlo" charset="0"/>
              </a:rPr>
              <a:t>4, 8,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16, 20,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28, 32,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36,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40, 44,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48,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52, 56,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60,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64, 68,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72,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76, 80,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84,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88, 92,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96,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100, 104,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108,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112, 116,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124, 128,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132,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136, 140,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144,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148, 152,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156,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160, 164,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168,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172, 176,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180,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184, 188,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192,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196, 200,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204,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208, 212,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216,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220, 224,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228,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232, 236,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244, 248,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252,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256, 260,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264,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268, 272,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276,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280, 284,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288,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292, 296,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300, </a:t>
            </a:r>
            <a:r>
              <a:rPr lang="cs-CZ" sz="1200" dirty="0" smtClean="0">
                <a:solidFill>
                  <a:srgbClr val="000000"/>
                </a:solidFill>
                <a:latin typeface="Menlo" charset="0"/>
              </a:rPr>
              <a:t>...</a:t>
            </a:r>
            <a:endParaRPr lang="cs-CZ" sz="1200" dirty="0">
              <a:solidFill>
                <a:srgbClr val="000000"/>
              </a:solidFill>
              <a:effectLst/>
              <a:latin typeface="Menlo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6331" y="293419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Menlo" charset="0"/>
              </a:rPr>
              <a:t>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30,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36,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42,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48,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54,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60,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66,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72,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78,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84,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90,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96,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102,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108,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114,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126,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132,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138,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144,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150,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156,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162,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168,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174,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180,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186,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192,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198,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204,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210,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216,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222,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228,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234,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246,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252,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258,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264,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270,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276,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282,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288,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294,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300, </a:t>
            </a:r>
            <a:r>
              <a:rPr lang="cs-CZ" sz="1200" dirty="0" smtClean="0">
                <a:solidFill>
                  <a:srgbClr val="000000"/>
                </a:solidFill>
                <a:latin typeface="Menlo" charset="0"/>
              </a:rPr>
              <a:t>...</a:t>
            </a:r>
            <a:endParaRPr lang="cs-CZ" sz="1200" dirty="0">
              <a:solidFill>
                <a:srgbClr val="C33720"/>
              </a:solidFill>
              <a:effectLst/>
              <a:latin typeface="Menl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710" y="4434619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公倍數：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836331" y="452695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12, 24, 36, 48, 60, 72, 84, 96, 108, 120, 132, 144, 156, 168, 180, 192, 204, 216, 228, 240, 252, 264, 276, 288, 300</a:t>
            </a:r>
            <a:r>
              <a:rPr lang="cs-CZ" sz="1200" dirty="0" smtClean="0">
                <a:solidFill>
                  <a:srgbClr val="C33720"/>
                </a:solidFill>
                <a:latin typeface="Menlo" charset="0"/>
              </a:rPr>
              <a:t>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...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 </a:t>
            </a:r>
            <a:endParaRPr lang="cs-CZ" sz="1200" dirty="0">
              <a:solidFill>
                <a:srgbClr val="C33720"/>
              </a:solidFill>
              <a:effectLst/>
              <a:latin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小總結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00" y="1447405"/>
            <a:ext cx="8596668" cy="43810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/>
              <a:t>所以</a:t>
            </a:r>
            <a:r>
              <a:rPr lang="en-US" altLang="zh-TW" sz="3600" dirty="0" smtClean="0"/>
              <a:t>4</a:t>
            </a:r>
            <a:r>
              <a:rPr lang="zh-TW" altLang="en-US" sz="3600" dirty="0" smtClean="0"/>
              <a:t>和</a:t>
            </a:r>
            <a:r>
              <a:rPr lang="en-US" altLang="zh-TW" sz="3600" dirty="0" smtClean="0"/>
              <a:t>6</a:t>
            </a:r>
            <a:r>
              <a:rPr lang="zh-TW" altLang="en-US" sz="3600" dirty="0" smtClean="0"/>
              <a:t>的公倍數有很多很多</a:t>
            </a:r>
            <a:endParaRPr lang="en-US" altLang="zh-TW" sz="3600" dirty="0" smtClean="0"/>
          </a:p>
          <a:p>
            <a:pPr>
              <a:lnSpc>
                <a:spcPct val="150000"/>
              </a:lnSpc>
            </a:pPr>
            <a:r>
              <a:rPr lang="zh-TW" altLang="en-US" sz="3600" dirty="0" smtClean="0"/>
              <a:t>沒有最大，只有最小</a:t>
            </a:r>
            <a:endParaRPr lang="en-US" altLang="zh-TW" sz="3600" dirty="0" smtClean="0"/>
          </a:p>
          <a:p>
            <a:pPr>
              <a:lnSpc>
                <a:spcPct val="150000"/>
              </a:lnSpc>
            </a:pPr>
            <a:r>
              <a:rPr lang="zh-TW" altLang="en-US" sz="3600" dirty="0" smtClean="0"/>
              <a:t>最小的一個是</a:t>
            </a:r>
            <a:endParaRPr lang="en-US" altLang="zh-TW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7467" y="4045907"/>
            <a:ext cx="7427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4</a:t>
            </a:r>
            <a:r>
              <a:rPr lang="zh-TW" altLang="en-US" sz="4800" dirty="0" smtClean="0"/>
              <a:t>和</a:t>
            </a:r>
            <a:r>
              <a:rPr lang="en-US" altLang="zh-TW" sz="4800" dirty="0" smtClean="0"/>
              <a:t>6</a:t>
            </a:r>
            <a:r>
              <a:rPr lang="zh-TW" altLang="en-US" sz="4800" dirty="0" smtClean="0"/>
              <a:t>的最小公倍數是</a:t>
            </a:r>
            <a:r>
              <a:rPr lang="en-US" altLang="zh-TW" sz="9600" dirty="0" smtClean="0"/>
              <a:t>12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3783581" y="3497317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600" dirty="0">
                <a:solidFill>
                  <a:srgbClr val="000000"/>
                </a:solidFill>
                <a:latin typeface="Helvetica Neue" charset="0"/>
              </a:rPr>
              <a:t>12</a:t>
            </a:r>
            <a:endParaRPr lang="is-IS" sz="3600" dirty="0">
              <a:solidFill>
                <a:srgbClr val="000000"/>
              </a:solidFill>
              <a:effectLst/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HK" altLang="en-US" dirty="0"/>
              <a:t>完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5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小強：很混亂！甚麼時候吃甚麼藥？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686" y1="13212" x2="52549" y2="28606"/>
                        <a14:foregroundMark x1="68431" y1="1333" x2="68922" y2="2788"/>
                        <a14:foregroundMark x1="63039" y1="9455" x2="63039" y2="9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31477" y="1765637"/>
            <a:ext cx="4861910" cy="3932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8876" y="1640886"/>
            <a:ext cx="689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7030A0"/>
                </a:solidFill>
              </a:rPr>
              <a:t>4</a:t>
            </a:r>
            <a:r>
              <a:rPr lang="zh-TW" altLang="en-US" sz="3200" dirty="0" smtClean="0"/>
              <a:t>小時後</a:t>
            </a:r>
            <a:r>
              <a:rPr lang="en-US" altLang="zh-TW" sz="3200" dirty="0" smtClean="0"/>
              <a:t>, </a:t>
            </a:r>
            <a:r>
              <a:rPr lang="en-US" altLang="zh-TW" sz="7200" dirty="0">
                <a:solidFill>
                  <a:srgbClr val="7030A0"/>
                </a:solidFill>
              </a:rPr>
              <a:t>4</a:t>
            </a:r>
            <a:r>
              <a:rPr lang="zh-TW" altLang="en-US" sz="3200" dirty="0"/>
              <a:t>小時後</a:t>
            </a:r>
            <a:r>
              <a:rPr lang="en-US" altLang="zh-TW" sz="3200" dirty="0" smtClean="0"/>
              <a:t>, </a:t>
            </a:r>
            <a:r>
              <a:rPr lang="en-US" altLang="zh-TW" sz="7200" dirty="0" smtClean="0">
                <a:solidFill>
                  <a:srgbClr val="7030A0"/>
                </a:solidFill>
              </a:rPr>
              <a:t>4</a:t>
            </a:r>
            <a:r>
              <a:rPr lang="zh-TW" altLang="en-US" sz="3200" dirty="0"/>
              <a:t>小時後</a:t>
            </a:r>
            <a:r>
              <a:rPr lang="en-US" altLang="zh-TW" sz="3200" dirty="0"/>
              <a:t>, </a:t>
            </a:r>
            <a:r>
              <a:rPr lang="mr-IN" altLang="zh-TW" sz="3200" dirty="0" smtClean="0"/>
              <a:t>…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33306" y="3131685"/>
            <a:ext cx="689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00B0F0"/>
                </a:solidFill>
              </a:rPr>
              <a:t>6</a:t>
            </a:r>
            <a:r>
              <a:rPr lang="zh-TW" altLang="en-US" sz="3200" dirty="0" smtClean="0"/>
              <a:t>小時後</a:t>
            </a:r>
            <a:r>
              <a:rPr lang="en-US" altLang="zh-TW" sz="3200" dirty="0" smtClean="0"/>
              <a:t>,</a:t>
            </a:r>
            <a:r>
              <a:rPr lang="en-US" altLang="zh-TW" sz="3200" dirty="0" smtClean="0">
                <a:solidFill>
                  <a:srgbClr val="00B0F0"/>
                </a:solidFill>
              </a:rPr>
              <a:t> </a:t>
            </a:r>
            <a:r>
              <a:rPr lang="en-US" altLang="zh-TW" sz="7200" dirty="0">
                <a:solidFill>
                  <a:srgbClr val="00B0F0"/>
                </a:solidFill>
              </a:rPr>
              <a:t>6</a:t>
            </a:r>
            <a:r>
              <a:rPr lang="zh-TW" altLang="en-US" sz="3200" dirty="0" smtClean="0"/>
              <a:t>小時</a:t>
            </a:r>
            <a:r>
              <a:rPr lang="zh-TW" altLang="en-US" sz="3200" dirty="0"/>
              <a:t>後</a:t>
            </a:r>
            <a:r>
              <a:rPr lang="en-US" altLang="zh-TW" sz="3200" dirty="0" smtClean="0"/>
              <a:t>, </a:t>
            </a:r>
            <a:r>
              <a:rPr lang="en-US" altLang="zh-TW" sz="7200" dirty="0">
                <a:solidFill>
                  <a:srgbClr val="00B0F0"/>
                </a:solidFill>
              </a:rPr>
              <a:t>6</a:t>
            </a:r>
            <a:r>
              <a:rPr lang="zh-TW" altLang="en-US" sz="3200" dirty="0" smtClean="0"/>
              <a:t>小時</a:t>
            </a:r>
            <a:r>
              <a:rPr lang="zh-TW" altLang="en-US" sz="3200" dirty="0"/>
              <a:t>後</a:t>
            </a:r>
            <a:r>
              <a:rPr lang="en-US" altLang="zh-TW" sz="3200" dirty="0"/>
              <a:t>, </a:t>
            </a:r>
            <a:r>
              <a:rPr lang="mr-IN" altLang="zh-TW" sz="3200" dirty="0" smtClean="0"/>
              <a:t>…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小強現在吃了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藥和</a:t>
            </a:r>
            <a:r>
              <a:rPr lang="en-US" altLang="zh-TW" dirty="0" smtClean="0"/>
              <a:t>B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/>
          <a:stretch/>
        </p:blipFill>
        <p:spPr>
          <a:xfrm>
            <a:off x="1237128" y="1930400"/>
            <a:ext cx="11171439" cy="25573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411941" y="4222378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1836" y="5115452"/>
            <a:ext cx="1840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smtClean="0"/>
              <a:t>現在</a:t>
            </a:r>
            <a:endParaRPr lang="en-US" sz="6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51438" y="947814"/>
            <a:ext cx="1964542" cy="3837709"/>
            <a:chOff x="6551438" y="947814"/>
            <a:chExt cx="1964542" cy="38377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336">
                          <a14:foregroundMark x1="71761" y1="32823" x2="71761" y2="32823"/>
                          <a14:foregroundMark x1="71761" y1="32823" x2="71096" y2="39456"/>
                          <a14:foregroundMark x1="76744" y1="33673" x2="63787" y2="345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438" y="947814"/>
              <a:ext cx="1964542" cy="38377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81854">
              <a:off x="7518574" y="1451568"/>
              <a:ext cx="508912" cy="33715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00">
              <a:off x="7924500" y="1486663"/>
              <a:ext cx="171165" cy="36246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037264" y="4839050"/>
            <a:ext cx="7028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一起幫他想一想</a:t>
            </a:r>
            <a:endParaRPr lang="en-US" altLang="zh-TW" sz="6000" dirty="0" smtClean="0"/>
          </a:p>
          <a:p>
            <a:r>
              <a:rPr lang="zh-TW" altLang="en-US" sz="6000" dirty="0" smtClean="0"/>
              <a:t>甚麼時候吃甚麼藥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0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/>
          <a:stretch/>
        </p:blipFill>
        <p:spPr>
          <a:xfrm>
            <a:off x="1237128" y="1930400"/>
            <a:ext cx="11171439" cy="2557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rgbClr val="EA63FF"/>
                </a:solidFill>
              </a:rPr>
              <a:t>1</a:t>
            </a:r>
            <a:r>
              <a:rPr lang="zh-TW" altLang="en-US" sz="6000" dirty="0" smtClean="0"/>
              <a:t>小時後</a:t>
            </a:r>
            <a:r>
              <a:rPr lang="en-US" altLang="zh-TW" sz="6000" dirty="0" smtClean="0"/>
              <a:t>?</a:t>
            </a:r>
            <a:endParaRPr lang="en-US" sz="6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05904" y="4222378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8896" y="5090816"/>
            <a:ext cx="69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smtClean="0"/>
              <a:t>1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1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/>
          <a:stretch/>
        </p:blipFill>
        <p:spPr>
          <a:xfrm>
            <a:off x="1237128" y="1930400"/>
            <a:ext cx="11171439" cy="2557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EA63FF"/>
                </a:solidFill>
              </a:rPr>
              <a:t>2</a:t>
            </a:r>
            <a:r>
              <a:rPr lang="zh-TW" altLang="en-US" sz="6000" dirty="0" smtClean="0"/>
              <a:t>小時後</a:t>
            </a:r>
            <a:r>
              <a:rPr lang="en-US" altLang="zh-TW" sz="6000" dirty="0" smtClean="0"/>
              <a:t>?</a:t>
            </a:r>
            <a:endParaRPr lang="en-US" sz="6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13722" y="4222378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23847" y="5090816"/>
            <a:ext cx="69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2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4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/>
          <a:stretch/>
        </p:blipFill>
        <p:spPr>
          <a:xfrm>
            <a:off x="1237128" y="1930400"/>
            <a:ext cx="11171439" cy="2557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rgbClr val="EA63FF"/>
                </a:solidFill>
              </a:rPr>
              <a:t>3</a:t>
            </a:r>
            <a:r>
              <a:rPr lang="zh-TW" altLang="en-US" sz="6000" dirty="0" smtClean="0"/>
              <a:t>小時後</a:t>
            </a:r>
            <a:r>
              <a:rPr lang="en-US" altLang="zh-TW" sz="6000" dirty="0" smtClean="0"/>
              <a:t>?</a:t>
            </a:r>
            <a:endParaRPr lang="en-US" sz="6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21541" y="4222378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798" y="5090816"/>
            <a:ext cx="69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3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甚麼時候吃</a:t>
            </a:r>
            <a:r>
              <a:rPr lang="en-US" altLang="zh-TW" dirty="0" smtClean="0"/>
              <a:t>A</a:t>
            </a:r>
            <a:r>
              <a:rPr lang="zh-TW" altLang="en-US" dirty="0" smtClean="0"/>
              <a:t>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" y="1930400"/>
            <a:ext cx="12192000" cy="2557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1" y="1270000"/>
            <a:ext cx="383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EA63FF"/>
                </a:solidFill>
              </a:rPr>
              <a:t>4</a:t>
            </a:r>
            <a:r>
              <a:rPr lang="zh-TW" altLang="en-US" sz="6000" dirty="0" smtClean="0"/>
              <a:t>小時後</a:t>
            </a:r>
            <a:endParaRPr lang="en-US" sz="6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29359" y="4222378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87807" y="4454521"/>
            <a:ext cx="6390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甚麼時候再吃</a:t>
            </a:r>
            <a:r>
              <a:rPr lang="en-US" altLang="zh-TW" sz="6000" dirty="0" smtClean="0"/>
              <a:t>A</a:t>
            </a:r>
            <a:r>
              <a:rPr lang="zh-TW" altLang="en-US" sz="6000" dirty="0" smtClean="0"/>
              <a:t>藥？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932102" y="5752913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A</a:t>
            </a:r>
            <a:r>
              <a:rPr lang="zh-TW" altLang="en-US" sz="3600" dirty="0" smtClean="0"/>
              <a:t>藥：</a:t>
            </a:r>
            <a:r>
              <a:rPr lang="en-US" altLang="zh-TW" sz="3600" dirty="0" smtClean="0"/>
              <a:t>4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729424" y="334083"/>
            <a:ext cx="1961495" cy="3837709"/>
            <a:chOff x="6552961" y="947814"/>
            <a:chExt cx="1961495" cy="3837709"/>
          </a:xfrm>
        </p:grpSpPr>
        <p:grpSp>
          <p:nvGrpSpPr>
            <p:cNvPr id="12" name="Group 11"/>
            <p:cNvGrpSpPr/>
            <p:nvPr/>
          </p:nvGrpSpPr>
          <p:grpSpPr>
            <a:xfrm>
              <a:off x="6552961" y="947814"/>
              <a:ext cx="1961495" cy="3837709"/>
              <a:chOff x="6552961" y="947814"/>
              <a:chExt cx="1961495" cy="383770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2961" y="947814"/>
                <a:ext cx="1961495" cy="383770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000000">
                <a:off x="7924500" y="1486663"/>
                <a:ext cx="171165" cy="362467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7659901" y="1612437"/>
              <a:ext cx="219740" cy="148856"/>
            </a:xfrm>
            <a:prstGeom prst="rect">
              <a:avLst/>
            </a:prstGeom>
            <a:solidFill>
              <a:srgbClr val="FCF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86454" y="5090816"/>
            <a:ext cx="69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4</a:t>
            </a:r>
            <a:endParaRPr lang="en-US" sz="3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4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560</TotalTime>
  <Words>1500</Words>
  <Application>Microsoft Office PowerPoint</Application>
  <PresentationFormat>自訂</PresentationFormat>
  <Paragraphs>199</Paragraphs>
  <Slides>37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Facet</vt:lpstr>
      <vt:lpstr>公倍數 和 最小公倍數</vt:lpstr>
      <vt:lpstr>故事：小強生病了</vt:lpstr>
      <vt:lpstr>兩種藥</vt:lpstr>
      <vt:lpstr>小強：很混亂！甚麼時候吃甚麼藥？</vt:lpstr>
      <vt:lpstr>小強現在吃了A藥和B藥</vt:lpstr>
      <vt:lpstr>甚麼時候吃A藥</vt:lpstr>
      <vt:lpstr>甚麼時候吃A藥</vt:lpstr>
      <vt:lpstr>甚麼時候吃A藥</vt:lpstr>
      <vt:lpstr>甚麼時候吃A藥</vt:lpstr>
      <vt:lpstr>甚麼時候吃A藥</vt:lpstr>
      <vt:lpstr>甚麼時候吃A藥</vt:lpstr>
      <vt:lpstr>甚麼時候吃A藥</vt:lpstr>
      <vt:lpstr>甚麼時候吃A藥</vt:lpstr>
      <vt:lpstr>甚麼時候吃A藥</vt:lpstr>
      <vt:lpstr>甚麼時候吃A藥</vt:lpstr>
      <vt:lpstr>甚麼時候吃A藥</vt:lpstr>
      <vt:lpstr>甚麼時候吃A藥</vt:lpstr>
      <vt:lpstr>甚麼時候吃A藥</vt:lpstr>
      <vt:lpstr>甚麼時候吃A藥</vt:lpstr>
      <vt:lpstr>這些數有甚麼特別？</vt:lpstr>
      <vt:lpstr>甚麼時候吃B藥？</vt:lpstr>
      <vt:lpstr>甚麼時候又要吃A藥，又要吃B藥？</vt:lpstr>
      <vt:lpstr>甚麼時候又要吃A藥，又要吃B藥？</vt:lpstr>
      <vt:lpstr>甚麼時候又要吃A藥，又要吃B藥？</vt:lpstr>
      <vt:lpstr>甚麼時候又要吃A藥，又要吃B藥？</vt:lpstr>
      <vt:lpstr>甚麼時候又要吃A藥，又要吃B藥？</vt:lpstr>
      <vt:lpstr>再看一次吃藥的時間</vt:lpstr>
      <vt:lpstr>再看一次吃藥的時間</vt:lpstr>
      <vt:lpstr>同時吃AB藥的時間</vt:lpstr>
      <vt:lpstr>同時吃AB藥的時間</vt:lpstr>
      <vt:lpstr>同時吃AB藥的時間</vt:lpstr>
      <vt:lpstr>再看一次吃藥的時間</vt:lpstr>
      <vt:lpstr>小總結</vt:lpstr>
      <vt:lpstr>小總結</vt:lpstr>
      <vt:lpstr>小總結</vt:lpstr>
      <vt:lpstr>小總結</vt:lpstr>
      <vt:lpstr>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公倍數</dc:title>
  <dc:creator>hctsang1</dc:creator>
  <cp:lastModifiedBy>FONG, Chong-sun Martin</cp:lastModifiedBy>
  <cp:revision>202</cp:revision>
  <cp:lastPrinted>2017-11-01T06:26:26Z</cp:lastPrinted>
  <dcterms:created xsi:type="dcterms:W3CDTF">2017-10-12T15:01:15Z</dcterms:created>
  <dcterms:modified xsi:type="dcterms:W3CDTF">2018-08-03T07:40:37Z</dcterms:modified>
</cp:coreProperties>
</file>