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2" r:id="rId3"/>
    <p:sldId id="275" r:id="rId4"/>
    <p:sldId id="277" r:id="rId5"/>
    <p:sldId id="273" r:id="rId6"/>
    <p:sldId id="259" r:id="rId7"/>
    <p:sldId id="260" r:id="rId8"/>
    <p:sldId id="263" r:id="rId9"/>
    <p:sldId id="257" r:id="rId10"/>
    <p:sldId id="281" r:id="rId11"/>
    <p:sldId id="264" r:id="rId12"/>
    <p:sldId id="265" r:id="rId13"/>
    <p:sldId id="269" r:id="rId14"/>
    <p:sldId id="266" r:id="rId15"/>
    <p:sldId id="283" r:id="rId16"/>
    <p:sldId id="267" r:id="rId17"/>
    <p:sldId id="268" r:id="rId18"/>
    <p:sldId id="270" r:id="rId19"/>
    <p:sldId id="271" r:id="rId20"/>
    <p:sldId id="274" r:id="rId21"/>
    <p:sldId id="272" r:id="rId2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9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2587" y="-91"/>
      </p:cViewPr>
      <p:guideLst>
        <p:guide orient="horz" pos="3110"/>
        <p:guide pos="2142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D20F7-5A9F-4190-9834-4828866F46C1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DA65E-6555-461D-B9AD-86C6D6C2E7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84301-4C14-4AAB-A1D3-3F22E64C3E60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129CB-A626-428B-A045-5A971D66E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29CB-A626-428B-A045-5A971D66E28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 descr="professor___________by_groovitron.pn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6732300" y="3501010"/>
            <a:ext cx="1828800" cy="2703513"/>
          </a:xfrm>
        </p:spPr>
      </p:pic>
      <p:sp>
        <p:nvSpPr>
          <p:cNvPr id="8" name="矩形 7"/>
          <p:cNvSpPr/>
          <p:nvPr/>
        </p:nvSpPr>
        <p:spPr>
          <a:xfrm>
            <a:off x="976056" y="315318"/>
            <a:ext cx="2650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面積</a:t>
            </a:r>
            <a:endParaRPr lang="zh-TW" alt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31860" y="315318"/>
            <a:ext cx="49039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博士 </a:t>
            </a:r>
            <a:r>
              <a:rPr lang="en-US" altLang="zh-TW" sz="9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zh-TW" altLang="en-US" sz="9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一</a:t>
            </a:r>
            <a:r>
              <a:rPr lang="en-US" altLang="zh-TW" sz="9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zh-TW" altLang="en-US" sz="9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755470" y="4293120"/>
            <a:ext cx="2318604" cy="1296180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  <a:gd name="connsiteX0" fmla="*/ 1325880 w 2468880"/>
              <a:gd name="connsiteY0" fmla="*/ 0 h 1402080"/>
              <a:gd name="connsiteX1" fmla="*/ 0 w 2468880"/>
              <a:gd name="connsiteY1" fmla="*/ 1402080 h 1402080"/>
              <a:gd name="connsiteX2" fmla="*/ 2468880 w 2468880"/>
              <a:gd name="connsiteY2" fmla="*/ 1280160 h 1402080"/>
              <a:gd name="connsiteX3" fmla="*/ 1325880 w 2468880"/>
              <a:gd name="connsiteY3" fmla="*/ 0 h 1402080"/>
              <a:gd name="connsiteX0" fmla="*/ 1325880 w 1865376"/>
              <a:gd name="connsiteY0" fmla="*/ 0 h 1402080"/>
              <a:gd name="connsiteX1" fmla="*/ 0 w 1865376"/>
              <a:gd name="connsiteY1" fmla="*/ 1402080 h 1402080"/>
              <a:gd name="connsiteX2" fmla="*/ 1865376 w 1865376"/>
              <a:gd name="connsiteY2" fmla="*/ 1402080 h 1402080"/>
              <a:gd name="connsiteX3" fmla="*/ 1325880 w 1865376"/>
              <a:gd name="connsiteY3" fmla="*/ 0 h 1402080"/>
              <a:gd name="connsiteX0" fmla="*/ 603504 w 1865376"/>
              <a:gd name="connsiteY0" fmla="*/ 0 h 1219200"/>
              <a:gd name="connsiteX1" fmla="*/ 0 w 1865376"/>
              <a:gd name="connsiteY1" fmla="*/ 1219200 h 1219200"/>
              <a:gd name="connsiteX2" fmla="*/ 1865376 w 1865376"/>
              <a:gd name="connsiteY2" fmla="*/ 1219200 h 1219200"/>
              <a:gd name="connsiteX3" fmla="*/ 603504 w 1865376"/>
              <a:gd name="connsiteY3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5376" h="1219200">
                <a:moveTo>
                  <a:pt x="603504" y="0"/>
                </a:moveTo>
                <a:lnTo>
                  <a:pt x="0" y="1219200"/>
                </a:lnTo>
                <a:lnTo>
                  <a:pt x="1865376" y="1219200"/>
                </a:lnTo>
                <a:lnTo>
                  <a:pt x="6035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3491850" y="4581128"/>
            <a:ext cx="2879166" cy="1008172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圓角矩形圖說文字 17"/>
          <p:cNvSpPr/>
          <p:nvPr/>
        </p:nvSpPr>
        <p:spPr>
          <a:xfrm>
            <a:off x="3843294" y="2061718"/>
            <a:ext cx="3312368" cy="1848417"/>
          </a:xfrm>
          <a:prstGeom prst="wedgeRoundRectCallout">
            <a:avLst>
              <a:gd name="adj1" fmla="val 44014"/>
              <a:gd name="adj2" fmla="val 6010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4139952" y="2184447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你知不知道這些圖形的面積是如何計算的？</a:t>
            </a:r>
            <a:endParaRPr lang="zh-TW" altLang="en-US" sz="3200" dirty="0"/>
          </a:p>
        </p:txBody>
      </p:sp>
      <p:sp>
        <p:nvSpPr>
          <p:cNvPr id="20" name="手繪多邊形 19"/>
          <p:cNvSpPr/>
          <p:nvPr/>
        </p:nvSpPr>
        <p:spPr>
          <a:xfrm>
            <a:off x="683460" y="2420860"/>
            <a:ext cx="2880400" cy="1728220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925470" y="2579155"/>
            <a:ext cx="3238836" cy="1889321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三角形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pic>
        <p:nvPicPr>
          <p:cNvPr id="6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0480" y="4675849"/>
            <a:ext cx="1226351" cy="1812913"/>
          </a:xfrm>
          <a:prstGeom prst="rect">
            <a:avLst/>
          </a:prstGeom>
        </p:spPr>
      </p:pic>
      <p:sp>
        <p:nvSpPr>
          <p:cNvPr id="7" name="圓角矩形圖說文字 6"/>
          <p:cNvSpPr/>
          <p:nvPr/>
        </p:nvSpPr>
        <p:spPr>
          <a:xfrm>
            <a:off x="5149972" y="1098438"/>
            <a:ext cx="3407432" cy="3594332"/>
          </a:xfrm>
          <a:prstGeom prst="wedgeRoundRectCallout">
            <a:avLst>
              <a:gd name="adj1" fmla="val -3382"/>
              <a:gd name="adj2" fmla="val 5603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5305244" y="1145853"/>
            <a:ext cx="2976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先把任意一邊定為「底」，</a:t>
            </a:r>
          </a:p>
        </p:txBody>
      </p:sp>
      <p:sp>
        <p:nvSpPr>
          <p:cNvPr id="9" name="右大括弧 8"/>
          <p:cNvSpPr/>
          <p:nvPr/>
        </p:nvSpPr>
        <p:spPr>
          <a:xfrm rot="5400000">
            <a:off x="2428332" y="3109807"/>
            <a:ext cx="215667" cy="326078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329137" y="485666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597888" y="3321172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305243" y="1982633"/>
            <a:ext cx="3027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再在對面的頂點畫一垂直線至「底」所在的直線。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305382" y="3278162"/>
            <a:ext cx="3027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該段垂直線的長度便是這「底」對應的「高」。</a:t>
            </a:r>
            <a:endParaRPr lang="zh-TW" altLang="en-US" sz="2800" dirty="0"/>
          </a:p>
        </p:txBody>
      </p:sp>
      <p:sp>
        <p:nvSpPr>
          <p:cNvPr id="15" name="橢圓 14"/>
          <p:cNvSpPr/>
          <p:nvPr/>
        </p:nvSpPr>
        <p:spPr>
          <a:xfrm>
            <a:off x="2242101" y="2535052"/>
            <a:ext cx="111460" cy="1114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/>
          <p:nvPr/>
        </p:nvCxnSpPr>
        <p:spPr>
          <a:xfrm flipV="1">
            <a:off x="2294950" y="2569091"/>
            <a:ext cx="0" cy="19114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405439" y="4469488"/>
            <a:ext cx="43390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右大括弧 11"/>
          <p:cNvSpPr/>
          <p:nvPr/>
        </p:nvSpPr>
        <p:spPr>
          <a:xfrm>
            <a:off x="4393716" y="2556292"/>
            <a:ext cx="215667" cy="189493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5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75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75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750"/>
                            </p:stCondLst>
                            <p:childTnLst>
                              <p:par>
                                <p:cTn id="4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3" grpId="0"/>
      <p:bldP spid="14" grpId="0"/>
      <p:bldP spid="15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899592" y="2492896"/>
            <a:ext cx="2592288" cy="1512168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三角形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4083" y="4172346"/>
            <a:ext cx="1505694" cy="2225866"/>
          </a:xfrm>
          <a:prstGeom prst="rect">
            <a:avLst/>
          </a:prstGeom>
        </p:spPr>
      </p:pic>
      <p:sp>
        <p:nvSpPr>
          <p:cNvPr id="6" name="圓角矩形圖說文字 5"/>
          <p:cNvSpPr/>
          <p:nvPr/>
        </p:nvSpPr>
        <p:spPr>
          <a:xfrm>
            <a:off x="5089585" y="1328475"/>
            <a:ext cx="3467819" cy="3338423"/>
          </a:xfrm>
          <a:prstGeom prst="wedgeRoundRectCallout">
            <a:avLst>
              <a:gd name="adj1" fmla="val -52083"/>
              <a:gd name="adj2" fmla="val 5628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手繪多邊形 6"/>
          <p:cNvSpPr/>
          <p:nvPr/>
        </p:nvSpPr>
        <p:spPr>
          <a:xfrm>
            <a:off x="896724" y="2490028"/>
            <a:ext cx="2592288" cy="1512168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手繪多邊形 7"/>
          <p:cNvSpPr/>
          <p:nvPr/>
        </p:nvSpPr>
        <p:spPr>
          <a:xfrm>
            <a:off x="893845" y="2487153"/>
            <a:ext cx="2592288" cy="1512168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58797" y="308826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 flipH="1">
            <a:off x="615345" y="2521788"/>
            <a:ext cx="215667" cy="148086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右大括弧 10"/>
          <p:cNvSpPr/>
          <p:nvPr/>
        </p:nvSpPr>
        <p:spPr>
          <a:xfrm rot="5400000">
            <a:off x="2096214" y="2976094"/>
            <a:ext cx="215667" cy="261380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984080" y="4390832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270740" y="1457883"/>
            <a:ext cx="30796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看！把</a:t>
            </a:r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複製後便可拼砌出一個</a:t>
            </a:r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，而我們剛學了</a:t>
            </a:r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的面積公式是「面積 </a:t>
            </a:r>
            <a:r>
              <a:rPr lang="en-US" altLang="zh-TW" sz="2800" dirty="0" smtClean="0"/>
              <a:t>= </a:t>
            </a:r>
            <a:r>
              <a:rPr lang="zh-TW" altLang="en-US" sz="2800" dirty="0" smtClean="0"/>
              <a:t>底 </a:t>
            </a:r>
            <a:r>
              <a:rPr lang="zh-TW" altLang="en-US" sz="2800" dirty="0" smtClean="0">
                <a:sym typeface="Symbol"/>
              </a:rPr>
              <a:t> </a:t>
            </a:r>
            <a:r>
              <a:rPr lang="zh-TW" altLang="en-US" sz="2800" dirty="0" smtClean="0"/>
              <a:t>高」，因此</a:t>
            </a:r>
            <a:r>
              <a:rPr lang="en-US" altLang="zh-TW" sz="2800" dirty="0" smtClean="0"/>
              <a:t>……</a:t>
            </a:r>
            <a:endParaRPr lang="zh-TW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mp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0.12118 3.7037E-7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三角形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445" y="3058401"/>
            <a:ext cx="2079868" cy="3074667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3726611" y="1733910"/>
            <a:ext cx="3519577" cy="1164566"/>
          </a:xfrm>
          <a:prstGeom prst="wedgeRoundRectCallout">
            <a:avLst>
              <a:gd name="adj1" fmla="val -1069"/>
              <a:gd name="adj2" fmla="val 827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3804249" y="1820138"/>
            <a:ext cx="3390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的面積公式是</a:t>
            </a:r>
            <a:endParaRPr lang="zh-TW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3752492" y="2328991"/>
            <a:ext cx="34764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1126747" y="2633795"/>
            <a:ext cx="2592288" cy="1512168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491699" y="3234902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7" name="右大括弧 16"/>
          <p:cNvSpPr/>
          <p:nvPr/>
        </p:nvSpPr>
        <p:spPr>
          <a:xfrm flipH="1">
            <a:off x="848247" y="2668430"/>
            <a:ext cx="215667" cy="148086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右大括弧 17"/>
          <p:cNvSpPr/>
          <p:nvPr/>
        </p:nvSpPr>
        <p:spPr>
          <a:xfrm rot="5400000">
            <a:off x="2329116" y="3122736"/>
            <a:ext cx="215667" cy="261380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2216982" y="4537474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三角形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91177" y="3582779"/>
            <a:ext cx="1790367" cy="2646698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193103" y="1475117"/>
            <a:ext cx="2812210" cy="1949570"/>
          </a:xfrm>
          <a:prstGeom prst="wedgeRoundRectCallout">
            <a:avLst>
              <a:gd name="adj1" fmla="val 370"/>
              <a:gd name="adj2" fmla="val 74546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5348379" y="1492351"/>
            <a:ext cx="2389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例如這個</a:t>
            </a:r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的面積便是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391511" y="2438381"/>
            <a:ext cx="2570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7 cm</a:t>
            </a:r>
            <a:r>
              <a:rPr lang="zh-TW" alt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 </a:t>
            </a:r>
            <a:r>
              <a:rPr lang="en-US" altLang="zh-TW" sz="2800" dirty="0" smtClean="0">
                <a:solidFill>
                  <a:srgbClr val="FF0000"/>
                </a:solidFill>
                <a:sym typeface="Symbol"/>
              </a:rPr>
              <a:t>4 cm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  </a:t>
            </a:r>
            <a:r>
              <a:rPr lang="en-US" altLang="zh-TW" sz="28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14 cm</a:t>
            </a:r>
            <a:r>
              <a:rPr lang="en-US" altLang="zh-TW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zh-TW" alt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1445909" y="2461275"/>
            <a:ext cx="2592288" cy="1512168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517585" y="3053756"/>
            <a:ext cx="69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右大括弧 17"/>
          <p:cNvSpPr/>
          <p:nvPr/>
        </p:nvSpPr>
        <p:spPr>
          <a:xfrm flipH="1">
            <a:off x="1132905" y="2495910"/>
            <a:ext cx="215667" cy="148086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5400000">
            <a:off x="2639652" y="2924338"/>
            <a:ext cx="215667" cy="261380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2432649" y="4321824"/>
            <a:ext cx="65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7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梯形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6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6700" y="3232676"/>
            <a:ext cx="1928621" cy="2851078"/>
          </a:xfrm>
          <a:prstGeom prst="rect">
            <a:avLst/>
          </a:prstGeom>
        </p:spPr>
      </p:pic>
      <p:sp>
        <p:nvSpPr>
          <p:cNvPr id="7" name="圓角矩形圖說文字 6"/>
          <p:cNvSpPr/>
          <p:nvPr/>
        </p:nvSpPr>
        <p:spPr>
          <a:xfrm>
            <a:off x="5089585" y="1155935"/>
            <a:ext cx="3441940" cy="1966821"/>
          </a:xfrm>
          <a:prstGeom prst="wedgeRoundRectCallout">
            <a:avLst>
              <a:gd name="adj1" fmla="val -5750"/>
              <a:gd name="adj2" fmla="val 67819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右大括弧 8"/>
          <p:cNvSpPr/>
          <p:nvPr/>
        </p:nvSpPr>
        <p:spPr>
          <a:xfrm rot="5400000">
            <a:off x="2363635" y="3088242"/>
            <a:ext cx="215667" cy="314864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156598" y="4787652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468498" y="3459188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2" name="右大括弧 11"/>
          <p:cNvSpPr/>
          <p:nvPr/>
        </p:nvSpPr>
        <p:spPr>
          <a:xfrm>
            <a:off x="4272952" y="2875454"/>
            <a:ext cx="215667" cy="150676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886671" y="2838085"/>
            <a:ext cx="3159115" cy="1560764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16200000" flipV="1">
            <a:off x="1986948" y="1874793"/>
            <a:ext cx="215667" cy="148087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777042" y="2147969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175836" y="1233560"/>
            <a:ext cx="3096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這是</a:t>
            </a:r>
            <a:r>
              <a:rPr lang="zh-TW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梯形</a:t>
            </a:r>
            <a:r>
              <a:rPr lang="zh-TW" altLang="en-US" sz="2800" dirty="0" smtClean="0"/>
              <a:t>，它的面積是如何計算的？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5172964" y="2076056"/>
            <a:ext cx="3091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關鍵是要先找出它的</a:t>
            </a:r>
            <a:r>
              <a:rPr lang="zh-TW" altLang="en-US" sz="2800" b="1" dirty="0" smtClean="0"/>
              <a:t>上底</a:t>
            </a:r>
            <a:r>
              <a:rPr lang="zh-TW" altLang="en-US" sz="2800" dirty="0" smtClean="0"/>
              <a:t>、</a:t>
            </a:r>
            <a:r>
              <a:rPr lang="zh-TW" altLang="en-US" sz="2800" b="1" dirty="0" smtClean="0"/>
              <a:t>下底</a:t>
            </a:r>
            <a:r>
              <a:rPr lang="zh-TW" altLang="en-US" sz="2800" dirty="0" smtClean="0"/>
              <a:t>和</a:t>
            </a:r>
            <a:r>
              <a:rPr lang="zh-TW" altLang="en-US" sz="2800" b="1" dirty="0" smtClean="0"/>
              <a:t>高</a:t>
            </a:r>
            <a:r>
              <a:rPr lang="zh-TW" altLang="en-US" sz="2800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4" grpId="0" animBg="1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梯形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6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1184" y="4621331"/>
            <a:ext cx="1181827" cy="1747093"/>
          </a:xfrm>
          <a:prstGeom prst="rect">
            <a:avLst/>
          </a:prstGeom>
        </p:spPr>
      </p:pic>
      <p:sp>
        <p:nvSpPr>
          <p:cNvPr id="7" name="圓角矩形圖說文字 6"/>
          <p:cNvSpPr/>
          <p:nvPr/>
        </p:nvSpPr>
        <p:spPr>
          <a:xfrm>
            <a:off x="5020573" y="1147309"/>
            <a:ext cx="3890512" cy="3485076"/>
          </a:xfrm>
          <a:prstGeom prst="wedgeRoundRectCallout">
            <a:avLst>
              <a:gd name="adj1" fmla="val -6415"/>
              <a:gd name="adj2" fmla="val 5643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右大括弧 8"/>
          <p:cNvSpPr/>
          <p:nvPr/>
        </p:nvSpPr>
        <p:spPr>
          <a:xfrm rot="5400000">
            <a:off x="2363635" y="3088242"/>
            <a:ext cx="215667" cy="314864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156598" y="4787652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468498" y="3459188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3" name="手繪多邊形 12"/>
          <p:cNvSpPr/>
          <p:nvPr/>
        </p:nvSpPr>
        <p:spPr>
          <a:xfrm>
            <a:off x="886671" y="2838085"/>
            <a:ext cx="3159115" cy="1560764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16200000" flipV="1">
            <a:off x="1986948" y="1874793"/>
            <a:ext cx="215667" cy="148087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777042" y="2147969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175836" y="1268064"/>
            <a:ext cx="3545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先找出一對平行邊為「上底」和「下底」。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5172964" y="2153702"/>
            <a:ext cx="3600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再在其中的一個「底」畫一垂直線至對面的「底」所在的直線。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5167360" y="3485194"/>
            <a:ext cx="35366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該段垂直線的長度便是這個梯形的「高」。</a:t>
            </a:r>
            <a:endParaRPr lang="zh-TW" altLang="en-US" sz="2800" dirty="0"/>
          </a:p>
        </p:txBody>
      </p:sp>
      <p:cxnSp>
        <p:nvCxnSpPr>
          <p:cNvPr id="21" name="直線接點 20"/>
          <p:cNvCxnSpPr/>
          <p:nvPr/>
        </p:nvCxnSpPr>
        <p:spPr>
          <a:xfrm>
            <a:off x="327801" y="4399580"/>
            <a:ext cx="43390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右大括弧 11"/>
          <p:cNvSpPr/>
          <p:nvPr/>
        </p:nvSpPr>
        <p:spPr>
          <a:xfrm>
            <a:off x="4272952" y="2875454"/>
            <a:ext cx="215667" cy="150676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2453485" y="2783315"/>
            <a:ext cx="111460" cy="1114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接點 19"/>
          <p:cNvCxnSpPr/>
          <p:nvPr/>
        </p:nvCxnSpPr>
        <p:spPr>
          <a:xfrm flipV="1">
            <a:off x="2506334" y="2817355"/>
            <a:ext cx="0" cy="15946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250"/>
                            </p:stCondLst>
                            <p:childTnLst>
                              <p:par>
                                <p:cTn id="3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250"/>
                            </p:stCondLst>
                            <p:childTnLst>
                              <p:par>
                                <p:cTn id="4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50"/>
                            </p:stCondLst>
                            <p:childTnLst>
                              <p:par>
                                <p:cTn id="4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4" grpId="0" animBg="1"/>
      <p:bldP spid="15" grpId="0"/>
      <p:bldP spid="16" grpId="0"/>
      <p:bldP spid="17" grpId="0"/>
      <p:bldP spid="18" grpId="0"/>
      <p:bldP spid="12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梯形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50558" y="4080989"/>
            <a:ext cx="1621766" cy="2397456"/>
          </a:xfrm>
          <a:prstGeom prst="rect">
            <a:avLst/>
          </a:prstGeom>
        </p:spPr>
      </p:pic>
      <p:sp>
        <p:nvSpPr>
          <p:cNvPr id="6" name="圓角矩形圖說文字 5"/>
          <p:cNvSpPr/>
          <p:nvPr/>
        </p:nvSpPr>
        <p:spPr>
          <a:xfrm>
            <a:off x="5641667" y="1043809"/>
            <a:ext cx="3131389" cy="4692757"/>
          </a:xfrm>
          <a:prstGeom prst="wedgeRoundRectCallout">
            <a:avLst>
              <a:gd name="adj1" fmla="val -71398"/>
              <a:gd name="adj2" fmla="val 2637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07041" y="308826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 flipH="1">
            <a:off x="563589" y="2521788"/>
            <a:ext cx="215667" cy="148086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右大括弧 10"/>
          <p:cNvSpPr/>
          <p:nvPr/>
        </p:nvSpPr>
        <p:spPr>
          <a:xfrm rot="5400000">
            <a:off x="1997015" y="3032165"/>
            <a:ext cx="215667" cy="244990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794295" y="4356328"/>
            <a:ext cx="68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719300" y="1130095"/>
            <a:ext cx="30278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看！把</a:t>
            </a:r>
            <a:r>
              <a:rPr lang="zh-TW" altLang="en-US" sz="2800" b="1" dirty="0" smtClean="0"/>
              <a:t>梯形</a:t>
            </a:r>
            <a:r>
              <a:rPr lang="zh-TW" altLang="en-US" sz="2800" dirty="0" smtClean="0"/>
              <a:t>複製後便可拼砌出一個</a:t>
            </a:r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，它的底長是梯形的「上底 </a:t>
            </a:r>
            <a:r>
              <a:rPr lang="en-US" altLang="zh-TW" sz="2800" dirty="0" smtClean="0"/>
              <a:t>+</a:t>
            </a:r>
            <a:r>
              <a:rPr lang="zh-TW" altLang="en-US" sz="2800" dirty="0" smtClean="0"/>
              <a:t> 下底」。</a:t>
            </a:r>
          </a:p>
        </p:txBody>
      </p:sp>
      <p:sp>
        <p:nvSpPr>
          <p:cNvPr id="13" name="手繪多邊形 12"/>
          <p:cNvSpPr/>
          <p:nvPr/>
        </p:nvSpPr>
        <p:spPr>
          <a:xfrm>
            <a:off x="878040" y="2536165"/>
            <a:ext cx="2494883" cy="1474495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875172" y="2533297"/>
            <a:ext cx="2494883" cy="1474495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手繪多邊形 15"/>
          <p:cNvSpPr/>
          <p:nvPr/>
        </p:nvSpPr>
        <p:spPr>
          <a:xfrm>
            <a:off x="872290" y="2539042"/>
            <a:ext cx="2494883" cy="1474495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 rot="16200000" flipV="1">
            <a:off x="1727590" y="1762078"/>
            <a:ext cx="215667" cy="117148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1509636" y="1889189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742311" y="3283853"/>
            <a:ext cx="27949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而我們剛學了</a:t>
            </a:r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的面積公式是「面積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底 </a:t>
            </a:r>
            <a:r>
              <a:rPr lang="zh-TW" altLang="en-US" sz="2800" dirty="0" smtClean="0">
                <a:sym typeface="Symbol"/>
              </a:rPr>
              <a:t> </a:t>
            </a:r>
            <a:r>
              <a:rPr lang="zh-TW" altLang="en-US" sz="2800" dirty="0" smtClean="0"/>
              <a:t>高」，因此</a:t>
            </a:r>
            <a:r>
              <a:rPr lang="en-US" altLang="zh-TW" sz="2800" dirty="0" smtClean="0"/>
              <a:t>……</a:t>
            </a:r>
            <a:endParaRPr lang="zh-TW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17153 -0.00046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0.23212 0.21621 " pathEditMode="fixed" rAng="0" ptsTypes="AA">
                                      <p:cBhvr>
                                        <p:cTn id="1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10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23316 0.21389 " pathEditMode="fixed" rAng="0" ptsTypes="AA">
                                      <p:cBhvr>
                                        <p:cTn id="1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5" grpId="1" animBg="1"/>
      <p:bldP spid="16" grpId="0" animBg="1"/>
      <p:bldP spid="17" grpId="0" animBg="1"/>
      <p:bldP spid="18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梯形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8416" y="3444528"/>
            <a:ext cx="1548803" cy="2289594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646980" y="372663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 flipH="1">
            <a:off x="1003528" y="3160158"/>
            <a:ext cx="215667" cy="148086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右大括弧 10"/>
          <p:cNvSpPr/>
          <p:nvPr/>
        </p:nvSpPr>
        <p:spPr>
          <a:xfrm rot="5400000">
            <a:off x="2436954" y="3670535"/>
            <a:ext cx="215667" cy="244990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234234" y="4994698"/>
            <a:ext cx="68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3" name="手繪多邊形 12"/>
          <p:cNvSpPr/>
          <p:nvPr/>
        </p:nvSpPr>
        <p:spPr>
          <a:xfrm>
            <a:off x="1317979" y="3174535"/>
            <a:ext cx="2494883" cy="1474495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 rot="16200000" flipV="1">
            <a:off x="2167529" y="2400448"/>
            <a:ext cx="215667" cy="117148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1949575" y="2527559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21" name="圓角矩形圖說文字 20"/>
          <p:cNvSpPr/>
          <p:nvPr/>
        </p:nvSpPr>
        <p:spPr>
          <a:xfrm>
            <a:off x="3010618" y="1311218"/>
            <a:ext cx="5451893" cy="1345720"/>
          </a:xfrm>
          <a:prstGeom prst="wedgeRoundRectCallout">
            <a:avLst>
              <a:gd name="adj1" fmla="val 9532"/>
              <a:gd name="adj2" fmla="val 11668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3252158" y="1380190"/>
            <a:ext cx="3390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梯形</a:t>
            </a:r>
            <a:r>
              <a:rPr lang="zh-TW" altLang="en-US" sz="2800" dirty="0" smtClean="0"/>
              <a:t>的面積公式是</a:t>
            </a:r>
            <a:endParaRPr lang="zh-TW" altLang="en-US" sz="2800" dirty="0"/>
          </a:p>
        </p:txBody>
      </p:sp>
      <p:sp>
        <p:nvSpPr>
          <p:cNvPr id="23" name="矩形 22"/>
          <p:cNvSpPr/>
          <p:nvPr/>
        </p:nvSpPr>
        <p:spPr>
          <a:xfrm>
            <a:off x="3079630" y="1914912"/>
            <a:ext cx="541739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（上底 </a:t>
            </a:r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下底）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1321" y="274638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梯形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5087" y="3335619"/>
            <a:ext cx="1704082" cy="2519143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4468482" y="1362974"/>
            <a:ext cx="4088921" cy="1535501"/>
          </a:xfrm>
          <a:prstGeom prst="wedgeRoundRectCallout">
            <a:avLst>
              <a:gd name="adj1" fmla="val 20886"/>
              <a:gd name="adj2" fmla="val 7848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589254" y="1449210"/>
            <a:ext cx="3830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例如這個梯形的面積是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537494" y="1903530"/>
            <a:ext cx="3959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cm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cm)</a:t>
            </a:r>
            <a:r>
              <a:rPr lang="zh-TW" alt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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 cm  2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33 cm</a:t>
            </a:r>
            <a:r>
              <a:rPr lang="en-US" altLang="zh-TW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zh-TW" alt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4398" y="3364322"/>
            <a:ext cx="67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右大括弧 16"/>
          <p:cNvSpPr/>
          <p:nvPr/>
        </p:nvSpPr>
        <p:spPr>
          <a:xfrm flipH="1">
            <a:off x="577968" y="2521804"/>
            <a:ext cx="215667" cy="206744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右大括弧 17"/>
          <p:cNvSpPr/>
          <p:nvPr/>
        </p:nvSpPr>
        <p:spPr>
          <a:xfrm rot="5400000">
            <a:off x="2587900" y="3053768"/>
            <a:ext cx="215667" cy="363168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2415393" y="4960194"/>
            <a:ext cx="741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7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手繪多邊形 23"/>
          <p:cNvSpPr/>
          <p:nvPr/>
        </p:nvSpPr>
        <p:spPr>
          <a:xfrm flipH="1">
            <a:off x="878053" y="2527543"/>
            <a:ext cx="3607704" cy="2078358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16200000" flipV="1">
            <a:off x="2987616" y="1434870"/>
            <a:ext cx="215667" cy="170516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2751824" y="1837443"/>
            <a:ext cx="71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總結</a:t>
            </a:r>
            <a:endParaRPr lang="zh-TW" altLang="en-US" b="1" dirty="0"/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1852" y="874658"/>
            <a:ext cx="1130060" cy="1670568"/>
          </a:xfrm>
          <a:prstGeom prst="rect">
            <a:avLst/>
          </a:prstGeom>
        </p:spPr>
      </p:pic>
      <p:sp>
        <p:nvSpPr>
          <p:cNvPr id="21" name="圓角矩形圖說文字 20"/>
          <p:cNvSpPr/>
          <p:nvPr/>
        </p:nvSpPr>
        <p:spPr>
          <a:xfrm>
            <a:off x="897147" y="1561357"/>
            <a:ext cx="5865962" cy="577967"/>
          </a:xfrm>
          <a:prstGeom prst="wedgeRoundRectCallout">
            <a:avLst>
              <a:gd name="adj1" fmla="val 62213"/>
              <a:gd name="adj2" fmla="val -5794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940279" y="1587192"/>
            <a:ext cx="579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同學們，讓我們再重溫各面積公式。</a:t>
            </a:r>
            <a:endParaRPr lang="en-US" altLang="zh-TW" sz="2800" dirty="0" smtClean="0"/>
          </a:p>
        </p:txBody>
      </p:sp>
      <p:sp>
        <p:nvSpPr>
          <p:cNvPr id="15" name="手繪多邊形 14"/>
          <p:cNvSpPr/>
          <p:nvPr/>
        </p:nvSpPr>
        <p:spPr>
          <a:xfrm>
            <a:off x="5279276" y="2715227"/>
            <a:ext cx="2760529" cy="1974207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  <a:gd name="connsiteX0" fmla="*/ 1288300 w 1975104"/>
              <a:gd name="connsiteY0" fmla="*/ 0 h 1243645"/>
              <a:gd name="connsiteX1" fmla="*/ 0 w 1975104"/>
              <a:gd name="connsiteY1" fmla="*/ 1243645 h 1243645"/>
              <a:gd name="connsiteX2" fmla="*/ 1975104 w 1975104"/>
              <a:gd name="connsiteY2" fmla="*/ 1243645 h 1243645"/>
              <a:gd name="connsiteX3" fmla="*/ 1288300 w 1975104"/>
              <a:gd name="connsiteY3" fmla="*/ 0 h 124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43645">
                <a:moveTo>
                  <a:pt x="1288300" y="0"/>
                </a:moveTo>
                <a:lnTo>
                  <a:pt x="0" y="1243645"/>
                </a:lnTo>
                <a:lnTo>
                  <a:pt x="1975104" y="1243645"/>
                </a:lnTo>
                <a:lnTo>
                  <a:pt x="12883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4606413" y="348508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9" name="右大括弧 18"/>
          <p:cNvSpPr/>
          <p:nvPr/>
        </p:nvSpPr>
        <p:spPr>
          <a:xfrm flipH="1">
            <a:off x="4980213" y="2677064"/>
            <a:ext cx="215667" cy="195532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右大括弧 19"/>
          <p:cNvSpPr/>
          <p:nvPr/>
        </p:nvSpPr>
        <p:spPr>
          <a:xfrm rot="5400000">
            <a:off x="6560325" y="3489410"/>
            <a:ext cx="215667" cy="276035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495590" y="494292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5" name="平行四邊形 24"/>
          <p:cNvSpPr/>
          <p:nvPr/>
        </p:nvSpPr>
        <p:spPr>
          <a:xfrm>
            <a:off x="1337062" y="2691443"/>
            <a:ext cx="2852820" cy="198407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678571" y="3490831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27" name="右大括弧 26"/>
          <p:cNvSpPr/>
          <p:nvPr/>
        </p:nvSpPr>
        <p:spPr>
          <a:xfrm flipH="1">
            <a:off x="1035117" y="2691457"/>
            <a:ext cx="215667" cy="197543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右大括弧 27"/>
          <p:cNvSpPr/>
          <p:nvPr/>
        </p:nvSpPr>
        <p:spPr>
          <a:xfrm rot="5400000">
            <a:off x="2409635" y="3694980"/>
            <a:ext cx="215667" cy="23434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2343471" y="4940049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4804846" y="5422981"/>
            <a:ext cx="34937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73174" y="5394228"/>
            <a:ext cx="27691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6210934" y="3720818"/>
            <a:ext cx="128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三角形</a:t>
            </a:r>
            <a:endParaRPr lang="zh-TW" altLang="en-US" sz="2800" b="1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2122078" y="3280877"/>
            <a:ext cx="1293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平行四邊形</a:t>
            </a: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 animBg="1"/>
      <p:bldP spid="16" grpId="0"/>
      <p:bldP spid="19" grpId="0" animBg="1"/>
      <p:bldP spid="20" grpId="0" animBg="1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4" name="手繪多邊形 3"/>
          <p:cNvSpPr/>
          <p:nvPr/>
        </p:nvSpPr>
        <p:spPr>
          <a:xfrm>
            <a:off x="611450" y="2080304"/>
            <a:ext cx="3850916" cy="2310523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5400000">
            <a:off x="3631716" y="3950878"/>
            <a:ext cx="215667" cy="144061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528208" y="4761767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813545" y="3053735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21" name="右大括弧 20"/>
          <p:cNvSpPr/>
          <p:nvPr/>
        </p:nvSpPr>
        <p:spPr>
          <a:xfrm>
            <a:off x="4618003" y="2090449"/>
            <a:ext cx="215667" cy="23003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5469133" y="1302577"/>
            <a:ext cx="2941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這是</a:t>
            </a:r>
            <a:r>
              <a:rPr lang="zh-TW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平行四邊形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它的面積是如何計算的？</a:t>
            </a:r>
            <a:endParaRPr lang="zh-TW" altLang="en-US" sz="2800" dirty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5310" y="3728470"/>
            <a:ext cx="1690769" cy="2499462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365621" y="1224967"/>
            <a:ext cx="3191774" cy="2441259"/>
          </a:xfrm>
          <a:prstGeom prst="wedgeRoundRectCallout">
            <a:avLst>
              <a:gd name="adj1" fmla="val -4319"/>
              <a:gd name="adj2" fmla="val 6450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466259" y="2567764"/>
            <a:ext cx="2941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關鍵是要先找出它的</a:t>
            </a:r>
            <a:r>
              <a:rPr lang="zh-TW" altLang="en-US" sz="2800" b="1" dirty="0" smtClean="0"/>
              <a:t>底</a:t>
            </a:r>
            <a:r>
              <a:rPr lang="zh-TW" altLang="en-US" sz="2800" dirty="0" smtClean="0"/>
              <a:t>和</a:t>
            </a:r>
            <a:r>
              <a:rPr lang="zh-TW" altLang="en-US" sz="2800" b="1" dirty="0" smtClean="0"/>
              <a:t>高</a:t>
            </a:r>
            <a:r>
              <a:rPr lang="zh-TW" altLang="en-US" sz="2800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20" grpId="0"/>
      <p:bldP spid="21" grpId="0" animBg="1"/>
      <p:bldP spid="23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總結</a:t>
            </a:r>
            <a:endParaRPr lang="zh-TW" altLang="en-US" b="1" dirty="0"/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1852" y="874658"/>
            <a:ext cx="1130060" cy="1670568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2113474" y="5468990"/>
            <a:ext cx="5426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（上底 </a:t>
            </a:r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下底）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355008" y="3278056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 flipH="1">
            <a:off x="2711533" y="2288891"/>
            <a:ext cx="215667" cy="230898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右大括弧 10"/>
          <p:cNvSpPr/>
          <p:nvPr/>
        </p:nvSpPr>
        <p:spPr>
          <a:xfrm rot="5400000">
            <a:off x="4701387" y="3096886"/>
            <a:ext cx="215667" cy="349368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4511597" y="4942941"/>
            <a:ext cx="68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3" name="手繪多邊形 12"/>
          <p:cNvSpPr/>
          <p:nvPr/>
        </p:nvSpPr>
        <p:spPr>
          <a:xfrm>
            <a:off x="3045122" y="2284705"/>
            <a:ext cx="3476447" cy="2321193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 rot="16200000" flipV="1">
            <a:off x="4277263" y="1249400"/>
            <a:ext cx="215667" cy="164477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4071673" y="1613162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11910" y="3231986"/>
            <a:ext cx="908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梯形</a:t>
            </a: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/>
      <p:bldP spid="10" grpId="0" animBg="1"/>
      <p:bldP spid="11" grpId="0" animBg="1"/>
      <p:bldP spid="12" grpId="0"/>
      <p:bldP spid="13" grpId="0" animBg="1"/>
      <p:bldP spid="17" grpId="0" animBg="1"/>
      <p:bldP spid="18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3417" y="1035171"/>
            <a:ext cx="3626351" cy="5360834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總結</a:t>
            </a:r>
            <a:endParaRPr lang="zh-TW" altLang="en-US" b="1" dirty="0"/>
          </a:p>
        </p:txBody>
      </p:sp>
      <p:sp>
        <p:nvSpPr>
          <p:cNvPr id="21" name="圓角矩形圖說文字 20"/>
          <p:cNvSpPr/>
          <p:nvPr/>
        </p:nvSpPr>
        <p:spPr>
          <a:xfrm>
            <a:off x="431320" y="1293961"/>
            <a:ext cx="4028536" cy="3804249"/>
          </a:xfrm>
          <a:prstGeom prst="wedgeRoundRectCallout">
            <a:avLst>
              <a:gd name="adj1" fmla="val 81328"/>
              <a:gd name="adj2" fmla="val -1453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34838" y="1406025"/>
            <a:ext cx="40544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同學們，你們都學懂了</a:t>
            </a:r>
            <a:r>
              <a:rPr lang="zh-TW" alt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平行四邊形</a:t>
            </a:r>
            <a:r>
              <a:rPr lang="zh-TW" altLang="en-US" sz="3200" dirty="0" smtClean="0"/>
              <a:t>、</a:t>
            </a:r>
            <a:r>
              <a:rPr lang="zh-TW" alt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三角形</a:t>
            </a:r>
            <a:r>
              <a:rPr lang="zh-TW" altLang="en-US" sz="3200" dirty="0" smtClean="0"/>
              <a:t>及</a:t>
            </a:r>
            <a:r>
              <a:rPr lang="zh-TW" alt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梯形</a:t>
            </a:r>
            <a:r>
              <a:rPr lang="zh-TW" altLang="en-US" sz="3200" dirty="0" smtClean="0"/>
              <a:t>的面積公式了。恭喜！恭喜！</a:t>
            </a:r>
            <a:endParaRPr lang="en-US" altLang="zh-TW" sz="3200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531961" y="3413123"/>
            <a:ext cx="405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下一課，我們會使用這些公式去求</a:t>
            </a:r>
            <a:r>
              <a:rPr lang="zh-TW" alt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多邊形</a:t>
            </a:r>
            <a:r>
              <a:rPr lang="zh-TW" altLang="en-US" sz="3200" dirty="0" smtClean="0"/>
              <a:t>的面積。</a:t>
            </a: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4" name="手繪多邊形 3"/>
          <p:cNvSpPr/>
          <p:nvPr/>
        </p:nvSpPr>
        <p:spPr>
          <a:xfrm>
            <a:off x="611450" y="2080304"/>
            <a:ext cx="3850916" cy="2310523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5400000">
            <a:off x="3631716" y="3950878"/>
            <a:ext cx="215667" cy="144061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528208" y="4761767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788325" y="1423341"/>
            <a:ext cx="2536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先把任意一邊定為「底」，</a:t>
            </a:r>
            <a:endParaRPr lang="zh-TW" altLang="en-US" sz="2800" dirty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5485" y="3466506"/>
            <a:ext cx="1828800" cy="2703513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736567" y="1354342"/>
            <a:ext cx="2622430" cy="1966823"/>
          </a:xfrm>
          <a:prstGeom prst="wedgeRoundRectCallout">
            <a:avLst>
              <a:gd name="adj1" fmla="val -5622"/>
              <a:gd name="adj2" fmla="val 6524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301922" y="2070339"/>
            <a:ext cx="43390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5802703" y="2265857"/>
            <a:ext cx="2536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再找出對邊所在的一條直線。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5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23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4" name="手繪多邊形 3"/>
          <p:cNvSpPr/>
          <p:nvPr/>
        </p:nvSpPr>
        <p:spPr>
          <a:xfrm>
            <a:off x="611450" y="2080304"/>
            <a:ext cx="3850916" cy="2310523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5400000">
            <a:off x="3631716" y="3950878"/>
            <a:ext cx="215667" cy="144061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528208" y="4761767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796954" y="1371585"/>
            <a:ext cx="26655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於「底」選取的一點，畫一垂直線至對邊。</a:t>
            </a:r>
            <a:endParaRPr lang="zh-TW" altLang="en-US" sz="2800" dirty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2332" y="4153049"/>
            <a:ext cx="1427063" cy="2109625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676180" y="1311212"/>
            <a:ext cx="2846717" cy="2803587"/>
          </a:xfrm>
          <a:prstGeom prst="wedgeRoundRectCallout">
            <a:avLst>
              <a:gd name="adj1" fmla="val -5005"/>
              <a:gd name="adj2" fmla="val 6078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301922" y="2070339"/>
            <a:ext cx="43390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5788327" y="2662676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該段垂直線的長度便是這「底」對應的「高」。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986065" y="3053735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5" name="右大括弧 14"/>
          <p:cNvSpPr/>
          <p:nvPr/>
        </p:nvSpPr>
        <p:spPr>
          <a:xfrm>
            <a:off x="4790523" y="2090449"/>
            <a:ext cx="215667" cy="23003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4081445" y="4337182"/>
            <a:ext cx="111460" cy="1114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接點 19"/>
          <p:cNvCxnSpPr/>
          <p:nvPr/>
        </p:nvCxnSpPr>
        <p:spPr>
          <a:xfrm flipV="1">
            <a:off x="4137660" y="2051685"/>
            <a:ext cx="0" cy="236029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1" grpId="0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長方形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14" name="右大括弧 13"/>
          <p:cNvSpPr/>
          <p:nvPr/>
        </p:nvSpPr>
        <p:spPr>
          <a:xfrm rot="5400000">
            <a:off x="1923686" y="3821481"/>
            <a:ext cx="215667" cy="144061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820178" y="463237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長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096889" y="2932964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闊</a:t>
            </a:r>
            <a:endParaRPr lang="zh-TW" altLang="en-US" dirty="0"/>
          </a:p>
        </p:txBody>
      </p:sp>
      <p:sp>
        <p:nvSpPr>
          <p:cNvPr id="21" name="右大括弧 20"/>
          <p:cNvSpPr/>
          <p:nvPr/>
        </p:nvSpPr>
        <p:spPr>
          <a:xfrm>
            <a:off x="2901347" y="1969678"/>
            <a:ext cx="215667" cy="23003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546122" y="1561357"/>
            <a:ext cx="3476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這是</a:t>
            </a:r>
            <a:r>
              <a:rPr lang="zh-TW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長方形</a:t>
            </a:r>
            <a:r>
              <a:rPr lang="zh-TW" altLang="en-US" sz="2800" dirty="0" smtClean="0"/>
              <a:t>。先重温一遍它的面積公式：</a:t>
            </a:r>
            <a:endParaRPr lang="zh-TW" altLang="en-US" sz="2800" dirty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90445" y="3466506"/>
            <a:ext cx="1828800" cy="2703513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4330460" y="1449243"/>
            <a:ext cx="3761117" cy="1699399"/>
          </a:xfrm>
          <a:prstGeom prst="wedgeRoundRectCallout">
            <a:avLst>
              <a:gd name="adj1" fmla="val -429"/>
              <a:gd name="adj2" fmla="val 9212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345807" y="1975449"/>
            <a:ext cx="1440611" cy="2329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623755" y="2501520"/>
            <a:ext cx="318706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長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闊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3097" y="3819218"/>
            <a:ext cx="1703038" cy="2517600"/>
          </a:xfrm>
          <a:prstGeom prst="rect">
            <a:avLst/>
          </a:prstGeom>
        </p:spPr>
      </p:pic>
      <p:sp>
        <p:nvSpPr>
          <p:cNvPr id="5" name="手繪多邊形 4"/>
          <p:cNvSpPr/>
          <p:nvPr/>
        </p:nvSpPr>
        <p:spPr>
          <a:xfrm>
            <a:off x="2412520" y="2348850"/>
            <a:ext cx="1079330" cy="1080130"/>
          </a:xfrm>
          <a:custGeom>
            <a:avLst/>
            <a:gdLst>
              <a:gd name="connsiteX0" fmla="*/ 1069676 w 1069676"/>
              <a:gd name="connsiteY0" fmla="*/ 1078302 h 1112808"/>
              <a:gd name="connsiteX1" fmla="*/ 0 w 1069676"/>
              <a:gd name="connsiteY1" fmla="*/ 0 h 1112808"/>
              <a:gd name="connsiteX2" fmla="*/ 8627 w 1069676"/>
              <a:gd name="connsiteY2" fmla="*/ 1112808 h 1112808"/>
              <a:gd name="connsiteX3" fmla="*/ 1069676 w 1069676"/>
              <a:gd name="connsiteY3" fmla="*/ 1078302 h 1112808"/>
              <a:gd name="connsiteX0" fmla="*/ 1076454 w 1076454"/>
              <a:gd name="connsiteY0" fmla="*/ 1099848 h 1112808"/>
              <a:gd name="connsiteX1" fmla="*/ 0 w 1076454"/>
              <a:gd name="connsiteY1" fmla="*/ 0 h 1112808"/>
              <a:gd name="connsiteX2" fmla="*/ 8627 w 1076454"/>
              <a:gd name="connsiteY2" fmla="*/ 1112808 h 1112808"/>
              <a:gd name="connsiteX3" fmla="*/ 1076454 w 1076454"/>
              <a:gd name="connsiteY3" fmla="*/ 1099848 h 1112808"/>
              <a:gd name="connsiteX0" fmla="*/ 1079330 w 1079330"/>
              <a:gd name="connsiteY0" fmla="*/ 1099848 h 1099848"/>
              <a:gd name="connsiteX1" fmla="*/ 2876 w 1079330"/>
              <a:gd name="connsiteY1" fmla="*/ 0 h 1099848"/>
              <a:gd name="connsiteX2" fmla="*/ 2876 w 1079330"/>
              <a:gd name="connsiteY2" fmla="*/ 1099848 h 1099848"/>
              <a:gd name="connsiteX3" fmla="*/ 1079330 w 1079330"/>
              <a:gd name="connsiteY3" fmla="*/ 1099848 h 1099848"/>
              <a:gd name="connsiteX0" fmla="*/ 1079330 w 1079330"/>
              <a:gd name="connsiteY0" fmla="*/ 1099848 h 1099848"/>
              <a:gd name="connsiteX1" fmla="*/ 0 w 1079330"/>
              <a:gd name="connsiteY1" fmla="*/ 0 h 1099848"/>
              <a:gd name="connsiteX2" fmla="*/ 2876 w 1079330"/>
              <a:gd name="connsiteY2" fmla="*/ 1099848 h 1099848"/>
              <a:gd name="connsiteX3" fmla="*/ 1079330 w 1079330"/>
              <a:gd name="connsiteY3" fmla="*/ 1099848 h 1099848"/>
              <a:gd name="connsiteX0" fmla="*/ 1079330 w 1079330"/>
              <a:gd name="connsiteY0" fmla="*/ 1080130 h 1080130"/>
              <a:gd name="connsiteX1" fmla="*/ 0 w 1079330"/>
              <a:gd name="connsiteY1" fmla="*/ 0 h 1080130"/>
              <a:gd name="connsiteX2" fmla="*/ 2876 w 1079330"/>
              <a:gd name="connsiteY2" fmla="*/ 1080130 h 1080130"/>
              <a:gd name="connsiteX3" fmla="*/ 1079330 w 1079330"/>
              <a:gd name="connsiteY3" fmla="*/ 1080130 h 1080130"/>
              <a:gd name="connsiteX0" fmla="*/ 1079330 w 1079330"/>
              <a:gd name="connsiteY0" fmla="*/ 1068700 h 1068700"/>
              <a:gd name="connsiteX1" fmla="*/ 7620 w 1079330"/>
              <a:gd name="connsiteY1" fmla="*/ 0 h 1068700"/>
              <a:gd name="connsiteX2" fmla="*/ 2876 w 1079330"/>
              <a:gd name="connsiteY2" fmla="*/ 1068700 h 1068700"/>
              <a:gd name="connsiteX3" fmla="*/ 1079330 w 1079330"/>
              <a:gd name="connsiteY3" fmla="*/ 1068700 h 1068700"/>
              <a:gd name="connsiteX0" fmla="*/ 1079330 w 1079330"/>
              <a:gd name="connsiteY0" fmla="*/ 1049650 h 1049650"/>
              <a:gd name="connsiteX1" fmla="*/ 7620 w 1079330"/>
              <a:gd name="connsiteY1" fmla="*/ 0 h 1049650"/>
              <a:gd name="connsiteX2" fmla="*/ 2876 w 1079330"/>
              <a:gd name="connsiteY2" fmla="*/ 1049650 h 1049650"/>
              <a:gd name="connsiteX3" fmla="*/ 1079330 w 1079330"/>
              <a:gd name="connsiteY3" fmla="*/ 1049650 h 1049650"/>
              <a:gd name="connsiteX0" fmla="*/ 1079330 w 1079330"/>
              <a:gd name="connsiteY0" fmla="*/ 1080130 h 1080130"/>
              <a:gd name="connsiteX1" fmla="*/ 3810 w 1079330"/>
              <a:gd name="connsiteY1" fmla="*/ 0 h 1080130"/>
              <a:gd name="connsiteX2" fmla="*/ 2876 w 1079330"/>
              <a:gd name="connsiteY2" fmla="*/ 1080130 h 1080130"/>
              <a:gd name="connsiteX3" fmla="*/ 1079330 w 1079330"/>
              <a:gd name="connsiteY3" fmla="*/ 1080130 h 108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9330" h="1080130">
                <a:moveTo>
                  <a:pt x="1079330" y="1080130"/>
                </a:moveTo>
                <a:lnTo>
                  <a:pt x="3810" y="0"/>
                </a:lnTo>
                <a:cubicBezTo>
                  <a:pt x="6686" y="370936"/>
                  <a:pt x="0" y="709194"/>
                  <a:pt x="2876" y="1080130"/>
                </a:cubicBezTo>
                <a:lnTo>
                  <a:pt x="1079330" y="108013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手繪多邊形 5"/>
          <p:cNvSpPr/>
          <p:nvPr/>
        </p:nvSpPr>
        <p:spPr>
          <a:xfrm>
            <a:off x="1276350" y="2335530"/>
            <a:ext cx="1139190" cy="1097280"/>
          </a:xfrm>
          <a:custGeom>
            <a:avLst/>
            <a:gdLst>
              <a:gd name="connsiteX0" fmla="*/ 1135380 w 1139190"/>
              <a:gd name="connsiteY0" fmla="*/ 1097280 h 1097280"/>
              <a:gd name="connsiteX1" fmla="*/ 1139190 w 1139190"/>
              <a:gd name="connsiteY1" fmla="*/ 7620 h 1097280"/>
              <a:gd name="connsiteX2" fmla="*/ 0 w 1139190"/>
              <a:gd name="connsiteY2" fmla="*/ 0 h 1097280"/>
              <a:gd name="connsiteX3" fmla="*/ 1135380 w 1139190"/>
              <a:gd name="connsiteY3" fmla="*/ 109728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9190" h="1097280">
                <a:moveTo>
                  <a:pt x="1135380" y="1097280"/>
                </a:moveTo>
                <a:lnTo>
                  <a:pt x="1139190" y="7620"/>
                </a:lnTo>
                <a:lnTo>
                  <a:pt x="0" y="0"/>
                </a:lnTo>
                <a:lnTo>
                  <a:pt x="1135380" y="109728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手繪多邊形 6"/>
          <p:cNvSpPr/>
          <p:nvPr/>
        </p:nvSpPr>
        <p:spPr>
          <a:xfrm>
            <a:off x="1272540" y="1714500"/>
            <a:ext cx="1120140" cy="624840"/>
          </a:xfrm>
          <a:custGeom>
            <a:avLst/>
            <a:gdLst>
              <a:gd name="connsiteX0" fmla="*/ 1123950 w 1123950"/>
              <a:gd name="connsiteY0" fmla="*/ 640080 h 640080"/>
              <a:gd name="connsiteX1" fmla="*/ 11430 w 1123950"/>
              <a:gd name="connsiteY1" fmla="*/ 640080 h 640080"/>
              <a:gd name="connsiteX2" fmla="*/ 0 w 1123950"/>
              <a:gd name="connsiteY2" fmla="*/ 0 h 640080"/>
              <a:gd name="connsiteX3" fmla="*/ 472440 w 1123950"/>
              <a:gd name="connsiteY3" fmla="*/ 11430 h 640080"/>
              <a:gd name="connsiteX4" fmla="*/ 1123950 w 1123950"/>
              <a:gd name="connsiteY4" fmla="*/ 640080 h 640080"/>
              <a:gd name="connsiteX0" fmla="*/ 1123950 w 1123950"/>
              <a:gd name="connsiteY0" fmla="*/ 640080 h 640080"/>
              <a:gd name="connsiteX1" fmla="*/ 0 w 1123950"/>
              <a:gd name="connsiteY1" fmla="*/ 640080 h 640080"/>
              <a:gd name="connsiteX2" fmla="*/ 0 w 1123950"/>
              <a:gd name="connsiteY2" fmla="*/ 0 h 640080"/>
              <a:gd name="connsiteX3" fmla="*/ 472440 w 1123950"/>
              <a:gd name="connsiteY3" fmla="*/ 11430 h 640080"/>
              <a:gd name="connsiteX4" fmla="*/ 1123950 w 1123950"/>
              <a:gd name="connsiteY4" fmla="*/ 640080 h 640080"/>
              <a:gd name="connsiteX0" fmla="*/ 1135380 w 1135380"/>
              <a:gd name="connsiteY0" fmla="*/ 628650 h 628650"/>
              <a:gd name="connsiteX1" fmla="*/ 11430 w 1135380"/>
              <a:gd name="connsiteY1" fmla="*/ 628650 h 628650"/>
              <a:gd name="connsiteX2" fmla="*/ 0 w 1135380"/>
              <a:gd name="connsiteY2" fmla="*/ 15240 h 628650"/>
              <a:gd name="connsiteX3" fmla="*/ 483870 w 1135380"/>
              <a:gd name="connsiteY3" fmla="*/ 0 h 628650"/>
              <a:gd name="connsiteX4" fmla="*/ 1135380 w 1135380"/>
              <a:gd name="connsiteY4" fmla="*/ 628650 h 628650"/>
              <a:gd name="connsiteX0" fmla="*/ 1127760 w 1127760"/>
              <a:gd name="connsiteY0" fmla="*/ 636270 h 636270"/>
              <a:gd name="connsiteX1" fmla="*/ 3810 w 1127760"/>
              <a:gd name="connsiteY1" fmla="*/ 636270 h 636270"/>
              <a:gd name="connsiteX2" fmla="*/ 0 w 1127760"/>
              <a:gd name="connsiteY2" fmla="*/ 0 h 636270"/>
              <a:gd name="connsiteX3" fmla="*/ 476250 w 1127760"/>
              <a:gd name="connsiteY3" fmla="*/ 7620 h 636270"/>
              <a:gd name="connsiteX4" fmla="*/ 1127760 w 1127760"/>
              <a:gd name="connsiteY4" fmla="*/ 636270 h 636270"/>
              <a:gd name="connsiteX0" fmla="*/ 1127760 w 1127760"/>
              <a:gd name="connsiteY0" fmla="*/ 636270 h 636270"/>
              <a:gd name="connsiteX1" fmla="*/ 7620 w 1127760"/>
              <a:gd name="connsiteY1" fmla="*/ 636270 h 636270"/>
              <a:gd name="connsiteX2" fmla="*/ 0 w 1127760"/>
              <a:gd name="connsiteY2" fmla="*/ 0 h 636270"/>
              <a:gd name="connsiteX3" fmla="*/ 476250 w 1127760"/>
              <a:gd name="connsiteY3" fmla="*/ 7620 h 636270"/>
              <a:gd name="connsiteX4" fmla="*/ 1127760 w 1127760"/>
              <a:gd name="connsiteY4" fmla="*/ 636270 h 636270"/>
              <a:gd name="connsiteX0" fmla="*/ 1120140 w 1120140"/>
              <a:gd name="connsiteY0" fmla="*/ 636270 h 636270"/>
              <a:gd name="connsiteX1" fmla="*/ 7620 w 1120140"/>
              <a:gd name="connsiteY1" fmla="*/ 636270 h 636270"/>
              <a:gd name="connsiteX2" fmla="*/ 0 w 1120140"/>
              <a:gd name="connsiteY2" fmla="*/ 0 h 636270"/>
              <a:gd name="connsiteX3" fmla="*/ 476250 w 1120140"/>
              <a:gd name="connsiteY3" fmla="*/ 7620 h 636270"/>
              <a:gd name="connsiteX4" fmla="*/ 1120140 w 1120140"/>
              <a:gd name="connsiteY4" fmla="*/ 636270 h 636270"/>
              <a:gd name="connsiteX0" fmla="*/ 1120140 w 1120140"/>
              <a:gd name="connsiteY0" fmla="*/ 636270 h 636270"/>
              <a:gd name="connsiteX1" fmla="*/ 7620 w 1120140"/>
              <a:gd name="connsiteY1" fmla="*/ 636270 h 636270"/>
              <a:gd name="connsiteX2" fmla="*/ 0 w 1120140"/>
              <a:gd name="connsiteY2" fmla="*/ 0 h 636270"/>
              <a:gd name="connsiteX3" fmla="*/ 483870 w 1120140"/>
              <a:gd name="connsiteY3" fmla="*/ 19050 h 636270"/>
              <a:gd name="connsiteX4" fmla="*/ 1120140 w 1120140"/>
              <a:gd name="connsiteY4" fmla="*/ 636270 h 636270"/>
              <a:gd name="connsiteX0" fmla="*/ 1112520 w 1112520"/>
              <a:gd name="connsiteY0" fmla="*/ 624840 h 624840"/>
              <a:gd name="connsiteX1" fmla="*/ 0 w 1112520"/>
              <a:gd name="connsiteY1" fmla="*/ 624840 h 624840"/>
              <a:gd name="connsiteX2" fmla="*/ 3810 w 1112520"/>
              <a:gd name="connsiteY2" fmla="*/ 0 h 624840"/>
              <a:gd name="connsiteX3" fmla="*/ 476250 w 1112520"/>
              <a:gd name="connsiteY3" fmla="*/ 7620 h 624840"/>
              <a:gd name="connsiteX4" fmla="*/ 1112520 w 1112520"/>
              <a:gd name="connsiteY4" fmla="*/ 624840 h 624840"/>
              <a:gd name="connsiteX0" fmla="*/ 1120140 w 1120140"/>
              <a:gd name="connsiteY0" fmla="*/ 617220 h 617220"/>
              <a:gd name="connsiteX1" fmla="*/ 7620 w 1120140"/>
              <a:gd name="connsiteY1" fmla="*/ 617220 h 617220"/>
              <a:gd name="connsiteX2" fmla="*/ 0 w 1120140"/>
              <a:gd name="connsiteY2" fmla="*/ 0 h 617220"/>
              <a:gd name="connsiteX3" fmla="*/ 483870 w 1120140"/>
              <a:gd name="connsiteY3" fmla="*/ 0 h 617220"/>
              <a:gd name="connsiteX4" fmla="*/ 1120140 w 1120140"/>
              <a:gd name="connsiteY4" fmla="*/ 617220 h 617220"/>
              <a:gd name="connsiteX0" fmla="*/ 1120140 w 1120140"/>
              <a:gd name="connsiteY0" fmla="*/ 621030 h 621030"/>
              <a:gd name="connsiteX1" fmla="*/ 7620 w 1120140"/>
              <a:gd name="connsiteY1" fmla="*/ 617220 h 621030"/>
              <a:gd name="connsiteX2" fmla="*/ 0 w 1120140"/>
              <a:gd name="connsiteY2" fmla="*/ 0 h 621030"/>
              <a:gd name="connsiteX3" fmla="*/ 483870 w 1120140"/>
              <a:gd name="connsiteY3" fmla="*/ 0 h 621030"/>
              <a:gd name="connsiteX4" fmla="*/ 1120140 w 1120140"/>
              <a:gd name="connsiteY4" fmla="*/ 621030 h 621030"/>
              <a:gd name="connsiteX0" fmla="*/ 1120140 w 1120140"/>
              <a:gd name="connsiteY0" fmla="*/ 621030 h 624840"/>
              <a:gd name="connsiteX1" fmla="*/ 3810 w 1120140"/>
              <a:gd name="connsiteY1" fmla="*/ 624840 h 624840"/>
              <a:gd name="connsiteX2" fmla="*/ 0 w 1120140"/>
              <a:gd name="connsiteY2" fmla="*/ 0 h 624840"/>
              <a:gd name="connsiteX3" fmla="*/ 483870 w 1120140"/>
              <a:gd name="connsiteY3" fmla="*/ 0 h 624840"/>
              <a:gd name="connsiteX4" fmla="*/ 1120140 w 1120140"/>
              <a:gd name="connsiteY4" fmla="*/ 621030 h 62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140" h="624840">
                <a:moveTo>
                  <a:pt x="1120140" y="621030"/>
                </a:moveTo>
                <a:lnTo>
                  <a:pt x="3810" y="624840"/>
                </a:lnTo>
                <a:lnTo>
                  <a:pt x="0" y="0"/>
                </a:lnTo>
                <a:lnTo>
                  <a:pt x="483870" y="0"/>
                </a:lnTo>
                <a:lnTo>
                  <a:pt x="1120140" y="62103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手繪多邊形 7"/>
          <p:cNvSpPr/>
          <p:nvPr/>
        </p:nvSpPr>
        <p:spPr>
          <a:xfrm>
            <a:off x="636270" y="1703070"/>
            <a:ext cx="636270" cy="632460"/>
          </a:xfrm>
          <a:custGeom>
            <a:avLst/>
            <a:gdLst>
              <a:gd name="connsiteX0" fmla="*/ 0 w 636270"/>
              <a:gd name="connsiteY0" fmla="*/ 0 h 632460"/>
              <a:gd name="connsiteX1" fmla="*/ 636270 w 636270"/>
              <a:gd name="connsiteY1" fmla="*/ 3810 h 632460"/>
              <a:gd name="connsiteX2" fmla="*/ 636270 w 636270"/>
              <a:gd name="connsiteY2" fmla="*/ 632460 h 632460"/>
              <a:gd name="connsiteX3" fmla="*/ 0 w 636270"/>
              <a:gd name="connsiteY3" fmla="*/ 0 h 632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70" h="632460">
                <a:moveTo>
                  <a:pt x="0" y="0"/>
                </a:moveTo>
                <a:lnTo>
                  <a:pt x="636270" y="3810"/>
                </a:lnTo>
                <a:lnTo>
                  <a:pt x="636270" y="63246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 3"/>
          <p:cNvSpPr/>
          <p:nvPr/>
        </p:nvSpPr>
        <p:spPr>
          <a:xfrm>
            <a:off x="611450" y="1700760"/>
            <a:ext cx="2880400" cy="1728220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661660" y="1684020"/>
            <a:ext cx="1120140" cy="17297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5400000">
            <a:off x="2855339" y="3122761"/>
            <a:ext cx="215667" cy="106104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右大括弧 14"/>
          <p:cNvSpPr/>
          <p:nvPr/>
        </p:nvSpPr>
        <p:spPr>
          <a:xfrm rot="5400000">
            <a:off x="6113246" y="3128514"/>
            <a:ext cx="215667" cy="106104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2760455" y="3778373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035617" y="3801375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長</a:t>
            </a:r>
          </a:p>
        </p:txBody>
      </p:sp>
      <p:sp>
        <p:nvSpPr>
          <p:cNvPr id="18" name="右大括弧 17"/>
          <p:cNvSpPr/>
          <p:nvPr/>
        </p:nvSpPr>
        <p:spPr>
          <a:xfrm>
            <a:off x="7010395" y="1670647"/>
            <a:ext cx="215667" cy="174541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7214562" y="2366515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闊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856011" y="2372266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21" name="右大括弧 20"/>
          <p:cNvSpPr/>
          <p:nvPr/>
        </p:nvSpPr>
        <p:spPr>
          <a:xfrm>
            <a:off x="3643217" y="1685025"/>
            <a:ext cx="215667" cy="174541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圖說文字 21"/>
          <p:cNvSpPr/>
          <p:nvPr/>
        </p:nvSpPr>
        <p:spPr>
          <a:xfrm>
            <a:off x="1463039" y="4334048"/>
            <a:ext cx="4564381" cy="1647651"/>
          </a:xfrm>
          <a:prstGeom prst="wedgeRoundRectCallout">
            <a:avLst>
              <a:gd name="adj1" fmla="val 68390"/>
              <a:gd name="adj2" fmla="val -2806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524000" y="4382213"/>
            <a:ext cx="4732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看！</a:t>
            </a:r>
            <a:r>
              <a:rPr lang="zh-TW" altLang="en-US" sz="2400" b="1" dirty="0" smtClean="0"/>
              <a:t>平行四邊形</a:t>
            </a:r>
            <a:r>
              <a:rPr lang="zh-TW" altLang="en-US" sz="2400" dirty="0" smtClean="0"/>
              <a:t>的面積可切割後放在</a:t>
            </a:r>
            <a:r>
              <a:rPr lang="zh-TW" altLang="en-US" sz="2400" b="1" dirty="0" smtClean="0"/>
              <a:t>長方形</a:t>
            </a:r>
            <a:r>
              <a:rPr lang="zh-TW" altLang="en-US" sz="2400" dirty="0" smtClean="0"/>
              <a:t>內，而</a:t>
            </a:r>
            <a:r>
              <a:rPr lang="zh-TW" altLang="en-US" sz="2400" b="1" dirty="0" smtClean="0"/>
              <a:t>平行四邊形</a:t>
            </a:r>
            <a:r>
              <a:rPr lang="zh-TW" altLang="en-US" sz="2400" dirty="0" smtClean="0"/>
              <a:t>的底即</a:t>
            </a:r>
            <a:r>
              <a:rPr lang="zh-TW" altLang="en-US" sz="2400" b="1" dirty="0" smtClean="0"/>
              <a:t>長方形</a:t>
            </a:r>
            <a:r>
              <a:rPr lang="zh-TW" altLang="en-US" sz="2400" dirty="0" smtClean="0"/>
              <a:t>的長，</a:t>
            </a:r>
            <a:r>
              <a:rPr lang="zh-TW" altLang="en-US" sz="2400" b="1" dirty="0" smtClean="0"/>
              <a:t>平行四邊形</a:t>
            </a:r>
            <a:r>
              <a:rPr lang="zh-TW" altLang="en-US" sz="2400" dirty="0" smtClean="0"/>
              <a:t>的高即</a:t>
            </a:r>
            <a:r>
              <a:rPr lang="zh-TW" altLang="en-US" sz="2400" b="1" dirty="0" smtClean="0"/>
              <a:t>長方形</a:t>
            </a:r>
            <a:r>
              <a:rPr lang="zh-TW" altLang="en-US" sz="2400" dirty="0" smtClean="0"/>
              <a:t>的</a:t>
            </a:r>
            <a:r>
              <a:rPr lang="zh-TW" altLang="en-US" sz="2400" dirty="0" smtClean="0">
                <a:sym typeface="Symbol"/>
              </a:rPr>
              <a:t>闊。</a:t>
            </a:r>
            <a:r>
              <a:rPr lang="zh-TW" altLang="en-US" sz="2400" dirty="0" smtClean="0"/>
              <a:t>因此</a:t>
            </a:r>
            <a:r>
              <a:rPr lang="en-US" altLang="zh-TW" sz="2400" dirty="0" smtClean="0"/>
              <a:t>……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35468 3.7037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47639 0.00255 " pathEditMode="fixed" rAng="0" ptsTypes="AA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00093 L 0.48298 0.00093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60191 0.00024 " pathEditMode="fixed" rAng="0" ptsTypes="AA">
                                      <p:cBhvr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7224" y="3693768"/>
            <a:ext cx="1708030" cy="2524979"/>
          </a:xfrm>
          <a:prstGeom prst="rect">
            <a:avLst/>
          </a:prstGeom>
        </p:spPr>
      </p:pic>
      <p:sp>
        <p:nvSpPr>
          <p:cNvPr id="4" name="手繪多邊形 3"/>
          <p:cNvSpPr/>
          <p:nvPr/>
        </p:nvSpPr>
        <p:spPr>
          <a:xfrm>
            <a:off x="611450" y="2080304"/>
            <a:ext cx="3850916" cy="2310523"/>
          </a:xfrm>
          <a:custGeom>
            <a:avLst/>
            <a:gdLst>
              <a:gd name="connsiteX0" fmla="*/ 0 w 2881223"/>
              <a:gd name="connsiteY0" fmla="*/ 8627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8627 h 2165231"/>
              <a:gd name="connsiteX0" fmla="*/ 0 w 2881223"/>
              <a:gd name="connsiteY0" fmla="*/ 0 h 2165231"/>
              <a:gd name="connsiteX1" fmla="*/ 1052423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09466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33909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873494 w 2881223"/>
              <a:gd name="connsiteY3" fmla="*/ 2165231 h 2165231"/>
              <a:gd name="connsiteX4" fmla="*/ 0 w 2881223"/>
              <a:gd name="connsiteY4" fmla="*/ 0 h 2165231"/>
              <a:gd name="connsiteX0" fmla="*/ 0 w 2881223"/>
              <a:gd name="connsiteY0" fmla="*/ 0 h 2165231"/>
              <a:gd name="connsiteX1" fmla="*/ 1081474 w 2881223"/>
              <a:gd name="connsiteY1" fmla="*/ 0 h 2165231"/>
              <a:gd name="connsiteX2" fmla="*/ 2881223 w 2881223"/>
              <a:gd name="connsiteY2" fmla="*/ 2165231 h 2165231"/>
              <a:gd name="connsiteX3" fmla="*/ 1743758 w 2881223"/>
              <a:gd name="connsiteY3" fmla="*/ 1876985 h 2165231"/>
              <a:gd name="connsiteX4" fmla="*/ 0 w 2881223"/>
              <a:gd name="connsiteY4" fmla="*/ 0 h 2165231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876985 h 1876985"/>
              <a:gd name="connsiteX4" fmla="*/ 0 w 2881223"/>
              <a:gd name="connsiteY4" fmla="*/ 0 h 1876985"/>
              <a:gd name="connsiteX0" fmla="*/ 0 w 2881223"/>
              <a:gd name="connsiteY0" fmla="*/ 0 h 1876985"/>
              <a:gd name="connsiteX1" fmla="*/ 1081474 w 2881223"/>
              <a:gd name="connsiteY1" fmla="*/ 0 h 1876985"/>
              <a:gd name="connsiteX2" fmla="*/ 2881223 w 2881223"/>
              <a:gd name="connsiteY2" fmla="*/ 1876985 h 1876985"/>
              <a:gd name="connsiteX3" fmla="*/ 1743758 w 2881223"/>
              <a:gd name="connsiteY3" fmla="*/ 1732965 h 1876985"/>
              <a:gd name="connsiteX4" fmla="*/ 0 w 2881223"/>
              <a:gd name="connsiteY4" fmla="*/ 0 h 1876985"/>
              <a:gd name="connsiteX0" fmla="*/ 0 w 2881223"/>
              <a:gd name="connsiteY0" fmla="*/ 0 h 2165005"/>
              <a:gd name="connsiteX1" fmla="*/ 1081474 w 2881223"/>
              <a:gd name="connsiteY1" fmla="*/ 0 h 2165005"/>
              <a:gd name="connsiteX2" fmla="*/ 2881223 w 2881223"/>
              <a:gd name="connsiteY2" fmla="*/ 1876985 h 2165005"/>
              <a:gd name="connsiteX3" fmla="*/ 1441434 w 2881223"/>
              <a:gd name="connsiteY3" fmla="*/ 2165005 h 2165005"/>
              <a:gd name="connsiteX4" fmla="*/ 0 w 2881223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2165005 h 2165005"/>
              <a:gd name="connsiteX4" fmla="*/ 0 w 2521584"/>
              <a:gd name="connsiteY4" fmla="*/ 0 h 2165005"/>
              <a:gd name="connsiteX0" fmla="*/ 0 w 2521584"/>
              <a:gd name="connsiteY0" fmla="*/ 0 h 2165005"/>
              <a:gd name="connsiteX1" fmla="*/ 1081474 w 2521584"/>
              <a:gd name="connsiteY1" fmla="*/ 0 h 2165005"/>
              <a:gd name="connsiteX2" fmla="*/ 2521584 w 2521584"/>
              <a:gd name="connsiteY2" fmla="*/ 2165005 h 2165005"/>
              <a:gd name="connsiteX3" fmla="*/ 1441434 w 2521584"/>
              <a:gd name="connsiteY3" fmla="*/ 1442523 h 2165005"/>
              <a:gd name="connsiteX4" fmla="*/ 0 w 2521584"/>
              <a:gd name="connsiteY4" fmla="*/ 0 h 2165005"/>
              <a:gd name="connsiteX0" fmla="*/ 0 w 2521584"/>
              <a:gd name="connsiteY0" fmla="*/ 0 h 1442523"/>
              <a:gd name="connsiteX1" fmla="*/ 1081474 w 2521584"/>
              <a:gd name="connsiteY1" fmla="*/ 0 h 1442523"/>
              <a:gd name="connsiteX2" fmla="*/ 2521584 w 2521584"/>
              <a:gd name="connsiteY2" fmla="*/ 1442523 h 1442523"/>
              <a:gd name="connsiteX3" fmla="*/ 1441434 w 2521584"/>
              <a:gd name="connsiteY3" fmla="*/ 1442523 h 1442523"/>
              <a:gd name="connsiteX4" fmla="*/ 0 w 2521584"/>
              <a:gd name="connsiteY4" fmla="*/ 0 h 1442523"/>
              <a:gd name="connsiteX0" fmla="*/ 0 w 2880400"/>
              <a:gd name="connsiteY0" fmla="*/ 0 h 1728220"/>
              <a:gd name="connsiteX1" fmla="*/ 1440290 w 2880400"/>
              <a:gd name="connsiteY1" fmla="*/ 285697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  <a:gd name="connsiteX0" fmla="*/ 0 w 2880400"/>
              <a:gd name="connsiteY0" fmla="*/ 0 h 1728220"/>
              <a:gd name="connsiteX1" fmla="*/ 1152160 w 2880400"/>
              <a:gd name="connsiteY1" fmla="*/ 0 h 1728220"/>
              <a:gd name="connsiteX2" fmla="*/ 2880400 w 2880400"/>
              <a:gd name="connsiteY2" fmla="*/ 1728220 h 1728220"/>
              <a:gd name="connsiteX3" fmla="*/ 1800250 w 2880400"/>
              <a:gd name="connsiteY3" fmla="*/ 1728220 h 1728220"/>
              <a:gd name="connsiteX4" fmla="*/ 0 w 2880400"/>
              <a:gd name="connsiteY4" fmla="*/ 0 h 172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400" h="1728220">
                <a:moveTo>
                  <a:pt x="0" y="0"/>
                </a:moveTo>
                <a:lnTo>
                  <a:pt x="1152160" y="0"/>
                </a:lnTo>
                <a:lnTo>
                  <a:pt x="2880400" y="1728220"/>
                </a:lnTo>
                <a:lnTo>
                  <a:pt x="1800250" y="17282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右大括弧 13"/>
          <p:cNvSpPr/>
          <p:nvPr/>
        </p:nvSpPr>
        <p:spPr>
          <a:xfrm rot="5400000">
            <a:off x="3631716" y="3950878"/>
            <a:ext cx="215667" cy="144061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528208" y="4761767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813545" y="3053735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21" name="右大括弧 20"/>
          <p:cNvSpPr/>
          <p:nvPr/>
        </p:nvSpPr>
        <p:spPr>
          <a:xfrm>
            <a:off x="4618003" y="2090449"/>
            <a:ext cx="215667" cy="23003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圖說文字 21"/>
          <p:cNvSpPr/>
          <p:nvPr/>
        </p:nvSpPr>
        <p:spPr>
          <a:xfrm>
            <a:off x="5667555" y="1578633"/>
            <a:ext cx="2855343" cy="1837427"/>
          </a:xfrm>
          <a:prstGeom prst="wedgeRoundRectCallout">
            <a:avLst>
              <a:gd name="adj1" fmla="val -29746"/>
              <a:gd name="adj2" fmla="val 65092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5909085" y="1759753"/>
            <a:ext cx="2389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的面積公式是</a:t>
            </a:r>
            <a:endParaRPr lang="zh-TW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5512275" y="2743059"/>
            <a:ext cx="318706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平行四邊形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pic>
        <p:nvPicPr>
          <p:cNvPr id="3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6441" y="3910176"/>
            <a:ext cx="1484640" cy="2194742"/>
          </a:xfrm>
          <a:prstGeom prst="rect">
            <a:avLst/>
          </a:prstGeom>
        </p:spPr>
      </p:pic>
      <p:sp>
        <p:nvSpPr>
          <p:cNvPr id="14" name="右大括弧 13"/>
          <p:cNvSpPr/>
          <p:nvPr/>
        </p:nvSpPr>
        <p:spPr>
          <a:xfrm rot="5400000">
            <a:off x="2320506" y="2838067"/>
            <a:ext cx="215667" cy="359722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2130726" y="4753142"/>
            <a:ext cx="733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003323" y="3131375"/>
            <a:ext cx="672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 cm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右大括弧 20"/>
          <p:cNvSpPr/>
          <p:nvPr/>
        </p:nvSpPr>
        <p:spPr>
          <a:xfrm>
            <a:off x="4825027" y="2323351"/>
            <a:ext cx="215667" cy="200710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圖說文字 21"/>
          <p:cNvSpPr/>
          <p:nvPr/>
        </p:nvSpPr>
        <p:spPr>
          <a:xfrm>
            <a:off x="5934974" y="1242219"/>
            <a:ext cx="2579298" cy="2484409"/>
          </a:xfrm>
          <a:prstGeom prst="wedgeRoundRectCallout">
            <a:avLst>
              <a:gd name="adj1" fmla="val 1055"/>
              <a:gd name="adj2" fmla="val 6219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6228273" y="1319827"/>
            <a:ext cx="1984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例如這個</a:t>
            </a:r>
            <a:r>
              <a:rPr lang="zh-TW" altLang="en-US" sz="2800" b="1" dirty="0" smtClean="0"/>
              <a:t>平行四邊形</a:t>
            </a:r>
            <a:r>
              <a:rPr lang="zh-TW" altLang="en-US" sz="2800" dirty="0" smtClean="0"/>
              <a:t>的面積便是</a:t>
            </a:r>
            <a:endParaRPr lang="zh-TW" altLang="en-US" sz="2800" dirty="0"/>
          </a:p>
        </p:txBody>
      </p:sp>
      <p:sp>
        <p:nvSpPr>
          <p:cNvPr id="13" name="平行四邊形 12"/>
          <p:cNvSpPr/>
          <p:nvPr/>
        </p:nvSpPr>
        <p:spPr>
          <a:xfrm>
            <a:off x="629727" y="2337760"/>
            <a:ext cx="4097547" cy="199270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6380668" y="2671299"/>
            <a:ext cx="1986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cm</a:t>
            </a:r>
            <a:r>
              <a:rPr lang="zh-TW" alt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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 cm</a:t>
            </a:r>
            <a:r>
              <a:rPr lang="zh-TW" alt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15 cm</a:t>
            </a:r>
            <a:r>
              <a:rPr lang="en-US" altLang="zh-TW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zh-TW" alt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925470" y="2579155"/>
            <a:ext cx="3238836" cy="1889321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80160">
                <a:moveTo>
                  <a:pt x="832104" y="0"/>
                </a:moveTo>
                <a:lnTo>
                  <a:pt x="0" y="1280160"/>
                </a:lnTo>
                <a:lnTo>
                  <a:pt x="1975104" y="1280160"/>
                </a:lnTo>
                <a:lnTo>
                  <a:pt x="83210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三角形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pic>
        <p:nvPicPr>
          <p:cNvPr id="6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57851" y="3233604"/>
            <a:ext cx="1828800" cy="2703513"/>
          </a:xfrm>
          <a:prstGeom prst="rect">
            <a:avLst/>
          </a:prstGeom>
        </p:spPr>
      </p:pic>
      <p:sp>
        <p:nvSpPr>
          <p:cNvPr id="7" name="圓角矩形圖說文字 6"/>
          <p:cNvSpPr/>
          <p:nvPr/>
        </p:nvSpPr>
        <p:spPr>
          <a:xfrm>
            <a:off x="5124093" y="1328468"/>
            <a:ext cx="3372926" cy="1846053"/>
          </a:xfrm>
          <a:prstGeom prst="wedgeRoundRectCallout">
            <a:avLst>
              <a:gd name="adj1" fmla="val -3207"/>
              <a:gd name="adj2" fmla="val 6376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右大括弧 8"/>
          <p:cNvSpPr/>
          <p:nvPr/>
        </p:nvSpPr>
        <p:spPr>
          <a:xfrm rot="5400000">
            <a:off x="2428332" y="3109807"/>
            <a:ext cx="215667" cy="326078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329137" y="485666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597888" y="3321172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2" name="右大括弧 11"/>
          <p:cNvSpPr/>
          <p:nvPr/>
        </p:nvSpPr>
        <p:spPr>
          <a:xfrm>
            <a:off x="4393716" y="2556292"/>
            <a:ext cx="215667" cy="189493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5175836" y="1354335"/>
            <a:ext cx="3096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這是</a:t>
            </a:r>
            <a:r>
              <a:rPr lang="zh-TW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三角形</a:t>
            </a:r>
            <a:r>
              <a:rPr lang="zh-TW" altLang="en-US" sz="2800" dirty="0" smtClean="0"/>
              <a:t>，它的面積是如何計算的？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172964" y="2196831"/>
            <a:ext cx="3091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關鍵也是要先找出它的</a:t>
            </a:r>
            <a:r>
              <a:rPr lang="zh-TW" altLang="en-US" sz="2800" b="1" dirty="0" smtClean="0"/>
              <a:t>底</a:t>
            </a:r>
            <a:r>
              <a:rPr lang="zh-TW" altLang="en-US" sz="2800" dirty="0" smtClean="0"/>
              <a:t>和</a:t>
            </a:r>
            <a:r>
              <a:rPr lang="zh-TW" altLang="en-US" sz="2800" b="1" dirty="0" smtClean="0"/>
              <a:t>高</a:t>
            </a:r>
            <a:r>
              <a:rPr lang="zh-TW" altLang="en-US" sz="2800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5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872</Words>
  <Application>Microsoft Office PowerPoint</Application>
  <PresentationFormat>如螢幕大小 (4:3)</PresentationFormat>
  <Paragraphs>115</Paragraphs>
  <Slides>21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投影片 1</vt:lpstr>
      <vt:lpstr>平行四邊形</vt:lpstr>
      <vt:lpstr>平行四邊形</vt:lpstr>
      <vt:lpstr>平行四邊形</vt:lpstr>
      <vt:lpstr>長方形</vt:lpstr>
      <vt:lpstr>平行四邊形</vt:lpstr>
      <vt:lpstr>平行四邊形</vt:lpstr>
      <vt:lpstr>平行四邊形</vt:lpstr>
      <vt:lpstr>三角形</vt:lpstr>
      <vt:lpstr>三角形</vt:lpstr>
      <vt:lpstr>三角形</vt:lpstr>
      <vt:lpstr>三角形</vt:lpstr>
      <vt:lpstr>三角形</vt:lpstr>
      <vt:lpstr>梯形</vt:lpstr>
      <vt:lpstr>梯形</vt:lpstr>
      <vt:lpstr>梯形</vt:lpstr>
      <vt:lpstr>梯形</vt:lpstr>
      <vt:lpstr>梯形</vt:lpstr>
      <vt:lpstr>總結</vt:lpstr>
      <vt:lpstr>總結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FONG, Chong-sun Martin</dc:creator>
  <cp:lastModifiedBy>FONG, Chong-sun Martin</cp:lastModifiedBy>
  <cp:revision>279</cp:revision>
  <dcterms:created xsi:type="dcterms:W3CDTF">2015-10-19T02:34:10Z</dcterms:created>
  <dcterms:modified xsi:type="dcterms:W3CDTF">2015-11-20T02:32:30Z</dcterms:modified>
</cp:coreProperties>
</file>