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6" r:id="rId3"/>
    <p:sldId id="287" r:id="rId4"/>
    <p:sldId id="273" r:id="rId5"/>
    <p:sldId id="274" r:id="rId6"/>
    <p:sldId id="275" r:id="rId7"/>
    <p:sldId id="276" r:id="rId8"/>
    <p:sldId id="277" r:id="rId9"/>
    <p:sldId id="279" r:id="rId10"/>
    <p:sldId id="278" r:id="rId11"/>
    <p:sldId id="281" r:id="rId12"/>
    <p:sldId id="280" r:id="rId13"/>
    <p:sldId id="282" r:id="rId14"/>
    <p:sldId id="283" r:id="rId15"/>
    <p:sldId id="272" r:id="rId16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9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2587" y="-91"/>
      </p:cViewPr>
      <p:guideLst>
        <p:guide orient="horz" pos="3110"/>
        <p:guide pos="2142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8EF55-E43F-4041-B22B-5E45D0861D4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4958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8" y="9378406"/>
            <a:ext cx="2944958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F969E-1127-4490-B5D8-12C68F7A24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84301-4C14-4AAB-A1D3-3F22E64C3E60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129CB-A626-428B-A045-5A971D66E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129CB-A626-428B-A045-5A971D66E28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2C17-2B2D-4077-AE94-730223F75C8E}" type="datetimeFigureOut">
              <a:rPr lang="zh-TW" altLang="en-US" smtClean="0"/>
              <a:pPr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48E3B-5AEF-42BD-ABF6-7B2DB70D1B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 descr="professor___________by_groovitron.pn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6732300" y="3501010"/>
            <a:ext cx="1828800" cy="2703513"/>
          </a:xfrm>
        </p:spPr>
      </p:pic>
      <p:sp>
        <p:nvSpPr>
          <p:cNvPr id="8" name="矩形 7"/>
          <p:cNvSpPr/>
          <p:nvPr/>
        </p:nvSpPr>
        <p:spPr>
          <a:xfrm>
            <a:off x="1010560" y="315318"/>
            <a:ext cx="265008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面積</a:t>
            </a:r>
            <a:endParaRPr lang="zh-TW" alt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83616" y="315318"/>
            <a:ext cx="490390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博士 </a:t>
            </a:r>
            <a:r>
              <a:rPr lang="en-US" altLang="zh-TW" sz="9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zh-TW" altLang="en-US" sz="9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二</a:t>
            </a:r>
            <a:r>
              <a:rPr lang="en-US" altLang="zh-TW" sz="9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)</a:t>
            </a:r>
            <a:endParaRPr lang="zh-TW" altLang="en-US" sz="96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圓角矩形圖說文字 17"/>
          <p:cNvSpPr/>
          <p:nvPr/>
        </p:nvSpPr>
        <p:spPr>
          <a:xfrm>
            <a:off x="3843294" y="2061718"/>
            <a:ext cx="3312368" cy="1848417"/>
          </a:xfrm>
          <a:prstGeom prst="wedgeRoundRectCallout">
            <a:avLst>
              <a:gd name="adj1" fmla="val 44014"/>
              <a:gd name="adj2" fmla="val 6010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4139952" y="2184447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你知不知道這些圖形的面積是如何計算的？</a:t>
            </a:r>
            <a:endParaRPr lang="zh-TW" altLang="en-US" sz="3200" dirty="0"/>
          </a:p>
        </p:txBody>
      </p:sp>
      <p:sp>
        <p:nvSpPr>
          <p:cNvPr id="10" name="手繪多邊形 9"/>
          <p:cNvSpPr/>
          <p:nvPr/>
        </p:nvSpPr>
        <p:spPr>
          <a:xfrm>
            <a:off x="1052384" y="2053118"/>
            <a:ext cx="2381012" cy="1915037"/>
          </a:xfrm>
          <a:custGeom>
            <a:avLst/>
            <a:gdLst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65230 w 3614468"/>
              <a:gd name="connsiteY4" fmla="*/ 17252 h 2907101"/>
              <a:gd name="connsiteX5" fmla="*/ 0 w 3614468"/>
              <a:gd name="connsiteY5" fmla="*/ 0 h 290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4468" h="2907101">
                <a:moveTo>
                  <a:pt x="0" y="0"/>
                </a:moveTo>
                <a:cubicBezTo>
                  <a:pt x="2875" y="969034"/>
                  <a:pt x="5751" y="1938067"/>
                  <a:pt x="8626" y="2907101"/>
                </a:cubicBezTo>
                <a:lnTo>
                  <a:pt x="3614468" y="2889849"/>
                </a:lnTo>
                <a:lnTo>
                  <a:pt x="3614468" y="1449237"/>
                </a:lnTo>
                <a:lnTo>
                  <a:pt x="2165230" y="1725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 8"/>
          <p:cNvSpPr/>
          <p:nvPr/>
        </p:nvSpPr>
        <p:spPr>
          <a:xfrm>
            <a:off x="1147315" y="4118533"/>
            <a:ext cx="1915063" cy="2204625"/>
          </a:xfrm>
          <a:custGeom>
            <a:avLst/>
            <a:gdLst>
              <a:gd name="connsiteX0" fmla="*/ 1250830 w 2510287"/>
              <a:gd name="connsiteY0" fmla="*/ 0 h 2889849"/>
              <a:gd name="connsiteX1" fmla="*/ 0 w 2510287"/>
              <a:gd name="connsiteY1" fmla="*/ 724619 h 2889849"/>
              <a:gd name="connsiteX2" fmla="*/ 690113 w 2510287"/>
              <a:gd name="connsiteY2" fmla="*/ 724619 h 2889849"/>
              <a:gd name="connsiteX3" fmla="*/ 690113 w 2510287"/>
              <a:gd name="connsiteY3" fmla="*/ 2881223 h 2889849"/>
              <a:gd name="connsiteX4" fmla="*/ 1802921 w 2510287"/>
              <a:gd name="connsiteY4" fmla="*/ 2889849 h 2889849"/>
              <a:gd name="connsiteX5" fmla="*/ 1802921 w 2510287"/>
              <a:gd name="connsiteY5" fmla="*/ 715993 h 2889849"/>
              <a:gd name="connsiteX6" fmla="*/ 2510287 w 2510287"/>
              <a:gd name="connsiteY6" fmla="*/ 715993 h 2889849"/>
              <a:gd name="connsiteX7" fmla="*/ 1250830 w 2510287"/>
              <a:gd name="connsiteY7" fmla="*/ 0 h 2889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10287" h="2889849">
                <a:moveTo>
                  <a:pt x="1250830" y="0"/>
                </a:moveTo>
                <a:lnTo>
                  <a:pt x="0" y="724619"/>
                </a:lnTo>
                <a:lnTo>
                  <a:pt x="690113" y="724619"/>
                </a:lnTo>
                <a:lnTo>
                  <a:pt x="690113" y="2881223"/>
                </a:lnTo>
                <a:lnTo>
                  <a:pt x="1802921" y="2889849"/>
                </a:lnTo>
                <a:lnTo>
                  <a:pt x="1802921" y="715993"/>
                </a:lnTo>
                <a:lnTo>
                  <a:pt x="2510287" y="715993"/>
                </a:lnTo>
                <a:lnTo>
                  <a:pt x="125083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手繪多邊形 11"/>
          <p:cNvSpPr/>
          <p:nvPr/>
        </p:nvSpPr>
        <p:spPr>
          <a:xfrm>
            <a:off x="3749313" y="4244195"/>
            <a:ext cx="2173846" cy="2044437"/>
          </a:xfrm>
          <a:custGeom>
            <a:avLst/>
            <a:gdLst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81554 h 3398807"/>
              <a:gd name="connsiteX3" fmla="*/ 1164566 w 3605842"/>
              <a:gd name="connsiteY3" fmla="*/ 3381554 h 3398807"/>
              <a:gd name="connsiteX4" fmla="*/ 1147313 w 3605842"/>
              <a:gd name="connsiteY4" fmla="*/ 1449237 h 3398807"/>
              <a:gd name="connsiteX5" fmla="*/ 2389517 w 3605842"/>
              <a:gd name="connsiteY5" fmla="*/ 339018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81554 h 3398807"/>
              <a:gd name="connsiteX3" fmla="*/ 1164566 w 3605842"/>
              <a:gd name="connsiteY3" fmla="*/ 3381554 h 3398807"/>
              <a:gd name="connsiteX4" fmla="*/ 1170173 w 3605842"/>
              <a:gd name="connsiteY4" fmla="*/ 1468287 h 3398807"/>
              <a:gd name="connsiteX5" fmla="*/ 2389517 w 3605842"/>
              <a:gd name="connsiteY5" fmla="*/ 339018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81554 h 3398807"/>
              <a:gd name="connsiteX3" fmla="*/ 1164566 w 3605842"/>
              <a:gd name="connsiteY3" fmla="*/ 3381554 h 3398807"/>
              <a:gd name="connsiteX4" fmla="*/ 1170173 w 3605842"/>
              <a:gd name="connsiteY4" fmla="*/ 1468287 h 3398807"/>
              <a:gd name="connsiteX5" fmla="*/ 2427617 w 3605842"/>
              <a:gd name="connsiteY5" fmla="*/ 339399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81554 h 3398807"/>
              <a:gd name="connsiteX3" fmla="*/ 1160756 w 3605842"/>
              <a:gd name="connsiteY3" fmla="*/ 3392984 h 3398807"/>
              <a:gd name="connsiteX4" fmla="*/ 1170173 w 3605842"/>
              <a:gd name="connsiteY4" fmla="*/ 1468287 h 3398807"/>
              <a:gd name="connsiteX5" fmla="*/ 2427617 w 3605842"/>
              <a:gd name="connsiteY5" fmla="*/ 339399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92984 h 3398807"/>
              <a:gd name="connsiteX3" fmla="*/ 1160756 w 3605842"/>
              <a:gd name="connsiteY3" fmla="*/ 3392984 h 3398807"/>
              <a:gd name="connsiteX4" fmla="*/ 1170173 w 3605842"/>
              <a:gd name="connsiteY4" fmla="*/ 1468287 h 3398807"/>
              <a:gd name="connsiteX5" fmla="*/ 2427617 w 3605842"/>
              <a:gd name="connsiteY5" fmla="*/ 339399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15240 h 3398807"/>
              <a:gd name="connsiteX1" fmla="*/ 0 w 3605842"/>
              <a:gd name="connsiteY1" fmla="*/ 0 h 3398807"/>
              <a:gd name="connsiteX2" fmla="*/ 0 w 3605842"/>
              <a:gd name="connsiteY2" fmla="*/ 3392984 h 3398807"/>
              <a:gd name="connsiteX3" fmla="*/ 1160756 w 3605842"/>
              <a:gd name="connsiteY3" fmla="*/ 3392984 h 3398807"/>
              <a:gd name="connsiteX4" fmla="*/ 1170173 w 3605842"/>
              <a:gd name="connsiteY4" fmla="*/ 1468287 h 3398807"/>
              <a:gd name="connsiteX5" fmla="*/ 2427617 w 3605842"/>
              <a:gd name="connsiteY5" fmla="*/ 339399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15240 h 3398807"/>
              <a:gd name="connsiteX0" fmla="*/ 1138687 w 3605842"/>
              <a:gd name="connsiteY0" fmla="*/ 7620 h 3391187"/>
              <a:gd name="connsiteX1" fmla="*/ 11430 w 3605842"/>
              <a:gd name="connsiteY1" fmla="*/ 0 h 3391187"/>
              <a:gd name="connsiteX2" fmla="*/ 0 w 3605842"/>
              <a:gd name="connsiteY2" fmla="*/ 3385364 h 3391187"/>
              <a:gd name="connsiteX3" fmla="*/ 1160756 w 3605842"/>
              <a:gd name="connsiteY3" fmla="*/ 3385364 h 3391187"/>
              <a:gd name="connsiteX4" fmla="*/ 1170173 w 3605842"/>
              <a:gd name="connsiteY4" fmla="*/ 1460667 h 3391187"/>
              <a:gd name="connsiteX5" fmla="*/ 2427617 w 3605842"/>
              <a:gd name="connsiteY5" fmla="*/ 3386371 h 3391187"/>
              <a:gd name="connsiteX6" fmla="*/ 3605842 w 3605842"/>
              <a:gd name="connsiteY6" fmla="*/ 3391187 h 3391187"/>
              <a:gd name="connsiteX7" fmla="*/ 3597215 w 3605842"/>
              <a:gd name="connsiteY7" fmla="*/ 9632 h 3391187"/>
              <a:gd name="connsiteX8" fmla="*/ 2406770 w 3605842"/>
              <a:gd name="connsiteY8" fmla="*/ 9632 h 3391187"/>
              <a:gd name="connsiteX9" fmla="*/ 2398143 w 3605842"/>
              <a:gd name="connsiteY9" fmla="*/ 1933323 h 3391187"/>
              <a:gd name="connsiteX10" fmla="*/ 1138687 w 3605842"/>
              <a:gd name="connsiteY10" fmla="*/ 7620 h 339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05842" h="3391187">
                <a:moveTo>
                  <a:pt x="1138687" y="7620"/>
                </a:moveTo>
                <a:lnTo>
                  <a:pt x="11430" y="0"/>
                </a:lnTo>
                <a:lnTo>
                  <a:pt x="0" y="3385364"/>
                </a:lnTo>
                <a:lnTo>
                  <a:pt x="1160756" y="3385364"/>
                </a:lnTo>
                <a:lnTo>
                  <a:pt x="1170173" y="1460667"/>
                </a:lnTo>
                <a:lnTo>
                  <a:pt x="2427617" y="3386371"/>
                </a:lnTo>
                <a:lnTo>
                  <a:pt x="3605842" y="3391187"/>
                </a:lnTo>
                <a:cubicBezTo>
                  <a:pt x="3602966" y="2264002"/>
                  <a:pt x="3600091" y="1136817"/>
                  <a:pt x="3597215" y="9632"/>
                </a:cubicBezTo>
                <a:lnTo>
                  <a:pt x="2406770" y="9632"/>
                </a:lnTo>
                <a:cubicBezTo>
                  <a:pt x="2403894" y="650862"/>
                  <a:pt x="2401019" y="1292093"/>
                  <a:pt x="2398143" y="1933323"/>
                </a:cubicBezTo>
                <a:lnTo>
                  <a:pt x="1138687" y="762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/>
          <p:nvPr/>
        </p:nvSpPr>
        <p:spPr>
          <a:xfrm>
            <a:off x="1052384" y="2130752"/>
            <a:ext cx="3614468" cy="2907101"/>
          </a:xfrm>
          <a:custGeom>
            <a:avLst/>
            <a:gdLst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65230 w 3614468"/>
              <a:gd name="connsiteY4" fmla="*/ 17252 h 2907101"/>
              <a:gd name="connsiteX5" fmla="*/ 0 w 3614468"/>
              <a:gd name="connsiteY5" fmla="*/ 0 h 2907101"/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91900 w 3614468"/>
              <a:gd name="connsiteY4" fmla="*/ 2012 h 2907101"/>
              <a:gd name="connsiteX5" fmla="*/ 0 w 3614468"/>
              <a:gd name="connsiteY5" fmla="*/ 0 h 290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4468" h="2907101">
                <a:moveTo>
                  <a:pt x="0" y="0"/>
                </a:moveTo>
                <a:cubicBezTo>
                  <a:pt x="2875" y="969034"/>
                  <a:pt x="5751" y="1938067"/>
                  <a:pt x="8626" y="2907101"/>
                </a:cubicBezTo>
                <a:lnTo>
                  <a:pt x="3614468" y="2889849"/>
                </a:lnTo>
                <a:lnTo>
                  <a:pt x="3614468" y="1449237"/>
                </a:lnTo>
                <a:lnTo>
                  <a:pt x="2191900" y="201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直角三角形 32"/>
          <p:cNvSpPr/>
          <p:nvPr/>
        </p:nvSpPr>
        <p:spPr>
          <a:xfrm rot="10800000">
            <a:off x="3288030" y="2152650"/>
            <a:ext cx="1348740" cy="1363088"/>
          </a:xfrm>
          <a:prstGeom prst="rtTriangle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填補法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391470" y="1362959"/>
            <a:ext cx="34764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填補法就是把</a:t>
            </a:r>
            <a:r>
              <a:rPr lang="zh-TW" altLang="en-US" sz="2800" b="1" dirty="0" smtClean="0"/>
              <a:t>多邊形</a:t>
            </a:r>
            <a:r>
              <a:rPr lang="zh-TW" altLang="en-US" sz="2800" dirty="0" smtClean="0"/>
              <a:t>看為大小形狀之差，而所有形狀的面積都是能計算的。</a:t>
            </a:r>
            <a:endParaRPr lang="en-US" altLang="zh-TW" sz="2800" dirty="0" smtClean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2338" y="4251140"/>
            <a:ext cx="1459979" cy="2158286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305237" y="1259471"/>
            <a:ext cx="3519550" cy="2932969"/>
          </a:xfrm>
          <a:prstGeom prst="wedgeRoundRectCallout">
            <a:avLst>
              <a:gd name="adj1" fmla="val -2530"/>
              <a:gd name="adj2" fmla="val 5930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>
            <a:off x="4756025" y="3582819"/>
            <a:ext cx="215667" cy="143775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右大括弧 17"/>
          <p:cNvSpPr/>
          <p:nvPr/>
        </p:nvSpPr>
        <p:spPr>
          <a:xfrm flipH="1">
            <a:off x="736112" y="2124955"/>
            <a:ext cx="215667" cy="292149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右大括弧 18"/>
          <p:cNvSpPr/>
          <p:nvPr/>
        </p:nvSpPr>
        <p:spPr>
          <a:xfrm rot="16200000">
            <a:off x="2033674" y="818769"/>
            <a:ext cx="215667" cy="2152295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右大括弧 24"/>
          <p:cNvSpPr/>
          <p:nvPr/>
        </p:nvSpPr>
        <p:spPr>
          <a:xfrm rot="5400000">
            <a:off x="2765481" y="3438331"/>
            <a:ext cx="215667" cy="360727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38023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948689" y="411192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527541" y="5319627"/>
            <a:ext cx="76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817297" y="1429106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400130" y="3140021"/>
            <a:ext cx="3191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如左圖便可看為</a:t>
            </a:r>
            <a:r>
              <a:rPr lang="zh-TW" altLang="en-US" sz="2800" b="1" dirty="0" smtClean="0"/>
              <a:t>長方形</a:t>
            </a:r>
            <a:r>
              <a:rPr lang="zh-TW" altLang="en-US" sz="2800" dirty="0" smtClean="0"/>
              <a:t>與</a:t>
            </a:r>
            <a:r>
              <a:rPr lang="zh-TW" altLang="en-US" sz="2800" b="1" dirty="0" smtClean="0"/>
              <a:t>三角形</a:t>
            </a:r>
            <a:r>
              <a:rPr lang="zh-TW" altLang="en-US" sz="2800" dirty="0" smtClean="0"/>
              <a:t>之差。</a:t>
            </a:r>
            <a:endParaRPr lang="zh-TW" altLang="en-US" sz="2800" dirty="0"/>
          </a:p>
        </p:txBody>
      </p:sp>
      <p:sp>
        <p:nvSpPr>
          <p:cNvPr id="32" name="矩形 31"/>
          <p:cNvSpPr/>
          <p:nvPr/>
        </p:nvSpPr>
        <p:spPr>
          <a:xfrm>
            <a:off x="1055370" y="2129790"/>
            <a:ext cx="3608070" cy="2895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3" grpId="0"/>
      <p:bldP spid="20" grpId="0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/>
          <p:nvPr/>
        </p:nvSpPr>
        <p:spPr>
          <a:xfrm>
            <a:off x="1052384" y="2130752"/>
            <a:ext cx="3614468" cy="2907101"/>
          </a:xfrm>
          <a:custGeom>
            <a:avLst/>
            <a:gdLst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65230 w 3614468"/>
              <a:gd name="connsiteY4" fmla="*/ 17252 h 2907101"/>
              <a:gd name="connsiteX5" fmla="*/ 0 w 3614468"/>
              <a:gd name="connsiteY5" fmla="*/ 0 h 2907101"/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91900 w 3614468"/>
              <a:gd name="connsiteY4" fmla="*/ 2012 h 2907101"/>
              <a:gd name="connsiteX5" fmla="*/ 0 w 3614468"/>
              <a:gd name="connsiteY5" fmla="*/ 0 h 290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4468" h="2907101">
                <a:moveTo>
                  <a:pt x="0" y="0"/>
                </a:moveTo>
                <a:cubicBezTo>
                  <a:pt x="2875" y="969034"/>
                  <a:pt x="5751" y="1938067"/>
                  <a:pt x="8626" y="2907101"/>
                </a:cubicBezTo>
                <a:lnTo>
                  <a:pt x="3614468" y="2889849"/>
                </a:lnTo>
                <a:lnTo>
                  <a:pt x="3614468" y="1449237"/>
                </a:lnTo>
                <a:lnTo>
                  <a:pt x="2191900" y="201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直角三角形 32"/>
          <p:cNvSpPr/>
          <p:nvPr/>
        </p:nvSpPr>
        <p:spPr>
          <a:xfrm rot="10800000">
            <a:off x="3288030" y="2152650"/>
            <a:ext cx="1348740" cy="1363088"/>
          </a:xfrm>
          <a:prstGeom prst="rtTriangle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填補法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633063" y="1492349"/>
            <a:ext cx="26828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同學們先要找出計算</a:t>
            </a:r>
            <a:r>
              <a:rPr lang="zh-TW" altLang="en-US" sz="2800" b="1" dirty="0" smtClean="0"/>
              <a:t>長方形</a:t>
            </a:r>
            <a:r>
              <a:rPr lang="zh-TW" altLang="en-US" sz="2800" dirty="0" smtClean="0"/>
              <a:t>及</a:t>
            </a:r>
            <a:r>
              <a:rPr lang="zh-TW" altLang="en-US" sz="2800" b="1" dirty="0" smtClean="0"/>
              <a:t>三角形</a:t>
            </a:r>
            <a:r>
              <a:rPr lang="zh-TW" altLang="en-US" sz="2800" dirty="0" smtClean="0"/>
              <a:t>面積所需的各邊長</a:t>
            </a:r>
            <a:r>
              <a:rPr lang="en-US" altLang="zh-TW" sz="2800" dirty="0" smtClean="0"/>
              <a:t>……</a:t>
            </a:r>
            <a:endParaRPr lang="zh-TW" altLang="en-US" sz="2800" dirty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0589" y="3500643"/>
            <a:ext cx="1509624" cy="2231676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581304" y="1414735"/>
            <a:ext cx="2777691" cy="1966823"/>
          </a:xfrm>
          <a:prstGeom prst="wedgeRoundRectCallout">
            <a:avLst>
              <a:gd name="adj1" fmla="val -1192"/>
              <a:gd name="adj2" fmla="val 6895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>
            <a:off x="4756025" y="3582819"/>
            <a:ext cx="215667" cy="143775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右大括弧 17"/>
          <p:cNvSpPr/>
          <p:nvPr/>
        </p:nvSpPr>
        <p:spPr>
          <a:xfrm flipH="1">
            <a:off x="736112" y="2124955"/>
            <a:ext cx="215667" cy="292149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右大括弧 18"/>
          <p:cNvSpPr/>
          <p:nvPr/>
        </p:nvSpPr>
        <p:spPr>
          <a:xfrm rot="16200000">
            <a:off x="2033674" y="818769"/>
            <a:ext cx="215667" cy="2152295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右大括弧 24"/>
          <p:cNvSpPr/>
          <p:nvPr/>
        </p:nvSpPr>
        <p:spPr>
          <a:xfrm rot="5400000">
            <a:off x="2765481" y="3438331"/>
            <a:ext cx="215667" cy="360727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38023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948689" y="411192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527541" y="5319627"/>
            <a:ext cx="76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817297" y="1429106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055370" y="2129790"/>
            <a:ext cx="3608070" cy="2895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右大括弧 20"/>
          <p:cNvSpPr/>
          <p:nvPr/>
        </p:nvSpPr>
        <p:spPr>
          <a:xfrm rot="16200000">
            <a:off x="3856722" y="1206958"/>
            <a:ext cx="215667" cy="138741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右大括弧 29"/>
          <p:cNvSpPr/>
          <p:nvPr/>
        </p:nvSpPr>
        <p:spPr>
          <a:xfrm>
            <a:off x="4753150" y="2156584"/>
            <a:ext cx="215667" cy="1371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4911312" y="265981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3669102" y="146936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7" grpId="0" animBg="1"/>
      <p:bldP spid="19" grpId="0" animBg="1"/>
      <p:bldP spid="27" grpId="0"/>
      <p:bldP spid="29" grpId="0"/>
      <p:bldP spid="21" grpId="0" animBg="1"/>
      <p:bldP spid="30" grpId="0" animBg="1"/>
      <p:bldP spid="31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/>
          <p:nvPr/>
        </p:nvSpPr>
        <p:spPr>
          <a:xfrm>
            <a:off x="1052384" y="2130752"/>
            <a:ext cx="3614468" cy="2907101"/>
          </a:xfrm>
          <a:custGeom>
            <a:avLst/>
            <a:gdLst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65230 w 3614468"/>
              <a:gd name="connsiteY4" fmla="*/ 17252 h 2907101"/>
              <a:gd name="connsiteX5" fmla="*/ 0 w 3614468"/>
              <a:gd name="connsiteY5" fmla="*/ 0 h 2907101"/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91900 w 3614468"/>
              <a:gd name="connsiteY4" fmla="*/ 2012 h 2907101"/>
              <a:gd name="connsiteX5" fmla="*/ 0 w 3614468"/>
              <a:gd name="connsiteY5" fmla="*/ 0 h 290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4468" h="2907101">
                <a:moveTo>
                  <a:pt x="0" y="0"/>
                </a:moveTo>
                <a:cubicBezTo>
                  <a:pt x="2875" y="969034"/>
                  <a:pt x="5751" y="1938067"/>
                  <a:pt x="8626" y="2907101"/>
                </a:cubicBezTo>
                <a:lnTo>
                  <a:pt x="3614468" y="2889849"/>
                </a:lnTo>
                <a:lnTo>
                  <a:pt x="3614468" y="1449237"/>
                </a:lnTo>
                <a:lnTo>
                  <a:pt x="2191900" y="201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直角三角形 32"/>
          <p:cNvSpPr/>
          <p:nvPr/>
        </p:nvSpPr>
        <p:spPr>
          <a:xfrm rot="10800000">
            <a:off x="3288030" y="2152650"/>
            <a:ext cx="1348740" cy="1363088"/>
          </a:xfrm>
          <a:prstGeom prst="rtTriangle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填補法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8" name="右大括弧 17"/>
          <p:cNvSpPr/>
          <p:nvPr/>
        </p:nvSpPr>
        <p:spPr>
          <a:xfrm flipH="1">
            <a:off x="736112" y="2124955"/>
            <a:ext cx="215667" cy="292149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右大括弧 24"/>
          <p:cNvSpPr/>
          <p:nvPr/>
        </p:nvSpPr>
        <p:spPr>
          <a:xfrm rot="5400000">
            <a:off x="2765481" y="3438331"/>
            <a:ext cx="215667" cy="360727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38023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527541" y="5319627"/>
            <a:ext cx="76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055370" y="2129790"/>
            <a:ext cx="3608070" cy="2895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右大括弧 20"/>
          <p:cNvSpPr/>
          <p:nvPr/>
        </p:nvSpPr>
        <p:spPr>
          <a:xfrm rot="16200000">
            <a:off x="3856722" y="1206958"/>
            <a:ext cx="215667" cy="138741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右大括弧 29"/>
          <p:cNvSpPr/>
          <p:nvPr/>
        </p:nvSpPr>
        <p:spPr>
          <a:xfrm>
            <a:off x="4753150" y="2156584"/>
            <a:ext cx="215667" cy="1371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4911312" y="265981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3669102" y="146936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45857" y="4511625"/>
            <a:ext cx="1234989" cy="1825683"/>
          </a:xfrm>
          <a:prstGeom prst="rect">
            <a:avLst/>
          </a:prstGeom>
        </p:spPr>
      </p:pic>
      <p:sp>
        <p:nvSpPr>
          <p:cNvPr id="36" name="圓角矩形圖說文字 35"/>
          <p:cNvSpPr/>
          <p:nvPr/>
        </p:nvSpPr>
        <p:spPr>
          <a:xfrm>
            <a:off x="5477777" y="1207698"/>
            <a:ext cx="3502321" cy="3252173"/>
          </a:xfrm>
          <a:prstGeom prst="wedgeRoundRectCallout">
            <a:avLst>
              <a:gd name="adj1" fmla="val -4216"/>
              <a:gd name="adj2" fmla="val 57538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5589920" y="1846054"/>
            <a:ext cx="222561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長方形</a:t>
            </a:r>
            <a:r>
              <a:rPr lang="zh-TW" altLang="en-US" sz="2800" dirty="0" smtClean="0"/>
              <a:t>面積：</a:t>
            </a:r>
            <a:endParaRPr lang="en-US" altLang="zh-TW" sz="2800" dirty="0" smtClean="0"/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8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cm × 10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cm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= 80 cm</a:t>
            </a:r>
            <a:r>
              <a:rPr lang="en-US" altLang="zh-TW" sz="2400" baseline="300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8" name="文字方塊 37"/>
          <p:cNvSpPr txBox="1"/>
          <p:nvPr/>
        </p:nvSpPr>
        <p:spPr>
          <a:xfrm>
            <a:off x="5589917" y="3062388"/>
            <a:ext cx="218248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三角形</a:t>
            </a:r>
            <a:r>
              <a:rPr lang="zh-TW" altLang="en-US" sz="2800" dirty="0" smtClean="0"/>
              <a:t>面積：</a:t>
            </a:r>
            <a:endParaRPr lang="en-US" altLang="zh-TW" sz="2800" dirty="0" smtClean="0"/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4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cm × 4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cm ÷ 2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= 8 cm</a:t>
            </a:r>
            <a:r>
              <a:rPr lang="en-US" altLang="zh-TW" sz="2400" baseline="30000" dirty="0" smtClean="0">
                <a:solidFill>
                  <a:srgbClr val="FF0000"/>
                </a:solidFill>
              </a:rPr>
              <a:t>2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5615795" y="1302594"/>
            <a:ext cx="3191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再計算各部分面積。</a:t>
            </a:r>
            <a:endParaRPr lang="en-US" altLang="zh-TW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/>
      <p:bldP spid="38" grpId="1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角三角形 30"/>
          <p:cNvSpPr/>
          <p:nvPr/>
        </p:nvSpPr>
        <p:spPr>
          <a:xfrm rot="10800000">
            <a:off x="3288030" y="2152650"/>
            <a:ext cx="1348740" cy="1363088"/>
          </a:xfrm>
          <a:prstGeom prst="rtTriangle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填補法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58568" y="1431967"/>
            <a:ext cx="347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31789" y="3329797"/>
            <a:ext cx="1754343" cy="2593444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400143" y="1293958"/>
            <a:ext cx="3502321" cy="1897811"/>
          </a:xfrm>
          <a:prstGeom prst="wedgeRoundRectCallout">
            <a:avLst>
              <a:gd name="adj1" fmla="val -6679"/>
              <a:gd name="adj2" fmla="val 6708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右大括弧 36"/>
          <p:cNvSpPr/>
          <p:nvPr/>
        </p:nvSpPr>
        <p:spPr>
          <a:xfrm rot="16200000">
            <a:off x="1981916" y="861900"/>
            <a:ext cx="215667" cy="210053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1791418" y="1446358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右大括弧 44"/>
          <p:cNvSpPr/>
          <p:nvPr/>
        </p:nvSpPr>
        <p:spPr>
          <a:xfrm>
            <a:off x="4756025" y="3582819"/>
            <a:ext cx="215667" cy="143775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6" name="右大括弧 45"/>
          <p:cNvSpPr/>
          <p:nvPr/>
        </p:nvSpPr>
        <p:spPr>
          <a:xfrm flipH="1">
            <a:off x="710232" y="2124955"/>
            <a:ext cx="215667" cy="2895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112144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4948689" y="411192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5512304" y="2260126"/>
            <a:ext cx="2234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80 cm</a:t>
            </a:r>
            <a:r>
              <a:rPr lang="en-US" altLang="zh-TW" sz="24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sz="2400" dirty="0" smtClean="0">
                <a:solidFill>
                  <a:srgbClr val="FF0000"/>
                </a:solidFill>
              </a:rPr>
              <a:t> –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8 cm</a:t>
            </a:r>
            <a:r>
              <a:rPr lang="en-US" altLang="zh-TW" sz="2400" baseline="300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" name="文字方塊 57"/>
          <p:cNvSpPr txBox="1"/>
          <p:nvPr/>
        </p:nvSpPr>
        <p:spPr>
          <a:xfrm>
            <a:off x="5538161" y="1388854"/>
            <a:ext cx="3191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於是，整個</a:t>
            </a:r>
            <a:r>
              <a:rPr lang="zh-TW" altLang="en-US" sz="2800" b="1" dirty="0" smtClean="0"/>
              <a:t>多邊形</a:t>
            </a:r>
            <a:r>
              <a:rPr lang="zh-TW" altLang="en-US" sz="2800" dirty="0" smtClean="0"/>
              <a:t>的面積便是</a:t>
            </a:r>
            <a:endParaRPr lang="en-US" altLang="zh-TW" sz="2800" dirty="0" smtClean="0"/>
          </a:p>
        </p:txBody>
      </p:sp>
      <p:sp>
        <p:nvSpPr>
          <p:cNvPr id="26" name="右大括弧 25"/>
          <p:cNvSpPr/>
          <p:nvPr/>
        </p:nvSpPr>
        <p:spPr>
          <a:xfrm rot="5400000">
            <a:off x="2750241" y="3434521"/>
            <a:ext cx="215667" cy="360727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2512301" y="5315817"/>
            <a:ext cx="76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5518042" y="2636803"/>
            <a:ext cx="1331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=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72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cm</a:t>
            </a:r>
            <a:r>
              <a:rPr lang="en-US" altLang="zh-TW" sz="2400" b="1" baseline="30000" dirty="0" smtClean="0">
                <a:solidFill>
                  <a:srgbClr val="FF0000"/>
                </a:solidFill>
              </a:rPr>
              <a:t>2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手繪多邊形 29"/>
          <p:cNvSpPr/>
          <p:nvPr/>
        </p:nvSpPr>
        <p:spPr>
          <a:xfrm>
            <a:off x="1052384" y="2130752"/>
            <a:ext cx="3614468" cy="2907101"/>
          </a:xfrm>
          <a:custGeom>
            <a:avLst/>
            <a:gdLst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65230 w 3614468"/>
              <a:gd name="connsiteY4" fmla="*/ 17252 h 2907101"/>
              <a:gd name="connsiteX5" fmla="*/ 0 w 3614468"/>
              <a:gd name="connsiteY5" fmla="*/ 0 h 2907101"/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91900 w 3614468"/>
              <a:gd name="connsiteY4" fmla="*/ 2012 h 2907101"/>
              <a:gd name="connsiteX5" fmla="*/ 0 w 3614468"/>
              <a:gd name="connsiteY5" fmla="*/ 0 h 290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4468" h="2907101">
                <a:moveTo>
                  <a:pt x="0" y="0"/>
                </a:moveTo>
                <a:cubicBezTo>
                  <a:pt x="2875" y="969034"/>
                  <a:pt x="5751" y="1938067"/>
                  <a:pt x="8626" y="2907101"/>
                </a:cubicBezTo>
                <a:lnTo>
                  <a:pt x="3614468" y="2889849"/>
                </a:lnTo>
                <a:lnTo>
                  <a:pt x="3614468" y="1449237"/>
                </a:lnTo>
                <a:lnTo>
                  <a:pt x="2191900" y="201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1055370" y="2129790"/>
            <a:ext cx="3608070" cy="2895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7" grpId="0"/>
      <p:bldP spid="58" grpId="0"/>
      <p:bldP spid="28" grpId="0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手繪多邊形 20"/>
          <p:cNvSpPr/>
          <p:nvPr/>
        </p:nvSpPr>
        <p:spPr>
          <a:xfrm>
            <a:off x="526198" y="1776011"/>
            <a:ext cx="3605842" cy="3391187"/>
          </a:xfrm>
          <a:custGeom>
            <a:avLst/>
            <a:gdLst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81554 h 3398807"/>
              <a:gd name="connsiteX3" fmla="*/ 1164566 w 3605842"/>
              <a:gd name="connsiteY3" fmla="*/ 3381554 h 3398807"/>
              <a:gd name="connsiteX4" fmla="*/ 1147313 w 3605842"/>
              <a:gd name="connsiteY4" fmla="*/ 1449237 h 3398807"/>
              <a:gd name="connsiteX5" fmla="*/ 2389517 w 3605842"/>
              <a:gd name="connsiteY5" fmla="*/ 339018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81554 h 3398807"/>
              <a:gd name="connsiteX3" fmla="*/ 1164566 w 3605842"/>
              <a:gd name="connsiteY3" fmla="*/ 3381554 h 3398807"/>
              <a:gd name="connsiteX4" fmla="*/ 1170173 w 3605842"/>
              <a:gd name="connsiteY4" fmla="*/ 1468287 h 3398807"/>
              <a:gd name="connsiteX5" fmla="*/ 2389517 w 3605842"/>
              <a:gd name="connsiteY5" fmla="*/ 339018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81554 h 3398807"/>
              <a:gd name="connsiteX3" fmla="*/ 1164566 w 3605842"/>
              <a:gd name="connsiteY3" fmla="*/ 3381554 h 3398807"/>
              <a:gd name="connsiteX4" fmla="*/ 1170173 w 3605842"/>
              <a:gd name="connsiteY4" fmla="*/ 1468287 h 3398807"/>
              <a:gd name="connsiteX5" fmla="*/ 2427617 w 3605842"/>
              <a:gd name="connsiteY5" fmla="*/ 339399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81554 h 3398807"/>
              <a:gd name="connsiteX3" fmla="*/ 1160756 w 3605842"/>
              <a:gd name="connsiteY3" fmla="*/ 3392984 h 3398807"/>
              <a:gd name="connsiteX4" fmla="*/ 1170173 w 3605842"/>
              <a:gd name="connsiteY4" fmla="*/ 1468287 h 3398807"/>
              <a:gd name="connsiteX5" fmla="*/ 2427617 w 3605842"/>
              <a:gd name="connsiteY5" fmla="*/ 339399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0 h 3398807"/>
              <a:gd name="connsiteX1" fmla="*/ 0 w 3605842"/>
              <a:gd name="connsiteY1" fmla="*/ 0 h 3398807"/>
              <a:gd name="connsiteX2" fmla="*/ 0 w 3605842"/>
              <a:gd name="connsiteY2" fmla="*/ 3392984 h 3398807"/>
              <a:gd name="connsiteX3" fmla="*/ 1160756 w 3605842"/>
              <a:gd name="connsiteY3" fmla="*/ 3392984 h 3398807"/>
              <a:gd name="connsiteX4" fmla="*/ 1170173 w 3605842"/>
              <a:gd name="connsiteY4" fmla="*/ 1468287 h 3398807"/>
              <a:gd name="connsiteX5" fmla="*/ 2427617 w 3605842"/>
              <a:gd name="connsiteY5" fmla="*/ 339399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0 h 3398807"/>
              <a:gd name="connsiteX0" fmla="*/ 1138687 w 3605842"/>
              <a:gd name="connsiteY0" fmla="*/ 15240 h 3398807"/>
              <a:gd name="connsiteX1" fmla="*/ 0 w 3605842"/>
              <a:gd name="connsiteY1" fmla="*/ 0 h 3398807"/>
              <a:gd name="connsiteX2" fmla="*/ 0 w 3605842"/>
              <a:gd name="connsiteY2" fmla="*/ 3392984 h 3398807"/>
              <a:gd name="connsiteX3" fmla="*/ 1160756 w 3605842"/>
              <a:gd name="connsiteY3" fmla="*/ 3392984 h 3398807"/>
              <a:gd name="connsiteX4" fmla="*/ 1170173 w 3605842"/>
              <a:gd name="connsiteY4" fmla="*/ 1468287 h 3398807"/>
              <a:gd name="connsiteX5" fmla="*/ 2427617 w 3605842"/>
              <a:gd name="connsiteY5" fmla="*/ 3393991 h 3398807"/>
              <a:gd name="connsiteX6" fmla="*/ 3605842 w 3605842"/>
              <a:gd name="connsiteY6" fmla="*/ 3398807 h 3398807"/>
              <a:gd name="connsiteX7" fmla="*/ 3597215 w 3605842"/>
              <a:gd name="connsiteY7" fmla="*/ 17252 h 3398807"/>
              <a:gd name="connsiteX8" fmla="*/ 2406770 w 3605842"/>
              <a:gd name="connsiteY8" fmla="*/ 17252 h 3398807"/>
              <a:gd name="connsiteX9" fmla="*/ 2398143 w 3605842"/>
              <a:gd name="connsiteY9" fmla="*/ 1940943 h 3398807"/>
              <a:gd name="connsiteX10" fmla="*/ 1138687 w 3605842"/>
              <a:gd name="connsiteY10" fmla="*/ 15240 h 3398807"/>
              <a:gd name="connsiteX0" fmla="*/ 1138687 w 3605842"/>
              <a:gd name="connsiteY0" fmla="*/ 7620 h 3391187"/>
              <a:gd name="connsiteX1" fmla="*/ 11430 w 3605842"/>
              <a:gd name="connsiteY1" fmla="*/ 0 h 3391187"/>
              <a:gd name="connsiteX2" fmla="*/ 0 w 3605842"/>
              <a:gd name="connsiteY2" fmla="*/ 3385364 h 3391187"/>
              <a:gd name="connsiteX3" fmla="*/ 1160756 w 3605842"/>
              <a:gd name="connsiteY3" fmla="*/ 3385364 h 3391187"/>
              <a:gd name="connsiteX4" fmla="*/ 1170173 w 3605842"/>
              <a:gd name="connsiteY4" fmla="*/ 1460667 h 3391187"/>
              <a:gd name="connsiteX5" fmla="*/ 2427617 w 3605842"/>
              <a:gd name="connsiteY5" fmla="*/ 3386371 h 3391187"/>
              <a:gd name="connsiteX6" fmla="*/ 3605842 w 3605842"/>
              <a:gd name="connsiteY6" fmla="*/ 3391187 h 3391187"/>
              <a:gd name="connsiteX7" fmla="*/ 3597215 w 3605842"/>
              <a:gd name="connsiteY7" fmla="*/ 9632 h 3391187"/>
              <a:gd name="connsiteX8" fmla="*/ 2406770 w 3605842"/>
              <a:gd name="connsiteY8" fmla="*/ 9632 h 3391187"/>
              <a:gd name="connsiteX9" fmla="*/ 2398143 w 3605842"/>
              <a:gd name="connsiteY9" fmla="*/ 1933323 h 3391187"/>
              <a:gd name="connsiteX10" fmla="*/ 1138687 w 3605842"/>
              <a:gd name="connsiteY10" fmla="*/ 7620 h 339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05842" h="3391187">
                <a:moveTo>
                  <a:pt x="1138687" y="7620"/>
                </a:moveTo>
                <a:lnTo>
                  <a:pt x="11430" y="0"/>
                </a:lnTo>
                <a:lnTo>
                  <a:pt x="0" y="3385364"/>
                </a:lnTo>
                <a:lnTo>
                  <a:pt x="1160756" y="3385364"/>
                </a:lnTo>
                <a:lnTo>
                  <a:pt x="1170173" y="1460667"/>
                </a:lnTo>
                <a:lnTo>
                  <a:pt x="2427617" y="3386371"/>
                </a:lnTo>
                <a:lnTo>
                  <a:pt x="3605842" y="3391187"/>
                </a:lnTo>
                <a:cubicBezTo>
                  <a:pt x="3602966" y="2264002"/>
                  <a:pt x="3600091" y="1136817"/>
                  <a:pt x="3597215" y="9632"/>
                </a:cubicBezTo>
                <a:lnTo>
                  <a:pt x="2406770" y="9632"/>
                </a:lnTo>
                <a:cubicBezTo>
                  <a:pt x="2403894" y="650862"/>
                  <a:pt x="2401019" y="1292093"/>
                  <a:pt x="2398143" y="1933323"/>
                </a:cubicBezTo>
                <a:lnTo>
                  <a:pt x="1138687" y="762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填補法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348390" y="1147288"/>
            <a:ext cx="33211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同學們可試試找出這個</a:t>
            </a:r>
            <a:r>
              <a:rPr lang="zh-TW" altLang="en-US" sz="2800" b="1" dirty="0" smtClean="0"/>
              <a:t>多邊形</a:t>
            </a:r>
            <a:r>
              <a:rPr lang="zh-TW" altLang="en-US" sz="2800" dirty="0" smtClean="0"/>
              <a:t>的面積。</a:t>
            </a:r>
            <a:endParaRPr lang="en-US" altLang="zh-TW" sz="2800" dirty="0" smtClean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6257" y="5339750"/>
            <a:ext cx="981036" cy="1450264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253487" y="1017918"/>
            <a:ext cx="3528204" cy="4287327"/>
          </a:xfrm>
          <a:prstGeom prst="wedgeRoundRectCallout">
            <a:avLst>
              <a:gd name="adj1" fmla="val -124"/>
              <a:gd name="adj2" fmla="val 5681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右大括弧 17"/>
          <p:cNvSpPr/>
          <p:nvPr/>
        </p:nvSpPr>
        <p:spPr>
          <a:xfrm>
            <a:off x="4255670" y="1788496"/>
            <a:ext cx="215667" cy="337007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右大括弧 24"/>
          <p:cNvSpPr/>
          <p:nvPr/>
        </p:nvSpPr>
        <p:spPr>
          <a:xfrm rot="5400000">
            <a:off x="1001366" y="4745206"/>
            <a:ext cx="215667" cy="116600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2044447" y="5374233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3174504" y="2562026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4413834" y="3275141"/>
            <a:ext cx="753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5339756" y="2035839"/>
            <a:ext cx="351957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rgbClr val="0070C0"/>
                </a:solidFill>
              </a:rPr>
              <a:t>答案：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zh-TW" altLang="en-US" sz="2000" b="1" dirty="0" smtClean="0">
                <a:solidFill>
                  <a:srgbClr val="0070C0"/>
                </a:solidFill>
              </a:rPr>
              <a:t>長方形</a:t>
            </a:r>
            <a:r>
              <a:rPr lang="zh-TW" altLang="en-US" sz="2000" dirty="0" smtClean="0">
                <a:solidFill>
                  <a:srgbClr val="0070C0"/>
                </a:solidFill>
              </a:rPr>
              <a:t>面積：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(5cm + 5cm + 5cm) ×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14cm</a:t>
            </a: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=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210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zh-TW" altLang="en-US" sz="2000" b="1" dirty="0" smtClean="0">
                <a:solidFill>
                  <a:srgbClr val="0070C0"/>
                </a:solidFill>
              </a:rPr>
              <a:t>三角形</a:t>
            </a:r>
            <a:r>
              <a:rPr lang="zh-TW" altLang="en-US" sz="2000" dirty="0" smtClean="0">
                <a:solidFill>
                  <a:srgbClr val="0070C0"/>
                </a:solidFill>
              </a:rPr>
              <a:t>面積：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5cm ×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8cm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÷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2</a:t>
            </a: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=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20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zh-TW" altLang="en-US" sz="2000" dirty="0" smtClean="0">
                <a:solidFill>
                  <a:srgbClr val="0070C0"/>
                </a:solidFill>
              </a:rPr>
              <a:t>於是，整個</a:t>
            </a:r>
            <a:r>
              <a:rPr lang="zh-TW" altLang="en-US" sz="2000" b="1" dirty="0" smtClean="0">
                <a:solidFill>
                  <a:srgbClr val="0070C0"/>
                </a:solidFill>
              </a:rPr>
              <a:t>多邊形</a:t>
            </a:r>
            <a:r>
              <a:rPr lang="zh-TW" altLang="en-US" sz="2000" dirty="0" smtClean="0">
                <a:solidFill>
                  <a:srgbClr val="0070C0"/>
                </a:solidFill>
              </a:rPr>
              <a:t>的面積便是</a:t>
            </a: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210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r>
              <a:rPr lang="en-US" altLang="zh-TW" sz="2000" dirty="0" smtClean="0">
                <a:solidFill>
                  <a:srgbClr val="0070C0"/>
                </a:solidFill>
              </a:rPr>
              <a:t> – 20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r>
              <a:rPr lang="en-US" altLang="zh-TW" sz="2000" dirty="0" smtClean="0">
                <a:solidFill>
                  <a:srgbClr val="0070C0"/>
                </a:solidFill>
              </a:rPr>
              <a:t> – 20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=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170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endParaRPr lang="zh-TW" altLang="en-US" sz="2000" baseline="30000" dirty="0"/>
          </a:p>
        </p:txBody>
      </p:sp>
      <p:sp>
        <p:nvSpPr>
          <p:cNvPr id="27" name="右大括弧 26"/>
          <p:cNvSpPr/>
          <p:nvPr/>
        </p:nvSpPr>
        <p:spPr>
          <a:xfrm rot="5400000">
            <a:off x="3431139" y="4759585"/>
            <a:ext cx="215667" cy="116600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右大括弧 27"/>
          <p:cNvSpPr/>
          <p:nvPr/>
        </p:nvSpPr>
        <p:spPr>
          <a:xfrm rot="5400000">
            <a:off x="2220565" y="4748085"/>
            <a:ext cx="215667" cy="116600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3292400" y="537998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859752" y="5362734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825241" y="394800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右大括弧 40"/>
          <p:cNvSpPr/>
          <p:nvPr/>
        </p:nvSpPr>
        <p:spPr>
          <a:xfrm rot="16200000" flipV="1">
            <a:off x="3422512" y="1032971"/>
            <a:ext cx="215667" cy="116600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右大括弧 41"/>
          <p:cNvSpPr/>
          <p:nvPr/>
        </p:nvSpPr>
        <p:spPr>
          <a:xfrm rot="16200000" flipV="1">
            <a:off x="986987" y="1012843"/>
            <a:ext cx="215667" cy="116600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右大括弧 42"/>
          <p:cNvSpPr/>
          <p:nvPr/>
        </p:nvSpPr>
        <p:spPr>
          <a:xfrm rot="16200000" flipV="1">
            <a:off x="2203312" y="1021469"/>
            <a:ext cx="215667" cy="1166003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3280896" y="1193299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2064570" y="1184671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848247" y="1184672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5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直角三角形 49"/>
          <p:cNvSpPr/>
          <p:nvPr/>
        </p:nvSpPr>
        <p:spPr>
          <a:xfrm>
            <a:off x="1714500" y="3299460"/>
            <a:ext cx="1219200" cy="1866900"/>
          </a:xfrm>
          <a:prstGeom prst="rtTriangle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直角三角形 50"/>
          <p:cNvSpPr/>
          <p:nvPr/>
        </p:nvSpPr>
        <p:spPr>
          <a:xfrm rot="10800000">
            <a:off x="1687830" y="1783080"/>
            <a:ext cx="1219200" cy="1866900"/>
          </a:xfrm>
          <a:prstGeom prst="rtTriangle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矩形 51"/>
          <p:cNvSpPr/>
          <p:nvPr/>
        </p:nvSpPr>
        <p:spPr>
          <a:xfrm>
            <a:off x="510540" y="1752600"/>
            <a:ext cx="3646170" cy="34366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右大括弧 30"/>
          <p:cNvSpPr/>
          <p:nvPr/>
        </p:nvSpPr>
        <p:spPr>
          <a:xfrm>
            <a:off x="3001964" y="1785621"/>
            <a:ext cx="215667" cy="1915087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右大括弧 37"/>
          <p:cNvSpPr/>
          <p:nvPr/>
        </p:nvSpPr>
        <p:spPr>
          <a:xfrm flipH="1">
            <a:off x="1403201" y="3188852"/>
            <a:ext cx="215667" cy="1915087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9" grpId="0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總結</a:t>
            </a:r>
            <a:endParaRPr lang="zh-TW" altLang="en-US" b="1" dirty="0"/>
          </a:p>
        </p:txBody>
      </p:sp>
      <p:pic>
        <p:nvPicPr>
          <p:cNvPr id="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9298" y="1155936"/>
            <a:ext cx="3496957" cy="5169551"/>
          </a:xfrm>
          <a:prstGeom prst="rect">
            <a:avLst/>
          </a:prstGeom>
        </p:spPr>
      </p:pic>
      <p:sp>
        <p:nvSpPr>
          <p:cNvPr id="21" name="圓角矩形圖說文字 20"/>
          <p:cNvSpPr/>
          <p:nvPr/>
        </p:nvSpPr>
        <p:spPr>
          <a:xfrm>
            <a:off x="517568" y="1406078"/>
            <a:ext cx="3657619" cy="2182511"/>
          </a:xfrm>
          <a:prstGeom prst="wedgeRoundRectCallout">
            <a:avLst>
              <a:gd name="adj1" fmla="val 87522"/>
              <a:gd name="adj2" fmla="val -709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612473" y="1483659"/>
            <a:ext cx="34591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同學們，你們都學懂如何找出</a:t>
            </a:r>
            <a:r>
              <a:rPr lang="zh-TW" alt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多邊形</a:t>
            </a:r>
            <a:r>
              <a:rPr lang="zh-TW" altLang="en-US" sz="3200" dirty="0" smtClean="0"/>
              <a:t>的面積了。恭喜！恭喜！</a:t>
            </a:r>
            <a:endParaRPr lang="en-US" altLang="zh-TW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溫習</a:t>
            </a:r>
            <a:endParaRPr lang="zh-TW" altLang="en-US" b="1" dirty="0"/>
          </a:p>
        </p:txBody>
      </p:sp>
      <p:pic>
        <p:nvPicPr>
          <p:cNvPr id="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1852" y="874658"/>
            <a:ext cx="1130060" cy="1670568"/>
          </a:xfrm>
          <a:prstGeom prst="rect">
            <a:avLst/>
          </a:prstGeom>
        </p:spPr>
      </p:pic>
      <p:sp>
        <p:nvSpPr>
          <p:cNvPr id="21" name="圓角矩形圖說文字 20"/>
          <p:cNvSpPr/>
          <p:nvPr/>
        </p:nvSpPr>
        <p:spPr>
          <a:xfrm>
            <a:off x="897147" y="1561357"/>
            <a:ext cx="5865962" cy="577967"/>
          </a:xfrm>
          <a:prstGeom prst="wedgeRoundRectCallout">
            <a:avLst>
              <a:gd name="adj1" fmla="val 62213"/>
              <a:gd name="adj2" fmla="val -57948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940279" y="1587192"/>
            <a:ext cx="5796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同學們，讓我們先重溫各面積公式。</a:t>
            </a:r>
            <a:endParaRPr lang="en-US" altLang="zh-TW" sz="2800" dirty="0" smtClean="0"/>
          </a:p>
        </p:txBody>
      </p:sp>
      <p:sp>
        <p:nvSpPr>
          <p:cNvPr id="15" name="手繪多邊形 14"/>
          <p:cNvSpPr/>
          <p:nvPr/>
        </p:nvSpPr>
        <p:spPr>
          <a:xfrm>
            <a:off x="5279276" y="2715227"/>
            <a:ext cx="2760529" cy="1974207"/>
          </a:xfrm>
          <a:custGeom>
            <a:avLst/>
            <a:gdLst>
              <a:gd name="connsiteX0" fmla="*/ 832104 w 1975104"/>
              <a:gd name="connsiteY0" fmla="*/ 0 h 1280160"/>
              <a:gd name="connsiteX1" fmla="*/ 0 w 1975104"/>
              <a:gd name="connsiteY1" fmla="*/ 1280160 h 1280160"/>
              <a:gd name="connsiteX2" fmla="*/ 1975104 w 1975104"/>
              <a:gd name="connsiteY2" fmla="*/ 1280160 h 1280160"/>
              <a:gd name="connsiteX3" fmla="*/ 832104 w 1975104"/>
              <a:gd name="connsiteY3" fmla="*/ 0 h 1280160"/>
              <a:gd name="connsiteX0" fmla="*/ 1288300 w 1975104"/>
              <a:gd name="connsiteY0" fmla="*/ 0 h 1243645"/>
              <a:gd name="connsiteX1" fmla="*/ 0 w 1975104"/>
              <a:gd name="connsiteY1" fmla="*/ 1243645 h 1243645"/>
              <a:gd name="connsiteX2" fmla="*/ 1975104 w 1975104"/>
              <a:gd name="connsiteY2" fmla="*/ 1243645 h 1243645"/>
              <a:gd name="connsiteX3" fmla="*/ 1288300 w 1975104"/>
              <a:gd name="connsiteY3" fmla="*/ 0 h 1243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5104" h="1243645">
                <a:moveTo>
                  <a:pt x="1288300" y="0"/>
                </a:moveTo>
                <a:lnTo>
                  <a:pt x="0" y="1243645"/>
                </a:lnTo>
                <a:lnTo>
                  <a:pt x="1975104" y="1243645"/>
                </a:lnTo>
                <a:lnTo>
                  <a:pt x="128830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4606413" y="348508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9" name="右大括弧 18"/>
          <p:cNvSpPr/>
          <p:nvPr/>
        </p:nvSpPr>
        <p:spPr>
          <a:xfrm flipH="1">
            <a:off x="4980213" y="2677064"/>
            <a:ext cx="215667" cy="195532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右大括弧 19"/>
          <p:cNvSpPr/>
          <p:nvPr/>
        </p:nvSpPr>
        <p:spPr>
          <a:xfrm rot="5400000">
            <a:off x="6560325" y="3489410"/>
            <a:ext cx="215667" cy="2760357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6495590" y="4942920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25" name="平行四邊形 24"/>
          <p:cNvSpPr/>
          <p:nvPr/>
        </p:nvSpPr>
        <p:spPr>
          <a:xfrm>
            <a:off x="1337062" y="2691443"/>
            <a:ext cx="2852820" cy="198407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678571" y="3490831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27" name="右大括弧 26"/>
          <p:cNvSpPr/>
          <p:nvPr/>
        </p:nvSpPr>
        <p:spPr>
          <a:xfrm flipH="1">
            <a:off x="1035117" y="2691457"/>
            <a:ext cx="215667" cy="197543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右大括弧 27"/>
          <p:cNvSpPr/>
          <p:nvPr/>
        </p:nvSpPr>
        <p:spPr>
          <a:xfrm rot="5400000">
            <a:off x="2409635" y="3694980"/>
            <a:ext cx="215667" cy="234347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2343471" y="4940049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底</a:t>
            </a:r>
            <a:endParaRPr lang="zh-TW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4804846" y="5422981"/>
            <a:ext cx="349377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 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底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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TW" sz="2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173174" y="5394228"/>
            <a:ext cx="27691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 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底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6210934" y="3720818"/>
            <a:ext cx="1285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三角形</a:t>
            </a:r>
            <a:endParaRPr lang="zh-TW" altLang="en-US" sz="2800" b="1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2122078" y="3280877"/>
            <a:ext cx="1293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平行四邊形</a:t>
            </a:r>
            <a:endParaRPr lang="zh-TW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 animBg="1"/>
      <p:bldP spid="16" grpId="0"/>
      <p:bldP spid="19" grpId="0" animBg="1"/>
      <p:bldP spid="20" grpId="0" animBg="1"/>
      <p:bldP spid="24" grpId="0"/>
      <p:bldP spid="25" grpId="0" animBg="1"/>
      <p:bldP spid="26" grpId="0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溫習</a:t>
            </a:r>
            <a:endParaRPr lang="zh-TW" altLang="en-US" b="1" dirty="0"/>
          </a:p>
        </p:txBody>
      </p:sp>
      <p:pic>
        <p:nvPicPr>
          <p:cNvPr id="5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1852" y="874658"/>
            <a:ext cx="1130060" cy="1670568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2113474" y="5468990"/>
            <a:ext cx="5426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「面積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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（上底 </a:t>
            </a:r>
            <a:r>
              <a:rPr lang="en-US" altLang="zh-TW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下底）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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高 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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TW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」</a:t>
            </a:r>
            <a:endParaRPr lang="zh-TW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355008" y="3278056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高</a:t>
            </a:r>
            <a:endParaRPr lang="zh-TW" altLang="en-US" dirty="0"/>
          </a:p>
        </p:txBody>
      </p:sp>
      <p:sp>
        <p:nvSpPr>
          <p:cNvPr id="10" name="右大括弧 9"/>
          <p:cNvSpPr/>
          <p:nvPr/>
        </p:nvSpPr>
        <p:spPr>
          <a:xfrm flipH="1">
            <a:off x="2711533" y="2288891"/>
            <a:ext cx="215667" cy="230898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右大括弧 10"/>
          <p:cNvSpPr/>
          <p:nvPr/>
        </p:nvSpPr>
        <p:spPr>
          <a:xfrm rot="5400000">
            <a:off x="4701387" y="3096886"/>
            <a:ext cx="215667" cy="349368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4511597" y="4942941"/>
            <a:ext cx="68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下底</a:t>
            </a:r>
            <a:endParaRPr lang="zh-TW" altLang="en-US" dirty="0"/>
          </a:p>
        </p:txBody>
      </p:sp>
      <p:sp>
        <p:nvSpPr>
          <p:cNvPr id="13" name="手繪多邊形 12"/>
          <p:cNvSpPr/>
          <p:nvPr/>
        </p:nvSpPr>
        <p:spPr>
          <a:xfrm>
            <a:off x="3045122" y="2284705"/>
            <a:ext cx="3476447" cy="2321193"/>
          </a:xfrm>
          <a:custGeom>
            <a:avLst/>
            <a:gdLst>
              <a:gd name="connsiteX0" fmla="*/ 210312 w 3090672"/>
              <a:gd name="connsiteY0" fmla="*/ 0 h 1078992"/>
              <a:gd name="connsiteX1" fmla="*/ 1993392 w 3090672"/>
              <a:gd name="connsiteY1" fmla="*/ 0 h 1078992"/>
              <a:gd name="connsiteX2" fmla="*/ 3090672 w 3090672"/>
              <a:gd name="connsiteY2" fmla="*/ 1078992 h 1078992"/>
              <a:gd name="connsiteX3" fmla="*/ 0 w 3090672"/>
              <a:gd name="connsiteY3" fmla="*/ 1069848 h 1078992"/>
              <a:gd name="connsiteX4" fmla="*/ 210312 w 3090672"/>
              <a:gd name="connsiteY4" fmla="*/ 0 h 1078992"/>
              <a:gd name="connsiteX0" fmla="*/ 713174 w 3593534"/>
              <a:gd name="connsiteY0" fmla="*/ 0 h 1078992"/>
              <a:gd name="connsiteX1" fmla="*/ 2496254 w 3593534"/>
              <a:gd name="connsiteY1" fmla="*/ 0 h 1078992"/>
              <a:gd name="connsiteX2" fmla="*/ 3593534 w 3593534"/>
              <a:gd name="connsiteY2" fmla="*/ 1078992 h 1078992"/>
              <a:gd name="connsiteX3" fmla="*/ 0 w 3593534"/>
              <a:gd name="connsiteY3" fmla="*/ 1008172 h 1078992"/>
              <a:gd name="connsiteX4" fmla="*/ 713174 w 3593534"/>
              <a:gd name="connsiteY4" fmla="*/ 0 h 107899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93616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2496254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713174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713174 w 2879166"/>
              <a:gd name="connsiteY4" fmla="*/ 0 h 1008172"/>
              <a:gd name="connsiteX0" fmla="*/ 430826 w 2879166"/>
              <a:gd name="connsiteY0" fmla="*/ 0 h 1008172"/>
              <a:gd name="connsiteX1" fmla="*/ 1799016 w 2879166"/>
              <a:gd name="connsiteY1" fmla="*/ 0 h 1008172"/>
              <a:gd name="connsiteX2" fmla="*/ 2879166 w 2879166"/>
              <a:gd name="connsiteY2" fmla="*/ 1008172 h 1008172"/>
              <a:gd name="connsiteX3" fmla="*/ 0 w 2879166"/>
              <a:gd name="connsiteY3" fmla="*/ 1008172 h 1008172"/>
              <a:gd name="connsiteX4" fmla="*/ 430826 w 2879166"/>
              <a:gd name="connsiteY4" fmla="*/ 0 h 100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9166" h="1008172">
                <a:moveTo>
                  <a:pt x="430826" y="0"/>
                </a:moveTo>
                <a:lnTo>
                  <a:pt x="1799016" y="0"/>
                </a:lnTo>
                <a:lnTo>
                  <a:pt x="2879166" y="1008172"/>
                </a:lnTo>
                <a:lnTo>
                  <a:pt x="0" y="1008172"/>
                </a:lnTo>
                <a:lnTo>
                  <a:pt x="43082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 rot="16200000" flipV="1">
            <a:off x="4277263" y="1249400"/>
            <a:ext cx="215667" cy="164477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4071673" y="1613162"/>
            <a:ext cx="66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上底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111910" y="3231986"/>
            <a:ext cx="908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梯形</a:t>
            </a:r>
            <a:endParaRPr lang="zh-TW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9" grpId="0"/>
      <p:bldP spid="10" grpId="0" animBg="1"/>
      <p:bldP spid="11" grpId="0" animBg="1"/>
      <p:bldP spid="12" grpId="0"/>
      <p:bldP spid="13" grpId="0" animBg="1"/>
      <p:bldP spid="17" grpId="0" animBg="1"/>
      <p:bldP spid="18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多邊形</a:t>
            </a:r>
            <a:endParaRPr lang="zh-TW" altLang="en-US" b="1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158568" y="1431967"/>
            <a:ext cx="34764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這是其中一種</a:t>
            </a:r>
            <a:r>
              <a:rPr lang="zh-TW" alt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多邊形</a:t>
            </a:r>
            <a:r>
              <a:rPr lang="zh-TW" altLang="en-US" sz="2800" dirty="0" smtClean="0"/>
              <a:t>。同學們要找出它的面積可運用兩種技巧：</a:t>
            </a:r>
            <a:endParaRPr lang="en-US" altLang="zh-TW" sz="2800" dirty="0" smtClean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8446" y="4208412"/>
            <a:ext cx="1408627" cy="2082371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106831" y="1311228"/>
            <a:ext cx="3554062" cy="2665550"/>
          </a:xfrm>
          <a:prstGeom prst="wedgeRoundRectCallout">
            <a:avLst>
              <a:gd name="adj1" fmla="val -124"/>
              <a:gd name="adj2" fmla="val 7520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 12"/>
          <p:cNvSpPr/>
          <p:nvPr/>
        </p:nvSpPr>
        <p:spPr>
          <a:xfrm>
            <a:off x="1052384" y="2130752"/>
            <a:ext cx="3614468" cy="2907101"/>
          </a:xfrm>
          <a:custGeom>
            <a:avLst/>
            <a:gdLst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65230 w 3614468"/>
              <a:gd name="connsiteY4" fmla="*/ 17252 h 2907101"/>
              <a:gd name="connsiteX5" fmla="*/ 0 w 3614468"/>
              <a:gd name="connsiteY5" fmla="*/ 0 h 290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4468" h="2907101">
                <a:moveTo>
                  <a:pt x="0" y="0"/>
                </a:moveTo>
                <a:cubicBezTo>
                  <a:pt x="2875" y="969034"/>
                  <a:pt x="5751" y="1938067"/>
                  <a:pt x="8626" y="2907101"/>
                </a:cubicBezTo>
                <a:lnTo>
                  <a:pt x="3614468" y="2889849"/>
                </a:lnTo>
                <a:lnTo>
                  <a:pt x="3614468" y="1449237"/>
                </a:lnTo>
                <a:lnTo>
                  <a:pt x="2165230" y="1725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>
            <a:off x="4756025" y="3582819"/>
            <a:ext cx="215667" cy="143775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右大括弧 17"/>
          <p:cNvSpPr/>
          <p:nvPr/>
        </p:nvSpPr>
        <p:spPr>
          <a:xfrm flipH="1">
            <a:off x="736112" y="2124955"/>
            <a:ext cx="215667" cy="292149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右大括弧 18"/>
          <p:cNvSpPr/>
          <p:nvPr/>
        </p:nvSpPr>
        <p:spPr>
          <a:xfrm rot="16200000">
            <a:off x="2033674" y="818769"/>
            <a:ext cx="215667" cy="2152295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右大括弧 24"/>
          <p:cNvSpPr/>
          <p:nvPr/>
        </p:nvSpPr>
        <p:spPr>
          <a:xfrm rot="5400000">
            <a:off x="2765481" y="3438331"/>
            <a:ext cx="215667" cy="360727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38023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948689" y="411192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527541" y="5319627"/>
            <a:ext cx="76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817297" y="1429106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5210354" y="2786342"/>
            <a:ext cx="1906437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分割法</a:t>
            </a:r>
          </a:p>
        </p:txBody>
      </p:sp>
      <p:sp>
        <p:nvSpPr>
          <p:cNvPr id="31" name="文字方塊 30"/>
          <p:cNvSpPr txBox="1"/>
          <p:nvPr/>
        </p:nvSpPr>
        <p:spPr>
          <a:xfrm>
            <a:off x="5207486" y="3318308"/>
            <a:ext cx="185754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填補法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1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/>
          <p:nvPr/>
        </p:nvSpPr>
        <p:spPr>
          <a:xfrm>
            <a:off x="1052384" y="2130752"/>
            <a:ext cx="3614468" cy="2907101"/>
          </a:xfrm>
          <a:custGeom>
            <a:avLst/>
            <a:gdLst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65230 w 3614468"/>
              <a:gd name="connsiteY4" fmla="*/ 17252 h 2907101"/>
              <a:gd name="connsiteX5" fmla="*/ 0 w 3614468"/>
              <a:gd name="connsiteY5" fmla="*/ 0 h 290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4468" h="2907101">
                <a:moveTo>
                  <a:pt x="0" y="0"/>
                </a:moveTo>
                <a:cubicBezTo>
                  <a:pt x="2875" y="969034"/>
                  <a:pt x="5751" y="1938067"/>
                  <a:pt x="8626" y="2907101"/>
                </a:cubicBezTo>
                <a:lnTo>
                  <a:pt x="3614468" y="2889849"/>
                </a:lnTo>
                <a:lnTo>
                  <a:pt x="3614468" y="1449237"/>
                </a:lnTo>
                <a:lnTo>
                  <a:pt x="2165230" y="1725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1055370" y="2137410"/>
            <a:ext cx="2175510" cy="290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手繪多邊形 32"/>
          <p:cNvSpPr/>
          <p:nvPr/>
        </p:nvSpPr>
        <p:spPr>
          <a:xfrm>
            <a:off x="3215640" y="2145030"/>
            <a:ext cx="1451610" cy="2880360"/>
          </a:xfrm>
          <a:custGeom>
            <a:avLst/>
            <a:gdLst>
              <a:gd name="connsiteX0" fmla="*/ 0 w 1451610"/>
              <a:gd name="connsiteY0" fmla="*/ 0 h 2880360"/>
              <a:gd name="connsiteX1" fmla="*/ 15240 w 1451610"/>
              <a:gd name="connsiteY1" fmla="*/ 2880360 h 2880360"/>
              <a:gd name="connsiteX2" fmla="*/ 1451610 w 1451610"/>
              <a:gd name="connsiteY2" fmla="*/ 2872740 h 2880360"/>
              <a:gd name="connsiteX3" fmla="*/ 1451610 w 1451610"/>
              <a:gd name="connsiteY3" fmla="*/ 1436370 h 2880360"/>
              <a:gd name="connsiteX4" fmla="*/ 0 w 1451610"/>
              <a:gd name="connsiteY4" fmla="*/ 0 h 28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1610" h="2880360">
                <a:moveTo>
                  <a:pt x="0" y="0"/>
                </a:moveTo>
                <a:lnTo>
                  <a:pt x="15240" y="2880360"/>
                </a:lnTo>
                <a:lnTo>
                  <a:pt x="1451610" y="2872740"/>
                </a:lnTo>
                <a:lnTo>
                  <a:pt x="1451610" y="14363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6" name="直線接點 35"/>
          <p:cNvCxnSpPr/>
          <p:nvPr/>
        </p:nvCxnSpPr>
        <p:spPr>
          <a:xfrm>
            <a:off x="3209026" y="2130725"/>
            <a:ext cx="34506" cy="28984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分割法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58568" y="1431967"/>
            <a:ext cx="34764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分割法就是把</a:t>
            </a:r>
            <a:r>
              <a:rPr lang="zh-TW" altLang="en-US" sz="2800" b="1" dirty="0" smtClean="0"/>
              <a:t>多邊形</a:t>
            </a:r>
            <a:r>
              <a:rPr lang="zh-TW" altLang="en-US" sz="2800" dirty="0" smtClean="0"/>
              <a:t>分割成我們能計算的面積的形狀。</a:t>
            </a:r>
            <a:endParaRPr lang="en-US" altLang="zh-TW" sz="2800" dirty="0" smtClean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64703" y="3959524"/>
            <a:ext cx="1623671" cy="2400270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106831" y="1311228"/>
            <a:ext cx="3554062" cy="2406758"/>
          </a:xfrm>
          <a:prstGeom prst="wedgeRoundRectCallout">
            <a:avLst>
              <a:gd name="adj1" fmla="val -124"/>
              <a:gd name="adj2" fmla="val 7732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>
            <a:off x="4756025" y="3591445"/>
            <a:ext cx="215667" cy="1411875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右大括弧 17"/>
          <p:cNvSpPr/>
          <p:nvPr/>
        </p:nvSpPr>
        <p:spPr>
          <a:xfrm flipH="1">
            <a:off x="736111" y="2124955"/>
            <a:ext cx="215667" cy="2895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右大括弧 18"/>
          <p:cNvSpPr/>
          <p:nvPr/>
        </p:nvSpPr>
        <p:spPr>
          <a:xfrm rot="16200000">
            <a:off x="2012107" y="840335"/>
            <a:ext cx="215667" cy="210916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右大括弧 24"/>
          <p:cNvSpPr/>
          <p:nvPr/>
        </p:nvSpPr>
        <p:spPr>
          <a:xfrm rot="5400000">
            <a:off x="2761167" y="3442645"/>
            <a:ext cx="215667" cy="3598652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38023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948689" y="411192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527541" y="5319627"/>
            <a:ext cx="76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817297" y="1429106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5172951" y="2688548"/>
            <a:ext cx="3476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如左圖便可分割成</a:t>
            </a:r>
            <a:r>
              <a:rPr lang="zh-TW" altLang="en-US" sz="2800" b="1" dirty="0" smtClean="0"/>
              <a:t>長方形</a:t>
            </a:r>
            <a:r>
              <a:rPr lang="zh-TW" altLang="en-US" sz="2800" dirty="0" smtClean="0"/>
              <a:t>及</a:t>
            </a:r>
            <a:r>
              <a:rPr lang="zh-TW" altLang="en-US" sz="2800" b="1" dirty="0" smtClean="0"/>
              <a:t>梯形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5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5" decel="100000"/>
                                        <p:tgtEl>
                                          <p:spTgt spid="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5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5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3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手繪多邊形 32"/>
          <p:cNvSpPr/>
          <p:nvPr/>
        </p:nvSpPr>
        <p:spPr>
          <a:xfrm>
            <a:off x="3215640" y="2145030"/>
            <a:ext cx="1451610" cy="2880360"/>
          </a:xfrm>
          <a:custGeom>
            <a:avLst/>
            <a:gdLst>
              <a:gd name="connsiteX0" fmla="*/ 0 w 1451610"/>
              <a:gd name="connsiteY0" fmla="*/ 0 h 2880360"/>
              <a:gd name="connsiteX1" fmla="*/ 15240 w 1451610"/>
              <a:gd name="connsiteY1" fmla="*/ 2880360 h 2880360"/>
              <a:gd name="connsiteX2" fmla="*/ 1451610 w 1451610"/>
              <a:gd name="connsiteY2" fmla="*/ 2872740 h 2880360"/>
              <a:gd name="connsiteX3" fmla="*/ 1451610 w 1451610"/>
              <a:gd name="connsiteY3" fmla="*/ 1436370 h 2880360"/>
              <a:gd name="connsiteX4" fmla="*/ 0 w 1451610"/>
              <a:gd name="connsiteY4" fmla="*/ 0 h 28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1610" h="2880360">
                <a:moveTo>
                  <a:pt x="0" y="0"/>
                </a:moveTo>
                <a:lnTo>
                  <a:pt x="15240" y="2880360"/>
                </a:lnTo>
                <a:lnTo>
                  <a:pt x="1451610" y="2872740"/>
                </a:lnTo>
                <a:lnTo>
                  <a:pt x="1451610" y="14363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1055370" y="2137410"/>
            <a:ext cx="2175510" cy="290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右大括弧 41"/>
          <p:cNvSpPr/>
          <p:nvPr/>
        </p:nvSpPr>
        <p:spPr>
          <a:xfrm rot="16200000">
            <a:off x="2007795" y="844648"/>
            <a:ext cx="215667" cy="210053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1817297" y="1429106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分割法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58568" y="1431967"/>
            <a:ext cx="347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1037" y="3114165"/>
            <a:ext cx="1787061" cy="2641809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4977459" y="1595898"/>
            <a:ext cx="3338394" cy="1466491"/>
          </a:xfrm>
          <a:prstGeom prst="wedgeRoundRectCallout">
            <a:avLst>
              <a:gd name="adj1" fmla="val -124"/>
              <a:gd name="adj2" fmla="val 7732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>
            <a:off x="4756025" y="3582819"/>
            <a:ext cx="215667" cy="143775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右大括弧 17"/>
          <p:cNvSpPr/>
          <p:nvPr/>
        </p:nvSpPr>
        <p:spPr>
          <a:xfrm flipH="1">
            <a:off x="736111" y="2124955"/>
            <a:ext cx="215667" cy="2895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右大括弧 18"/>
          <p:cNvSpPr/>
          <p:nvPr/>
        </p:nvSpPr>
        <p:spPr>
          <a:xfrm rot="16200000">
            <a:off x="2007795" y="844648"/>
            <a:ext cx="215667" cy="210053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右大括弧 24"/>
          <p:cNvSpPr/>
          <p:nvPr/>
        </p:nvSpPr>
        <p:spPr>
          <a:xfrm rot="5400000">
            <a:off x="2765481" y="3438331"/>
            <a:ext cx="215667" cy="360727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38023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948689" y="411192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527541" y="5319627"/>
            <a:ext cx="76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817297" y="1429106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右大括弧 30"/>
          <p:cNvSpPr/>
          <p:nvPr/>
        </p:nvSpPr>
        <p:spPr>
          <a:xfrm rot="5400000">
            <a:off x="3842343" y="4489319"/>
            <a:ext cx="215667" cy="1396040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文字方塊 34"/>
          <p:cNvSpPr txBox="1"/>
          <p:nvPr/>
        </p:nvSpPr>
        <p:spPr>
          <a:xfrm>
            <a:off x="3634597" y="5299502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右大括弧 37"/>
          <p:cNvSpPr/>
          <p:nvPr/>
        </p:nvSpPr>
        <p:spPr>
          <a:xfrm flipH="1">
            <a:off x="736111" y="2124955"/>
            <a:ext cx="215667" cy="2895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文字方塊 38"/>
          <p:cNvSpPr txBox="1"/>
          <p:nvPr/>
        </p:nvSpPr>
        <p:spPr>
          <a:xfrm>
            <a:off x="138023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5080975" y="1647665"/>
            <a:ext cx="31658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同學們先要找出計算</a:t>
            </a:r>
            <a:r>
              <a:rPr lang="zh-TW" altLang="en-US" sz="2800" b="1" dirty="0" smtClean="0"/>
              <a:t>長方形</a:t>
            </a:r>
            <a:r>
              <a:rPr lang="zh-TW" altLang="en-US" sz="2800" dirty="0" smtClean="0"/>
              <a:t>及</a:t>
            </a:r>
            <a:r>
              <a:rPr lang="zh-TW" altLang="en-US" sz="2800" b="1" dirty="0" smtClean="0"/>
              <a:t>梯形</a:t>
            </a:r>
            <a:r>
              <a:rPr lang="zh-TW" altLang="en-US" sz="2800" dirty="0" smtClean="0"/>
              <a:t>面積所需的各邊長</a:t>
            </a:r>
            <a:r>
              <a:rPr lang="en-US" altLang="zh-TW" sz="2800" dirty="0" smtClean="0"/>
              <a:t>……</a:t>
            </a:r>
            <a:endParaRPr lang="zh-TW" altLang="en-US" sz="2800" dirty="0"/>
          </a:p>
        </p:txBody>
      </p:sp>
      <p:cxnSp>
        <p:nvCxnSpPr>
          <p:cNvPr id="36" name="直線接點 35"/>
          <p:cNvCxnSpPr/>
          <p:nvPr/>
        </p:nvCxnSpPr>
        <p:spPr>
          <a:xfrm>
            <a:off x="3209026" y="2130725"/>
            <a:ext cx="34506" cy="28984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3269411" y="5325374"/>
            <a:ext cx="1449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cm – 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0.2408 -0.00047 " pathEditMode="fixed" rAng="0" ptsTypes="AA">
                                      <p:cBhvr>
                                        <p:cTn id="13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0115 L 0.23767 -0.00115 " pathEditMode="fixed" rAng="0" ptsTypes="AA">
                                      <p:cBhvr>
                                        <p:cTn id="15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2.22222E-6 0.42893 " pathEditMode="fixed" rAng="0" ptsTypes="AA">
                                      <p:cBhvr>
                                        <p:cTn id="18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L 0.00174 0.43403 " pathEditMode="fixed" rAng="0" ptsTypes="AA">
                                      <p:cBhvr>
                                        <p:cTn id="2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000"/>
                            </p:stCondLst>
                            <p:childTnLst>
                              <p:par>
                                <p:cTn id="4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5" grpId="0" animBg="1"/>
      <p:bldP spid="28" grpId="0"/>
      <p:bldP spid="29" grpId="0"/>
      <p:bldP spid="29" grpId="1"/>
      <p:bldP spid="31" grpId="0" animBg="1"/>
      <p:bldP spid="35" grpId="0"/>
      <p:bldP spid="38" grpId="0" animBg="1"/>
      <p:bldP spid="39" grpId="0"/>
      <p:bldP spid="30" grpId="0"/>
      <p:bldP spid="32" grpId="0"/>
      <p:bldP spid="3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分割法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58568" y="1431967"/>
            <a:ext cx="347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45857" y="4511625"/>
            <a:ext cx="1234989" cy="1825683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477777" y="1207698"/>
            <a:ext cx="3502321" cy="3252173"/>
          </a:xfrm>
          <a:prstGeom prst="wedgeRoundRectCallout">
            <a:avLst>
              <a:gd name="adj1" fmla="val -4216"/>
              <a:gd name="adj2" fmla="val 57538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文字方塊 33"/>
          <p:cNvSpPr txBox="1"/>
          <p:nvPr/>
        </p:nvSpPr>
        <p:spPr>
          <a:xfrm>
            <a:off x="5589921" y="1846054"/>
            <a:ext cx="199269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長方形</a:t>
            </a:r>
            <a:r>
              <a:rPr lang="zh-TW" altLang="en-US" sz="2800" dirty="0" smtClean="0"/>
              <a:t>面積：</a:t>
            </a:r>
            <a:endParaRPr lang="en-US" altLang="zh-TW" sz="2800" dirty="0" smtClean="0"/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8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cm × 6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cm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= 48 cm</a:t>
            </a:r>
            <a:r>
              <a:rPr lang="en-US" altLang="zh-TW" sz="2400" baseline="300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7" name="右大括弧 36"/>
          <p:cNvSpPr/>
          <p:nvPr/>
        </p:nvSpPr>
        <p:spPr>
          <a:xfrm rot="16200000">
            <a:off x="1981916" y="861900"/>
            <a:ext cx="215667" cy="210053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1791418" y="1446358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手繪多邊形 40"/>
          <p:cNvSpPr/>
          <p:nvPr/>
        </p:nvSpPr>
        <p:spPr>
          <a:xfrm>
            <a:off x="3189761" y="2145030"/>
            <a:ext cx="1451610" cy="2880360"/>
          </a:xfrm>
          <a:custGeom>
            <a:avLst/>
            <a:gdLst>
              <a:gd name="connsiteX0" fmla="*/ 0 w 1451610"/>
              <a:gd name="connsiteY0" fmla="*/ 0 h 2880360"/>
              <a:gd name="connsiteX1" fmla="*/ 15240 w 1451610"/>
              <a:gd name="connsiteY1" fmla="*/ 2880360 h 2880360"/>
              <a:gd name="connsiteX2" fmla="*/ 1451610 w 1451610"/>
              <a:gd name="connsiteY2" fmla="*/ 2872740 h 2880360"/>
              <a:gd name="connsiteX3" fmla="*/ 1451610 w 1451610"/>
              <a:gd name="connsiteY3" fmla="*/ 1436370 h 2880360"/>
              <a:gd name="connsiteX4" fmla="*/ 0 w 1451610"/>
              <a:gd name="connsiteY4" fmla="*/ 0 h 28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1610" h="2880360">
                <a:moveTo>
                  <a:pt x="0" y="0"/>
                </a:moveTo>
                <a:lnTo>
                  <a:pt x="15240" y="2880360"/>
                </a:lnTo>
                <a:lnTo>
                  <a:pt x="1451610" y="2872740"/>
                </a:lnTo>
                <a:lnTo>
                  <a:pt x="1451610" y="14363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1029491" y="2137410"/>
            <a:ext cx="2175510" cy="290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右大括弧 44"/>
          <p:cNvSpPr/>
          <p:nvPr/>
        </p:nvSpPr>
        <p:spPr>
          <a:xfrm>
            <a:off x="4756025" y="3582819"/>
            <a:ext cx="215667" cy="143775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6" name="右大括弧 45"/>
          <p:cNvSpPr/>
          <p:nvPr/>
        </p:nvSpPr>
        <p:spPr>
          <a:xfrm flipH="1">
            <a:off x="710232" y="2124955"/>
            <a:ext cx="215667" cy="2895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112144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4948689" y="411192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直線接點 50"/>
          <p:cNvCxnSpPr/>
          <p:nvPr/>
        </p:nvCxnSpPr>
        <p:spPr>
          <a:xfrm>
            <a:off x="3209026" y="2130725"/>
            <a:ext cx="34506" cy="28984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右大括弧 51"/>
          <p:cNvSpPr/>
          <p:nvPr/>
        </p:nvSpPr>
        <p:spPr>
          <a:xfrm rot="5400000">
            <a:off x="3842343" y="4489319"/>
            <a:ext cx="215667" cy="1396040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3651851" y="5247742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右大括弧 53"/>
          <p:cNvSpPr/>
          <p:nvPr/>
        </p:nvSpPr>
        <p:spPr>
          <a:xfrm flipH="1">
            <a:off x="2866836" y="2124955"/>
            <a:ext cx="215667" cy="2895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2268748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5589917" y="3062388"/>
            <a:ext cx="321765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梯形</a:t>
            </a:r>
            <a:r>
              <a:rPr lang="zh-TW" altLang="en-US" sz="2800" dirty="0" smtClean="0"/>
              <a:t>面積：</a:t>
            </a:r>
            <a:endParaRPr lang="en-US" altLang="zh-TW" sz="2800" dirty="0" smtClean="0"/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(4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cm +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8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cm) × 4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cm ÷ 2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= 24 cm</a:t>
            </a:r>
            <a:r>
              <a:rPr lang="en-US" altLang="zh-TW" sz="2400" baseline="30000" dirty="0" smtClean="0">
                <a:solidFill>
                  <a:srgbClr val="FF0000"/>
                </a:solidFill>
              </a:rPr>
              <a:t>2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5615795" y="1302594"/>
            <a:ext cx="3191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再計算各部分面積。</a:t>
            </a:r>
            <a:endParaRPr lang="en-US" altLang="zh-TW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7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分割法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58568" y="1431967"/>
            <a:ext cx="347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31789" y="3329797"/>
            <a:ext cx="1754343" cy="2593444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5400143" y="1293958"/>
            <a:ext cx="3502321" cy="1897811"/>
          </a:xfrm>
          <a:prstGeom prst="wedgeRoundRectCallout">
            <a:avLst>
              <a:gd name="adj1" fmla="val -6679"/>
              <a:gd name="adj2" fmla="val 6708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右大括弧 36"/>
          <p:cNvSpPr/>
          <p:nvPr/>
        </p:nvSpPr>
        <p:spPr>
          <a:xfrm rot="16200000">
            <a:off x="1981916" y="861900"/>
            <a:ext cx="215667" cy="210053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1791418" y="1446358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手繪多邊形 40"/>
          <p:cNvSpPr/>
          <p:nvPr/>
        </p:nvSpPr>
        <p:spPr>
          <a:xfrm>
            <a:off x="3189761" y="2145030"/>
            <a:ext cx="1451610" cy="2880360"/>
          </a:xfrm>
          <a:custGeom>
            <a:avLst/>
            <a:gdLst>
              <a:gd name="connsiteX0" fmla="*/ 0 w 1451610"/>
              <a:gd name="connsiteY0" fmla="*/ 0 h 2880360"/>
              <a:gd name="connsiteX1" fmla="*/ 15240 w 1451610"/>
              <a:gd name="connsiteY1" fmla="*/ 2880360 h 2880360"/>
              <a:gd name="connsiteX2" fmla="*/ 1451610 w 1451610"/>
              <a:gd name="connsiteY2" fmla="*/ 2872740 h 2880360"/>
              <a:gd name="connsiteX3" fmla="*/ 1451610 w 1451610"/>
              <a:gd name="connsiteY3" fmla="*/ 1436370 h 2880360"/>
              <a:gd name="connsiteX4" fmla="*/ 0 w 1451610"/>
              <a:gd name="connsiteY4" fmla="*/ 0 h 28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1610" h="2880360">
                <a:moveTo>
                  <a:pt x="0" y="0"/>
                </a:moveTo>
                <a:lnTo>
                  <a:pt x="15240" y="2880360"/>
                </a:lnTo>
                <a:lnTo>
                  <a:pt x="1451610" y="2872740"/>
                </a:lnTo>
                <a:lnTo>
                  <a:pt x="1451610" y="14363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1029491" y="2137410"/>
            <a:ext cx="2175510" cy="290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右大括弧 44"/>
          <p:cNvSpPr/>
          <p:nvPr/>
        </p:nvSpPr>
        <p:spPr>
          <a:xfrm>
            <a:off x="4756025" y="3582819"/>
            <a:ext cx="215667" cy="143775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6" name="右大括弧 45"/>
          <p:cNvSpPr/>
          <p:nvPr/>
        </p:nvSpPr>
        <p:spPr>
          <a:xfrm flipH="1">
            <a:off x="710232" y="2124955"/>
            <a:ext cx="215667" cy="2895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右大括弧 46"/>
          <p:cNvSpPr/>
          <p:nvPr/>
        </p:nvSpPr>
        <p:spPr>
          <a:xfrm rot="16200000">
            <a:off x="1981916" y="3794882"/>
            <a:ext cx="215667" cy="210053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112144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4948689" y="411192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1791418" y="4379340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直線接點 50"/>
          <p:cNvCxnSpPr/>
          <p:nvPr/>
        </p:nvCxnSpPr>
        <p:spPr>
          <a:xfrm>
            <a:off x="3209026" y="2130725"/>
            <a:ext cx="34506" cy="28984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右大括弧 51"/>
          <p:cNvSpPr/>
          <p:nvPr/>
        </p:nvSpPr>
        <p:spPr>
          <a:xfrm rot="5400000">
            <a:off x="3842343" y="4489319"/>
            <a:ext cx="215667" cy="1396040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3651851" y="5247742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右大括弧 53"/>
          <p:cNvSpPr/>
          <p:nvPr/>
        </p:nvSpPr>
        <p:spPr>
          <a:xfrm flipH="1">
            <a:off x="2866836" y="2124955"/>
            <a:ext cx="215667" cy="289561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2268748" y="338155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8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5512283" y="2277379"/>
            <a:ext cx="2234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48 cm</a:t>
            </a:r>
            <a:r>
              <a:rPr lang="en-US" altLang="zh-TW" sz="2400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sz="2400" dirty="0" smtClean="0">
                <a:solidFill>
                  <a:srgbClr val="FF0000"/>
                </a:solidFill>
              </a:rPr>
              <a:t> +</a:t>
            </a:r>
            <a:r>
              <a:rPr lang="zh-TW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24 cm</a:t>
            </a:r>
            <a:r>
              <a:rPr lang="en-US" altLang="zh-TW" sz="2400" baseline="300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" name="文字方塊 57"/>
          <p:cNvSpPr txBox="1"/>
          <p:nvPr/>
        </p:nvSpPr>
        <p:spPr>
          <a:xfrm>
            <a:off x="5538161" y="1388854"/>
            <a:ext cx="3191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於是，整個</a:t>
            </a:r>
            <a:r>
              <a:rPr lang="zh-TW" altLang="en-US" sz="2800" b="1" dirty="0" smtClean="0"/>
              <a:t>多邊形</a:t>
            </a:r>
            <a:r>
              <a:rPr lang="zh-TW" altLang="en-US" sz="2800" dirty="0" smtClean="0"/>
              <a:t>的面積便是</a:t>
            </a:r>
            <a:endParaRPr lang="en-US" altLang="zh-TW" sz="2800" dirty="0" smtClean="0"/>
          </a:p>
        </p:txBody>
      </p:sp>
      <p:sp>
        <p:nvSpPr>
          <p:cNvPr id="25" name="手繪多邊形 24"/>
          <p:cNvSpPr/>
          <p:nvPr/>
        </p:nvSpPr>
        <p:spPr>
          <a:xfrm>
            <a:off x="1037144" y="2126942"/>
            <a:ext cx="3614468" cy="2907101"/>
          </a:xfrm>
          <a:custGeom>
            <a:avLst/>
            <a:gdLst>
              <a:gd name="connsiteX0" fmla="*/ 0 w 3614468"/>
              <a:gd name="connsiteY0" fmla="*/ 0 h 2907101"/>
              <a:gd name="connsiteX1" fmla="*/ 8626 w 3614468"/>
              <a:gd name="connsiteY1" fmla="*/ 2907101 h 2907101"/>
              <a:gd name="connsiteX2" fmla="*/ 3614468 w 3614468"/>
              <a:gd name="connsiteY2" fmla="*/ 2889849 h 2907101"/>
              <a:gd name="connsiteX3" fmla="*/ 3614468 w 3614468"/>
              <a:gd name="connsiteY3" fmla="*/ 1449237 h 2907101"/>
              <a:gd name="connsiteX4" fmla="*/ 2165230 w 3614468"/>
              <a:gd name="connsiteY4" fmla="*/ 17252 h 2907101"/>
              <a:gd name="connsiteX5" fmla="*/ 0 w 3614468"/>
              <a:gd name="connsiteY5" fmla="*/ 0 h 2907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14468" h="2907101">
                <a:moveTo>
                  <a:pt x="0" y="0"/>
                </a:moveTo>
                <a:cubicBezTo>
                  <a:pt x="2875" y="969034"/>
                  <a:pt x="5751" y="1938067"/>
                  <a:pt x="8626" y="2907101"/>
                </a:cubicBezTo>
                <a:lnTo>
                  <a:pt x="3614468" y="2889849"/>
                </a:lnTo>
                <a:lnTo>
                  <a:pt x="3614468" y="1449237"/>
                </a:lnTo>
                <a:lnTo>
                  <a:pt x="2165230" y="1725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右大括弧 25"/>
          <p:cNvSpPr/>
          <p:nvPr/>
        </p:nvSpPr>
        <p:spPr>
          <a:xfrm rot="5400000">
            <a:off x="2750241" y="3434521"/>
            <a:ext cx="215667" cy="3607279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2512301" y="5315817"/>
            <a:ext cx="767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10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5518042" y="2636803"/>
            <a:ext cx="1296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=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72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cm</a:t>
            </a:r>
            <a:r>
              <a:rPr lang="en-US" altLang="zh-TW" sz="2400" b="1" baseline="30000" dirty="0" smtClean="0">
                <a:solidFill>
                  <a:srgbClr val="FF0000"/>
                </a:solidFill>
              </a:rPr>
              <a:t>2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 animBg="1"/>
      <p:bldP spid="47" grpId="0" animBg="1"/>
      <p:bldP spid="50" grpId="0"/>
      <p:bldP spid="52" grpId="0" animBg="1"/>
      <p:bldP spid="53" grpId="0"/>
      <p:bldP spid="54" grpId="0" animBg="1"/>
      <p:bldP spid="55" grpId="0"/>
      <p:bldP spid="57" grpId="0"/>
      <p:bldP spid="58" grpId="0"/>
      <p:bldP spid="25" grpId="0" animBg="1"/>
      <p:bldP spid="26" grpId="0" animBg="1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</a:rPr>
              <a:t>分割法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4761753" y="1224956"/>
            <a:ext cx="3476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同學們可試試找出這個</a:t>
            </a:r>
            <a:r>
              <a:rPr lang="zh-TW" altLang="en-US" sz="2800" b="1" dirty="0" smtClean="0"/>
              <a:t>多邊形</a:t>
            </a:r>
            <a:r>
              <a:rPr lang="zh-TW" altLang="en-US" sz="2800" dirty="0" smtClean="0"/>
              <a:t>的面積。</a:t>
            </a:r>
            <a:endParaRPr lang="en-US" altLang="zh-TW" sz="2800" dirty="0" smtClean="0"/>
          </a:p>
        </p:txBody>
      </p:sp>
      <p:pic>
        <p:nvPicPr>
          <p:cNvPr id="24" name="內容版面配置區 5" descr="professor___________by_groovi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999" y="5331125"/>
            <a:ext cx="950564" cy="1405216"/>
          </a:xfrm>
          <a:prstGeom prst="rect">
            <a:avLst/>
          </a:prstGeom>
        </p:spPr>
      </p:pic>
      <p:sp>
        <p:nvSpPr>
          <p:cNvPr id="22" name="圓角矩形圖說文字 21"/>
          <p:cNvSpPr/>
          <p:nvPr/>
        </p:nvSpPr>
        <p:spPr>
          <a:xfrm>
            <a:off x="4658264" y="1147340"/>
            <a:ext cx="3579962" cy="4175159"/>
          </a:xfrm>
          <a:prstGeom prst="wedgeRoundRectCallout">
            <a:avLst>
              <a:gd name="adj1" fmla="val -124"/>
              <a:gd name="adj2" fmla="val 59502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右大括弧 16"/>
          <p:cNvSpPr/>
          <p:nvPr/>
        </p:nvSpPr>
        <p:spPr>
          <a:xfrm>
            <a:off x="3539704" y="1874784"/>
            <a:ext cx="215667" cy="704510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5" name="右大括弧 24"/>
          <p:cNvSpPr/>
          <p:nvPr/>
        </p:nvSpPr>
        <p:spPr>
          <a:xfrm rot="5400000">
            <a:off x="2122813" y="4365667"/>
            <a:ext cx="215667" cy="1114244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923692" y="496018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3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手繪多邊形 19"/>
          <p:cNvSpPr/>
          <p:nvPr/>
        </p:nvSpPr>
        <p:spPr>
          <a:xfrm>
            <a:off x="974786" y="1863301"/>
            <a:ext cx="2510287" cy="2889849"/>
          </a:xfrm>
          <a:custGeom>
            <a:avLst/>
            <a:gdLst>
              <a:gd name="connsiteX0" fmla="*/ 1250830 w 2510287"/>
              <a:gd name="connsiteY0" fmla="*/ 0 h 2889849"/>
              <a:gd name="connsiteX1" fmla="*/ 0 w 2510287"/>
              <a:gd name="connsiteY1" fmla="*/ 724619 h 2889849"/>
              <a:gd name="connsiteX2" fmla="*/ 690113 w 2510287"/>
              <a:gd name="connsiteY2" fmla="*/ 724619 h 2889849"/>
              <a:gd name="connsiteX3" fmla="*/ 690113 w 2510287"/>
              <a:gd name="connsiteY3" fmla="*/ 2881223 h 2889849"/>
              <a:gd name="connsiteX4" fmla="*/ 1802921 w 2510287"/>
              <a:gd name="connsiteY4" fmla="*/ 2889849 h 2889849"/>
              <a:gd name="connsiteX5" fmla="*/ 1802921 w 2510287"/>
              <a:gd name="connsiteY5" fmla="*/ 715993 h 2889849"/>
              <a:gd name="connsiteX6" fmla="*/ 2510287 w 2510287"/>
              <a:gd name="connsiteY6" fmla="*/ 715993 h 2889849"/>
              <a:gd name="connsiteX7" fmla="*/ 1250830 w 2510287"/>
              <a:gd name="connsiteY7" fmla="*/ 0 h 2889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10287" h="2889849">
                <a:moveTo>
                  <a:pt x="1250830" y="0"/>
                </a:moveTo>
                <a:lnTo>
                  <a:pt x="0" y="724619"/>
                </a:lnTo>
                <a:lnTo>
                  <a:pt x="690113" y="724619"/>
                </a:lnTo>
                <a:lnTo>
                  <a:pt x="690113" y="2881223"/>
                </a:lnTo>
                <a:lnTo>
                  <a:pt x="1802921" y="2889849"/>
                </a:lnTo>
                <a:lnTo>
                  <a:pt x="1802921" y="715993"/>
                </a:lnTo>
                <a:lnTo>
                  <a:pt x="2510287" y="715993"/>
                </a:lnTo>
                <a:lnTo>
                  <a:pt x="125083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右大括弧 31"/>
          <p:cNvSpPr/>
          <p:nvPr/>
        </p:nvSpPr>
        <p:spPr>
          <a:xfrm rot="5400000">
            <a:off x="1207701" y="2467140"/>
            <a:ext cx="215667" cy="629740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3" name="右大括弧 32"/>
          <p:cNvSpPr/>
          <p:nvPr/>
        </p:nvSpPr>
        <p:spPr>
          <a:xfrm rot="5400000">
            <a:off x="3033626" y="2455640"/>
            <a:ext cx="215667" cy="629740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1015041" y="2809335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2823713" y="2815090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3709357" y="203583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1929498" y="3464947"/>
            <a:ext cx="64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6 cm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4770408" y="2079006"/>
            <a:ext cx="35023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rgbClr val="0070C0"/>
                </a:solidFill>
              </a:rPr>
              <a:t>答案：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zh-TW" altLang="en-US" sz="2000" b="1" dirty="0" smtClean="0">
                <a:solidFill>
                  <a:srgbClr val="0070C0"/>
                </a:solidFill>
              </a:rPr>
              <a:t>三角形</a:t>
            </a:r>
            <a:r>
              <a:rPr lang="zh-TW" altLang="en-US" sz="2000" dirty="0" smtClean="0">
                <a:solidFill>
                  <a:srgbClr val="0070C0"/>
                </a:solidFill>
              </a:rPr>
              <a:t>面積：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(2cm + 3cm + 2cm) ×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2cm ÷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2</a:t>
            </a: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=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7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zh-TW" altLang="en-US" sz="2000" b="1" dirty="0" smtClean="0">
                <a:solidFill>
                  <a:srgbClr val="0070C0"/>
                </a:solidFill>
              </a:rPr>
              <a:t>長方形</a:t>
            </a:r>
            <a:r>
              <a:rPr lang="zh-TW" altLang="en-US" sz="2000" dirty="0" smtClean="0">
                <a:solidFill>
                  <a:srgbClr val="0070C0"/>
                </a:solidFill>
              </a:rPr>
              <a:t>面積：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3cm ×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6cm</a:t>
            </a: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=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18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zh-TW" altLang="en-US" sz="2000" dirty="0" smtClean="0">
                <a:solidFill>
                  <a:srgbClr val="0070C0"/>
                </a:solidFill>
              </a:rPr>
              <a:t>於是，整個</a:t>
            </a:r>
            <a:r>
              <a:rPr lang="zh-TW" altLang="en-US" sz="2000" b="1" dirty="0" smtClean="0">
                <a:solidFill>
                  <a:srgbClr val="0070C0"/>
                </a:solidFill>
              </a:rPr>
              <a:t>多邊形</a:t>
            </a:r>
            <a:r>
              <a:rPr lang="zh-TW" altLang="en-US" sz="2000" dirty="0" smtClean="0">
                <a:solidFill>
                  <a:srgbClr val="0070C0"/>
                </a:solidFill>
              </a:rPr>
              <a:t>的面積便是</a:t>
            </a: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7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r>
              <a:rPr lang="en-US" altLang="zh-TW" sz="2000" dirty="0" smtClean="0">
                <a:solidFill>
                  <a:srgbClr val="0070C0"/>
                </a:solidFill>
              </a:rPr>
              <a:t> + 18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endParaRPr lang="en-US" altLang="zh-TW" sz="2000" dirty="0" smtClean="0">
              <a:solidFill>
                <a:srgbClr val="0070C0"/>
              </a:solidFill>
            </a:endParaRPr>
          </a:p>
          <a:p>
            <a:r>
              <a:rPr lang="en-US" altLang="zh-TW" sz="2000" dirty="0" smtClean="0">
                <a:solidFill>
                  <a:srgbClr val="0070C0"/>
                </a:solidFill>
              </a:rPr>
              <a:t>=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25</a:t>
            </a:r>
            <a:r>
              <a:rPr lang="zh-TW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cm</a:t>
            </a:r>
            <a:r>
              <a:rPr lang="en-US" altLang="zh-TW" sz="2000" baseline="30000" dirty="0" smtClean="0">
                <a:solidFill>
                  <a:srgbClr val="0070C0"/>
                </a:solidFill>
              </a:rPr>
              <a:t>2</a:t>
            </a:r>
            <a:endParaRPr lang="zh-TW" altLang="en-US" sz="2000" baseline="30000" dirty="0">
              <a:solidFill>
                <a:srgbClr val="0070C0"/>
              </a:solidFill>
            </a:endParaRPr>
          </a:p>
        </p:txBody>
      </p:sp>
      <p:cxnSp>
        <p:nvCxnSpPr>
          <p:cNvPr id="45" name="直線接點 44"/>
          <p:cNvCxnSpPr>
            <a:stCxn id="20" idx="2"/>
            <a:endCxn id="20" idx="5"/>
          </p:cNvCxnSpPr>
          <p:nvPr/>
        </p:nvCxnSpPr>
        <p:spPr>
          <a:xfrm flipV="1">
            <a:off x="1664899" y="2579294"/>
            <a:ext cx="1112809" cy="862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右大括弧 17"/>
          <p:cNvSpPr/>
          <p:nvPr/>
        </p:nvSpPr>
        <p:spPr>
          <a:xfrm flipH="1">
            <a:off x="2521794" y="2616657"/>
            <a:ext cx="215667" cy="2093361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925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925" decel="100000"/>
                                        <p:tgtEl>
                                          <p:spTgt spid="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1925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925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9" grpId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736</Words>
  <Application>Microsoft Office PowerPoint</Application>
  <PresentationFormat>如螢幕大小 (4:3)</PresentationFormat>
  <Paragraphs>144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投影片 1</vt:lpstr>
      <vt:lpstr>溫習</vt:lpstr>
      <vt:lpstr>溫習</vt:lpstr>
      <vt:lpstr>多邊形</vt:lpstr>
      <vt:lpstr>分割法</vt:lpstr>
      <vt:lpstr>分割法</vt:lpstr>
      <vt:lpstr>分割法</vt:lpstr>
      <vt:lpstr>分割法</vt:lpstr>
      <vt:lpstr>分割法</vt:lpstr>
      <vt:lpstr>填補法</vt:lpstr>
      <vt:lpstr>填補法</vt:lpstr>
      <vt:lpstr>填補法</vt:lpstr>
      <vt:lpstr>填補法</vt:lpstr>
      <vt:lpstr>填補法</vt:lpstr>
      <vt:lpstr>總結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FONG, Chong-sun Martin</dc:creator>
  <cp:lastModifiedBy>FONG, Chong-sun Martin</cp:lastModifiedBy>
  <cp:revision>171</cp:revision>
  <dcterms:created xsi:type="dcterms:W3CDTF">2015-10-19T02:34:10Z</dcterms:created>
  <dcterms:modified xsi:type="dcterms:W3CDTF">2015-11-20T02:35:08Z</dcterms:modified>
</cp:coreProperties>
</file>