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65" r:id="rId4"/>
    <p:sldId id="262" r:id="rId5"/>
    <p:sldId id="291" r:id="rId6"/>
    <p:sldId id="289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853"/>
    <p:restoredTop sz="93692"/>
  </p:normalViewPr>
  <p:slideViewPr>
    <p:cSldViewPr snapToGrid="0" snapToObjects="1">
      <p:cViewPr>
        <p:scale>
          <a:sx n="92" d="100"/>
          <a:sy n="92" d="100"/>
        </p:scale>
        <p:origin x="-451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A377-F6B2-2941-8CDD-F25E23E9C20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7132-F288-8D47-9794-42EE5594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587-13DB-C142-9598-496F151739F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639-94FC-7148-9A8A-A22EEB2FCDF1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EA2-4EEF-F741-B42C-A87DB595F6D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6D4E-DAF8-A24B-A6B2-52F17737DBC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083-C1F3-8748-8C3D-E13840D66E53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383-252F-5942-821C-A57FC3381684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F06-9A44-1F4F-8CD6-648DCBCD50D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C53F-DA64-6540-A9CF-923155AC467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A26-A4C4-984C-9D93-B5E16317613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9157-C823-A846-B52E-F8CE9D03025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963-8012-2943-AC71-DE74A166C77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94D-9A3D-AC4A-A068-771CB14EB03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BB2-C502-B742-9F35-2111F14BED5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EDA-A7AB-8344-9DB6-6604411F15C3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9F2D-8A92-0842-9E2D-757EE77F91A8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0258-FBED-A341-B4FD-33E588F248D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0121-09E3-0E44-AEAA-B98CCAFFDC1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.tiff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.tiff"/><Relationship Id="rId4" Type="http://schemas.openxmlformats.org/officeDocument/2006/relationships/image" Target="../media/image43.png"/><Relationship Id="rId9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D4432-2D12-F249-ABB2-35DCC79C3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除法和分數乘法的關係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F498DD-17FB-8145-B07D-DE094C0A7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9F81D1-CDFB-5742-92BC-EC255F48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57C1D-5407-7C45-B3D4-6592EE76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總結</a:t>
            </a:r>
            <a:r>
              <a:rPr lang="en-HK" altLang="zh-Hant" dirty="0"/>
              <a:t/>
            </a:r>
            <a:br>
              <a:rPr lang="en-HK" altLang="zh-Hant" dirty="0"/>
            </a:br>
            <a:r>
              <a:rPr lang="zh-Hant" altLang="en-US" dirty="0"/>
              <a:t>除法和分數乘法的關係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6CA53C-B439-6F4D-9698-FA5F10F7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CD23C24-B262-8C4D-9E9B-C06DED12D0CD}"/>
                  </a:ext>
                </a:extLst>
              </p:cNvPr>
              <p:cNvSpPr/>
              <p:nvPr/>
            </p:nvSpPr>
            <p:spPr>
              <a:xfrm>
                <a:off x="782083" y="1930400"/>
                <a:ext cx="3616296" cy="124482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Hant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a:rPr lang="en-US" altLang="zh-Han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D23C24-B262-8C4D-9E9B-C06DED12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83" y="1930400"/>
                <a:ext cx="3616296" cy="1244828"/>
              </a:xfrm>
              <a:prstGeom prst="rect">
                <a:avLst/>
              </a:prstGeom>
              <a:blipFill>
                <a:blip r:embed="rId2"/>
                <a:stretch>
                  <a:fillRect b="-792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36E53AB-22CA-A345-A385-A9C9156015B8}"/>
                  </a:ext>
                </a:extLst>
              </p:cNvPr>
              <p:cNvSpPr/>
              <p:nvPr/>
            </p:nvSpPr>
            <p:spPr>
              <a:xfrm>
                <a:off x="782083" y="3402589"/>
                <a:ext cx="3616296" cy="124482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Hant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en-US" altLang="zh-Han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6E53AB-22CA-A345-A385-A9C915601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83" y="3402589"/>
                <a:ext cx="3616296" cy="1244828"/>
              </a:xfrm>
              <a:prstGeom prst="rect">
                <a:avLst/>
              </a:prstGeom>
              <a:blipFill>
                <a:blip r:embed="rId3"/>
                <a:stretch>
                  <a:fillRect b="-693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B879D88-DDA9-9245-B925-FF735D29308F}"/>
                  </a:ext>
                </a:extLst>
              </p:cNvPr>
              <p:cNvSpPr/>
              <p:nvPr/>
            </p:nvSpPr>
            <p:spPr>
              <a:xfrm>
                <a:off x="782083" y="4868073"/>
                <a:ext cx="3616296" cy="124482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4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4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Han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879D88-DDA9-9245-B925-FF735D293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83" y="4868073"/>
                <a:ext cx="3616296" cy="1244828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11AB504-1795-9C4F-8B17-E5D7039B9861}"/>
                  </a:ext>
                </a:extLst>
              </p:cNvPr>
              <p:cNvSpPr/>
              <p:nvPr/>
            </p:nvSpPr>
            <p:spPr>
              <a:xfrm>
                <a:off x="4974367" y="2741053"/>
                <a:ext cx="3616296" cy="124482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4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4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Han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1AB504-1795-9C4F-8B17-E5D7039B9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67" y="2741053"/>
                <a:ext cx="3616296" cy="1244828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57C1D-5407-7C45-B3D4-6592EE76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總結</a:t>
            </a:r>
            <a:r>
              <a:rPr lang="en-HK" altLang="zh-Hant" dirty="0"/>
              <a:t/>
            </a:r>
            <a:br>
              <a:rPr lang="en-HK" altLang="zh-Hant" dirty="0"/>
            </a:br>
            <a:r>
              <a:rPr lang="zh-Hant" altLang="en-US" dirty="0"/>
              <a:t>除法和分數乘法的關係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6CA53C-B439-6F4D-9698-FA5F10F7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018CC2A-4973-3246-889B-A3F40162B7F9}"/>
                  </a:ext>
                </a:extLst>
              </p:cNvPr>
              <p:cNvSpPr/>
              <p:nvPr/>
            </p:nvSpPr>
            <p:spPr>
              <a:xfrm>
                <a:off x="1849708" y="2473360"/>
                <a:ext cx="6635386" cy="168289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Hant" sz="6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ant" sz="6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Hant" sz="6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Hant" sz="6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altLang="zh-Hant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  </m:t>
                    </m:r>
                    <m:r>
                      <a:rPr lang="en-US" altLang="zh-Hant" sz="6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Hant" sz="6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Hant" alt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18CC2A-4973-3246-889B-A3F40162B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08" y="2473360"/>
                <a:ext cx="6635386" cy="1682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379130" y="2946402"/>
            <a:ext cx="671460" cy="6714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5791197" y="2977233"/>
            <a:ext cx="671460" cy="6714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3911600" y="2968766"/>
            <a:ext cx="504656" cy="630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7543802" y="3436302"/>
            <a:ext cx="504656" cy="630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098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5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FEE20-A9B1-6940-B71E-7A9EB617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除？乘？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C4D14-4F71-8642-9305-AF57D105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7D458D-D091-E246-8125-4202ED456CC2}"/>
              </a:ext>
            </a:extLst>
          </p:cNvPr>
          <p:cNvSpPr/>
          <p:nvPr/>
        </p:nvSpPr>
        <p:spPr>
          <a:xfrm>
            <a:off x="2460896" y="1754659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5C58FC-3838-7447-8E2D-10CC4819489E}"/>
              </a:ext>
            </a:extLst>
          </p:cNvPr>
          <p:cNvSpPr/>
          <p:nvPr/>
        </p:nvSpPr>
        <p:spPr>
          <a:xfrm>
            <a:off x="3480803" y="1754659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B37003-C189-444E-A608-8CB7B5987202}"/>
              </a:ext>
            </a:extLst>
          </p:cNvPr>
          <p:cNvSpPr/>
          <p:nvPr/>
        </p:nvSpPr>
        <p:spPr>
          <a:xfrm>
            <a:off x="4500710" y="1754659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9F4499-304A-BF40-A7B1-80C79F5F0A55}"/>
              </a:ext>
            </a:extLst>
          </p:cNvPr>
          <p:cNvSpPr/>
          <p:nvPr/>
        </p:nvSpPr>
        <p:spPr>
          <a:xfrm>
            <a:off x="5520618" y="1754659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56A7FD-929E-A348-8670-6FF829E1DA73}"/>
              </a:ext>
            </a:extLst>
          </p:cNvPr>
          <p:cNvSpPr/>
          <p:nvPr/>
        </p:nvSpPr>
        <p:spPr>
          <a:xfrm>
            <a:off x="6540526" y="1754659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9CF2615-EF07-064B-BA3F-0129413FADD3}"/>
              </a:ext>
            </a:extLst>
          </p:cNvPr>
          <p:cNvSpPr txBox="1">
            <a:spLocks/>
          </p:cNvSpPr>
          <p:nvPr/>
        </p:nvSpPr>
        <p:spPr>
          <a:xfrm>
            <a:off x="677334" y="3027405"/>
            <a:ext cx="8596668" cy="264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ant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xmlns="" id="{B335D6CB-783E-6946-883B-EC69B9F610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521" y="3140168"/>
                <a:ext cx="4678347" cy="20153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5</a:t>
                </a:r>
                <a:r>
                  <a:rPr lang="zh-Hant" altLang="en-US" sz="2800" dirty="0"/>
                  <a:t>個蛋糕平均分給</a:t>
                </a:r>
                <a:r>
                  <a:rPr lang="en-US" altLang="zh-Hant" sz="2800" dirty="0"/>
                  <a:t>2</a:t>
                </a:r>
                <a:r>
                  <a:rPr lang="zh-Hant" altLang="en-US" sz="2800" dirty="0"/>
                  <a:t>人，</a:t>
                </a:r>
                <a:r>
                  <a:rPr lang="en-US" altLang="zh-Hant" sz="2800" dirty="0"/>
                  <a:t/>
                </a:r>
                <a:br>
                  <a:rPr lang="en-US" altLang="zh-Hant" sz="2800" dirty="0"/>
                </a:br>
                <a:r>
                  <a:rPr lang="zh-Hant" altLang="en-US" sz="2800" dirty="0"/>
                  <a:t>每人得：</a:t>
                </a:r>
                <a:endParaRPr lang="en-US" altLang="zh-Hant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ant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</m:oMath>
                </a14:m>
                <a:endParaRPr lang="en-US" altLang="zh-Hant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335D6CB-783E-6946-883B-EC69B9F6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21" y="3140168"/>
                <a:ext cx="4678347" cy="2015331"/>
              </a:xfrm>
              <a:prstGeom prst="rect">
                <a:avLst/>
              </a:prstGeom>
              <a:blipFill>
                <a:blip r:embed="rId2"/>
                <a:stretch>
                  <a:fillRect l="-1626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961F0E1-3262-E442-B032-A2A5AD55164A}"/>
              </a:ext>
            </a:extLst>
          </p:cNvPr>
          <p:cNvCxnSpPr>
            <a:cxnSpLocks/>
          </p:cNvCxnSpPr>
          <p:nvPr/>
        </p:nvCxnSpPr>
        <p:spPr>
          <a:xfrm>
            <a:off x="2175208" y="2207739"/>
            <a:ext cx="54565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783EEE9-F69A-4649-8346-E4737515D3BC}"/>
                  </a:ext>
                </a:extLst>
              </p:cNvPr>
              <p:cNvSpPr/>
              <p:nvPr/>
            </p:nvSpPr>
            <p:spPr>
              <a:xfrm>
                <a:off x="2544628" y="5358071"/>
                <a:ext cx="3027537" cy="101431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Hant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en-US" altLang="zh-Hant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83EEE9-F69A-4649-8346-E4737515D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28" y="5358071"/>
                <a:ext cx="3027537" cy="1014317"/>
              </a:xfrm>
              <a:prstGeom prst="rect">
                <a:avLst/>
              </a:prstGeom>
              <a:blipFill>
                <a:blip r:embed="rId3"/>
                <a:stretch>
                  <a:fillRect b="-602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DD04F75-1DC9-314A-82CB-B965A1EC1C7C}"/>
                  </a:ext>
                </a:extLst>
              </p:cNvPr>
              <p:cNvSpPr/>
              <p:nvPr/>
            </p:nvSpPr>
            <p:spPr>
              <a:xfrm>
                <a:off x="5574231" y="5336847"/>
                <a:ext cx="893193" cy="1056764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Hant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D04F75-1DC9-314A-82CB-B965A1EC1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231" y="5336847"/>
                <a:ext cx="893193" cy="1056764"/>
              </a:xfrm>
              <a:prstGeom prst="rect">
                <a:avLst/>
              </a:prstGeom>
              <a:blipFill>
                <a:blip r:embed="rId4"/>
                <a:stretch>
                  <a:fillRect b="-348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27855-A365-1E4A-9FE5-6B5ACDFDE777}"/>
              </a:ext>
            </a:extLst>
          </p:cNvPr>
          <p:cNvSpPr txBox="1"/>
          <p:nvPr/>
        </p:nvSpPr>
        <p:spPr>
          <a:xfrm>
            <a:off x="6589418" y="132546"/>
            <a:ext cx="2684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800" dirty="0"/>
              <a:t>圓形蛋糕已吃完</a:t>
            </a:r>
            <a:endParaRPr lang="en-HK" altLang="zh-Hant" sz="2800" dirty="0"/>
          </a:p>
          <a:p>
            <a:r>
              <a:rPr lang="zh-Hant" altLang="en-US" sz="2800" dirty="0"/>
              <a:t>剩下正方形蛋糕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13A5EC33-B653-3F44-8501-29B43653B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842" y="3160266"/>
                <a:ext cx="4678347" cy="18237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ant" sz="2800" dirty="0">
                    <a:latin typeface="+mn-ea"/>
                  </a:rPr>
                  <a:t>5</a:t>
                </a:r>
                <a:r>
                  <a:rPr lang="zh-Hant" altLang="en-US" sz="2800" dirty="0">
                    <a:latin typeface="+mn-ea"/>
                  </a:rPr>
                  <a:t>個蛋糕平均分成</a:t>
                </a:r>
                <a:r>
                  <a:rPr lang="en-US" altLang="zh-Hant" sz="2800" dirty="0">
                    <a:latin typeface="+mn-ea"/>
                  </a:rPr>
                  <a:t>2</a:t>
                </a:r>
                <a:r>
                  <a:rPr lang="zh-Hant" altLang="en-US" sz="2800" dirty="0">
                    <a:latin typeface="+mn-ea"/>
                  </a:rPr>
                  <a:t>份，</a:t>
                </a:r>
                <a:r>
                  <a:rPr lang="zh-Hant" altLang="en-US" sz="2800" dirty="0" smtClean="0">
                    <a:latin typeface="+mn-ea"/>
                  </a:rPr>
                  <a:t>每人</a:t>
                </a:r>
                <a:r>
                  <a:rPr lang="zh-TW" altLang="en-US" sz="2800" dirty="0" smtClean="0">
                    <a:latin typeface="+mn-ea"/>
                  </a:rPr>
                  <a:t>於</a:t>
                </a:r>
                <a:r>
                  <a:rPr lang="zh-Hant" altLang="en-US" sz="2800" dirty="0" smtClean="0">
                    <a:latin typeface="+mn-ea"/>
                  </a:rPr>
                  <a:t>每</a:t>
                </a:r>
                <a:r>
                  <a:rPr lang="zh-Hant" altLang="en-US" sz="2800" dirty="0">
                    <a:latin typeface="+mn-ea"/>
                  </a:rPr>
                  <a:t>個蛋糕</a:t>
                </a:r>
                <a:r>
                  <a:rPr lang="zh-Hant" altLang="en-US" sz="2800" dirty="0" smtClean="0">
                    <a:latin typeface="+mn-ea"/>
                  </a:rPr>
                  <a:t>取</a:t>
                </a:r>
                <a:r>
                  <a:rPr lang="en-US" altLang="zh-Hant" sz="2800" dirty="0" smtClean="0">
                    <a:latin typeface="+mn-ea"/>
                  </a:rPr>
                  <a:t>1</a:t>
                </a:r>
                <a:r>
                  <a:rPr lang="zh-Hant" altLang="en-US" sz="2800" dirty="0">
                    <a:latin typeface="+mn-ea"/>
                  </a:rPr>
                  <a:t>份，每人得：</a:t>
                </a:r>
                <a:endParaRPr lang="en-US" altLang="zh-Hant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ant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Hant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Hant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A5EC33-B653-3F44-8501-29B43653B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42" y="3160266"/>
                <a:ext cx="4678347" cy="1823718"/>
              </a:xfrm>
              <a:prstGeom prst="rect">
                <a:avLst/>
              </a:prstGeom>
              <a:blipFill rotWithShape="1">
                <a:blip r:embed="rId5"/>
                <a:stretch>
                  <a:fillRect l="-1304" t="-3333" r="-16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1D2BD2-3577-EE44-871D-688EEF007089}"/>
              </a:ext>
            </a:extLst>
          </p:cNvPr>
          <p:cNvSpPr/>
          <p:nvPr/>
        </p:nvSpPr>
        <p:spPr>
          <a:xfrm>
            <a:off x="2660979" y="424035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ant" altLang="en-US" sz="4000" dirty="0">
                <a:solidFill>
                  <a:srgbClr val="00B050"/>
                </a:solidFill>
                <a:latin typeface="+mn-ea"/>
              </a:rPr>
              <a:t>意義相同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A4ECFE-C7C1-6C4B-9998-21D93BE2BE73}"/>
              </a:ext>
            </a:extLst>
          </p:cNvPr>
          <p:cNvSpPr txBox="1"/>
          <p:nvPr/>
        </p:nvSpPr>
        <p:spPr>
          <a:xfrm>
            <a:off x="7761725" y="1944070"/>
            <a:ext cx="188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800" dirty="0"/>
              <a:t>代表甚麼？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9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993C8-14D3-DE43-B85C-93D5D8E0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t" dirty="0">
                <a:latin typeface="+mn-ea"/>
              </a:rPr>
              <a:t>6</a:t>
            </a:r>
            <a:r>
              <a:rPr lang="zh-Hant" altLang="en-US" dirty="0">
                <a:latin typeface="+mn-ea"/>
              </a:rPr>
              <a:t>個蛋糕的一半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B95D34-CAC9-8148-8073-B51B8438D3ED}"/>
              </a:ext>
            </a:extLst>
          </p:cNvPr>
          <p:cNvSpPr/>
          <p:nvPr/>
        </p:nvSpPr>
        <p:spPr>
          <a:xfrm>
            <a:off x="1463621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3197EB-2A1F-824D-A9FE-02DF23544161}"/>
              </a:ext>
            </a:extLst>
          </p:cNvPr>
          <p:cNvSpPr/>
          <p:nvPr/>
        </p:nvSpPr>
        <p:spPr>
          <a:xfrm>
            <a:off x="2590363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E657E0-67C7-3248-8951-790540B02604}"/>
              </a:ext>
            </a:extLst>
          </p:cNvPr>
          <p:cNvSpPr/>
          <p:nvPr/>
        </p:nvSpPr>
        <p:spPr>
          <a:xfrm>
            <a:off x="3717105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93F122-2B98-E14F-A59F-4EEFF6B561EC}"/>
              </a:ext>
            </a:extLst>
          </p:cNvPr>
          <p:cNvSpPr/>
          <p:nvPr/>
        </p:nvSpPr>
        <p:spPr>
          <a:xfrm>
            <a:off x="4843847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2680B4-1A1A-964B-9CE3-0984AFF24A6B}"/>
              </a:ext>
            </a:extLst>
          </p:cNvPr>
          <p:cNvSpPr/>
          <p:nvPr/>
        </p:nvSpPr>
        <p:spPr>
          <a:xfrm>
            <a:off x="5970589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F87987-D40A-F54B-B3D0-93F300FD7CBD}"/>
              </a:ext>
            </a:extLst>
          </p:cNvPr>
          <p:cNvSpPr/>
          <p:nvPr/>
        </p:nvSpPr>
        <p:spPr>
          <a:xfrm>
            <a:off x="7097331" y="1409643"/>
            <a:ext cx="902043" cy="902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D28A8932-5CBB-F44D-832E-012F452669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3094892"/>
                <a:ext cx="8596668" cy="2946470"/>
              </a:xfrm>
            </p:spPr>
            <p:txBody>
              <a:bodyPr>
                <a:normAutofit/>
              </a:bodyPr>
              <a:lstStyle/>
              <a:p>
                <a:r>
                  <a:rPr lang="zh-Hant" altLang="en-US" sz="2800" dirty="0">
                    <a:latin typeface="+mn-ea"/>
                  </a:rPr>
                  <a:t>再回想</a:t>
                </a:r>
                <a:r>
                  <a:rPr lang="en-US" altLang="zh-Hant" sz="2800" dirty="0">
                    <a:latin typeface="+mn-ea"/>
                  </a:rPr>
                  <a:t>6</a:t>
                </a:r>
                <a:r>
                  <a:rPr lang="zh-Hant" altLang="en-US" sz="2800" dirty="0">
                    <a:latin typeface="+mn-ea"/>
                  </a:rPr>
                  <a:t>個蛋糕分給</a:t>
                </a:r>
                <a:r>
                  <a:rPr lang="en-US" altLang="zh-Hant" sz="2800" dirty="0">
                    <a:latin typeface="+mn-ea"/>
                  </a:rPr>
                  <a:t>2</a:t>
                </a:r>
                <a:r>
                  <a:rPr lang="zh-Hant" altLang="en-US" sz="2800" dirty="0">
                    <a:latin typeface="+mn-ea"/>
                  </a:rPr>
                  <a:t>人的例子</a:t>
                </a:r>
                <a:r>
                  <a:rPr lang="en-US" altLang="zh-Hant" sz="2800" dirty="0">
                    <a:latin typeface="+mn-ea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Hant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</m:oMath>
                </a14:m>
                <a:r>
                  <a:rPr lang="en-HK" altLang="zh-Hant" sz="2800" dirty="0">
                    <a:latin typeface="+mn-ea"/>
                  </a:rPr>
                  <a:t>)</a:t>
                </a:r>
              </a:p>
              <a:p>
                <a:r>
                  <a:rPr lang="zh-Hant" altLang="en-US" sz="2800" dirty="0">
                    <a:latin typeface="+mn-ea"/>
                  </a:rPr>
                  <a:t>現在試拿取</a:t>
                </a:r>
                <a:r>
                  <a:rPr lang="en-US" altLang="zh-Hant" sz="2800" dirty="0">
                    <a:latin typeface="+mn-ea"/>
                  </a:rPr>
                  <a:t>6</a:t>
                </a:r>
                <a:r>
                  <a:rPr lang="zh-Hant" altLang="en-US" sz="2800" dirty="0">
                    <a:latin typeface="+mn-ea"/>
                  </a:rPr>
                  <a:t>個蛋糕的一半</a:t>
                </a:r>
                <a:endParaRPr lang="en-HK" altLang="zh-Hant" sz="2800" dirty="0">
                  <a:latin typeface="+mn-ea"/>
                </a:endParaRPr>
              </a:p>
              <a:p>
                <a:r>
                  <a:rPr lang="zh-Hant" altLang="en-US" sz="2800" dirty="0">
                    <a:latin typeface="+mn-ea"/>
                  </a:rPr>
                  <a:t>即</a:t>
                </a:r>
                <a:r>
                  <a:rPr lang="en-US" altLang="zh-Hant" sz="2800" dirty="0">
                    <a:latin typeface="+mn-ea"/>
                  </a:rPr>
                  <a:t>6</a:t>
                </a:r>
                <a:r>
                  <a:rPr lang="zh-Hant" altLang="en-US" sz="2800" dirty="0">
                    <a:latin typeface="+mn-ea"/>
                  </a:rPr>
                  <a:t>個蛋糕的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Hant" altLang="en-US" sz="2800" dirty="0">
                    <a:latin typeface="+mn-ea"/>
                  </a:rPr>
                  <a:t>，等於</a:t>
                </a:r>
                <a14:m>
                  <m:oMath xmlns:m="http://schemas.openxmlformats.org/officeDocument/2006/math">
                    <m:r>
                      <a:rPr lang="en-US" altLang="zh-Hant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Han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Hant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Hant" sz="2800" b="0" dirty="0">
                  <a:latin typeface="+mn-ea"/>
                  <a:ea typeface="Cambria Math" panose="02040503050406030204" pitchFamily="18" charset="0"/>
                </a:endParaRPr>
              </a:p>
              <a:p>
                <a:r>
                  <a:rPr lang="zh-Hant" altLang="en-US" sz="2800" dirty="0">
                    <a:latin typeface="+mn-ea"/>
                  </a:rPr>
                  <a:t>同時，這亦等於</a:t>
                </a:r>
                <a14:m>
                  <m:oMath xmlns:m="http://schemas.openxmlformats.org/officeDocument/2006/math">
                    <m:r>
                      <a:rPr lang="en-US" altLang="zh-Hant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  <m:r>
                      <a:rPr lang="zh-Hant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Hant" altLang="en-US" sz="2800" dirty="0">
                    <a:latin typeface="+mn-ea"/>
                  </a:rPr>
                  <a:t>的結果</a:t>
                </a:r>
                <a:endParaRPr lang="en-US" altLang="zh-Hant" sz="2800" b="0" dirty="0">
                  <a:latin typeface="+mn-e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28A8932-5CBB-F44D-832E-012F452669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094892"/>
                <a:ext cx="8596668" cy="2946470"/>
              </a:xfrm>
              <a:blipFill>
                <a:blip r:embed="rId2"/>
                <a:stretch>
                  <a:fillRect l="-737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61C029A-51BC-0247-8F7A-F3BE8C829EB6}"/>
              </a:ext>
            </a:extLst>
          </p:cNvPr>
          <p:cNvCxnSpPr>
            <a:cxnSpLocks/>
          </p:cNvCxnSpPr>
          <p:nvPr/>
        </p:nvCxnSpPr>
        <p:spPr>
          <a:xfrm>
            <a:off x="1077686" y="1860665"/>
            <a:ext cx="72172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A343D5A-BF68-884E-979C-E79F796B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A8987D17-4484-5048-940D-6E52AEB5C339}"/>
                  </a:ext>
                </a:extLst>
              </p:cNvPr>
              <p:cNvSpPr/>
              <p:nvPr/>
            </p:nvSpPr>
            <p:spPr>
              <a:xfrm>
                <a:off x="5987027" y="3862553"/>
                <a:ext cx="3158290" cy="101431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2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Han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  <m:r>
                        <a:rPr lang="en-US" altLang="zh-Han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× </m:t>
                      </m:r>
                      <m:f>
                        <m:fPr>
                          <m:ctrlPr>
                            <a:rPr lang="en-US" altLang="zh-Hant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987D17-4484-5048-940D-6E52AEB5C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27" y="3862553"/>
                <a:ext cx="3158290" cy="1014317"/>
              </a:xfrm>
              <a:prstGeom prst="rect">
                <a:avLst/>
              </a:prstGeom>
              <a:blipFill>
                <a:blip r:embed="rId3"/>
                <a:stretch>
                  <a:fillRect b="-602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DD04F75-1DC9-314A-82CB-B965A1EC1C7C}"/>
                  </a:ext>
                </a:extLst>
              </p:cNvPr>
              <p:cNvSpPr/>
              <p:nvPr/>
            </p:nvSpPr>
            <p:spPr>
              <a:xfrm>
                <a:off x="9145317" y="3862553"/>
                <a:ext cx="893193" cy="101431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Han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D04F75-1DC9-314A-82CB-B965A1EC1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317" y="3862553"/>
                <a:ext cx="893193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6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993C8-14D3-DE43-B85C-93D5D8E0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t" dirty="0">
                <a:latin typeface="+mn-ea"/>
              </a:rPr>
              <a:t>6 ÷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D28A8932-5CBB-F44D-832E-012F452669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64677"/>
                <a:ext cx="8596668" cy="4005982"/>
              </a:xfrm>
            </p:spPr>
            <p:txBody>
              <a:bodyPr>
                <a:normAutofit/>
              </a:bodyPr>
              <a:lstStyle/>
              <a:p>
                <a:r>
                  <a:rPr lang="zh-Hant" altLang="en-US" sz="2800" dirty="0"/>
                  <a:t>所以，</a:t>
                </a:r>
                <a:r>
                  <a:rPr lang="en-US" altLang="zh-Hant" sz="2800" dirty="0"/>
                  <a:t>6</a:t>
                </a:r>
                <a:r>
                  <a:rPr lang="zh-Hant" altLang="en-US" sz="2800" dirty="0"/>
                  <a:t>個蛋糕的一半</a:t>
                </a:r>
                <a:endParaRPr lang="en-HK" altLang="zh-Hant" sz="2800" dirty="0"/>
              </a:p>
              <a:p>
                <a:r>
                  <a:rPr lang="zh-Hant" altLang="en-US" sz="2800" dirty="0">
                    <a:latin typeface="+mn-ea"/>
                  </a:rPr>
                  <a:t>既可以</a:t>
                </a:r>
                <a14:m>
                  <m:oMath xmlns:m="http://schemas.openxmlformats.org/officeDocument/2006/math"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Han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</m:oMath>
                </a14:m>
                <a:r>
                  <a:rPr lang="en-US" altLang="zh-Hant" sz="2800" dirty="0">
                    <a:latin typeface="+mn-ea"/>
                  </a:rPr>
                  <a:t> </a:t>
                </a:r>
                <a:r>
                  <a:rPr lang="zh-Hant" altLang="en-US" sz="2800" dirty="0">
                    <a:latin typeface="+mn-ea"/>
                  </a:rPr>
                  <a:t>表達</a:t>
                </a:r>
                <a:endParaRPr lang="en-HK" altLang="zh-Hant" sz="2800" dirty="0">
                  <a:latin typeface="+mn-ea"/>
                </a:endParaRPr>
              </a:p>
              <a:p>
                <a:r>
                  <a:rPr lang="zh-Hant" altLang="en-US" sz="2800" dirty="0">
                    <a:latin typeface="+mn-ea"/>
                  </a:rPr>
                  <a:t>亦可以</a:t>
                </a:r>
                <a14:m>
                  <m:oMath xmlns:m="http://schemas.openxmlformats.org/officeDocument/2006/math">
                    <m:r>
                      <a:rPr lang="en-US" altLang="zh-Han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 × </m:t>
                    </m:r>
                    <m:f>
                      <m:fPr>
                        <m:ctrlPr>
                          <a:rPr lang="en-US" altLang="zh-Hant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ant" sz="2800" dirty="0">
                    <a:latin typeface="+mn-ea"/>
                  </a:rPr>
                  <a:t> </a:t>
                </a:r>
                <a:r>
                  <a:rPr lang="zh-Hant" altLang="en-US" sz="2800" dirty="0">
                    <a:latin typeface="+mn-ea"/>
                  </a:rPr>
                  <a:t>表達</a:t>
                </a:r>
                <a:endParaRPr lang="en-US" altLang="zh-Hant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28A8932-5CBB-F44D-832E-012F452669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64677"/>
                <a:ext cx="8596668" cy="4005982"/>
              </a:xfrm>
              <a:blipFill>
                <a:blip r:embed="rId2"/>
                <a:stretch>
                  <a:fillRect l="-737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359CEA-77F0-554B-B226-5C0ADC40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D23F961-29BD-014F-95E6-597FF08CFF4E}"/>
                  </a:ext>
                </a:extLst>
              </p:cNvPr>
              <p:cNvSpPr/>
              <p:nvPr/>
            </p:nvSpPr>
            <p:spPr>
              <a:xfrm>
                <a:off x="2018218" y="3717787"/>
                <a:ext cx="5516381" cy="182094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6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Hant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a:rPr lang="en-US" altLang="zh-Hant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6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23F961-29BD-014F-95E6-597FF08C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18" y="3717787"/>
                <a:ext cx="5516381" cy="1820948"/>
              </a:xfrm>
              <a:prstGeom prst="rect">
                <a:avLst/>
              </a:prstGeom>
              <a:blipFill>
                <a:blip r:embed="rId3"/>
                <a:stretch>
                  <a:fillRect b="-1027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0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57C1D-5407-7C45-B3D4-6592EE76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小總結</a:t>
            </a:r>
            <a:r>
              <a:rPr lang="en-HK" altLang="zh-Hant" dirty="0"/>
              <a:t/>
            </a:r>
            <a:br>
              <a:rPr lang="en-HK" altLang="zh-Hant" dirty="0"/>
            </a:br>
            <a:r>
              <a:rPr lang="zh-Hant" altLang="en-US" dirty="0"/>
              <a:t>除法和分數乘法的關係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6CA53C-B439-6F4D-9698-FA5F10F7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CD23C24-B262-8C4D-9E9B-C06DED12D0CD}"/>
                  </a:ext>
                </a:extLst>
              </p:cNvPr>
              <p:cNvSpPr/>
              <p:nvPr/>
            </p:nvSpPr>
            <p:spPr>
              <a:xfrm>
                <a:off x="2634033" y="2157761"/>
                <a:ext cx="4388090" cy="135998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Hant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en-US" altLang="zh-Hant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D23C24-B262-8C4D-9E9B-C06DED12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33" y="2157761"/>
                <a:ext cx="4388090" cy="1359988"/>
              </a:xfrm>
              <a:prstGeom prst="rect">
                <a:avLst/>
              </a:prstGeom>
              <a:blipFill>
                <a:blip r:embed="rId2"/>
                <a:stretch>
                  <a:fillRect b="-818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36E53AB-22CA-A345-A385-A9C9156015B8}"/>
                  </a:ext>
                </a:extLst>
              </p:cNvPr>
              <p:cNvSpPr/>
              <p:nvPr/>
            </p:nvSpPr>
            <p:spPr>
              <a:xfrm>
                <a:off x="2634033" y="3913142"/>
                <a:ext cx="4388090" cy="135998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Hant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a:rPr lang="en-US" altLang="zh-Hant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6E53AB-22CA-A345-A385-A9C915601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33" y="3913142"/>
                <a:ext cx="4388090" cy="1359988"/>
              </a:xfrm>
              <a:prstGeom prst="rect">
                <a:avLst/>
              </a:prstGeom>
              <a:blipFill>
                <a:blip r:embed="rId3"/>
                <a:stretch>
                  <a:fillRect b="-818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B1C455F-681B-6E49-A925-7F449466C5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09600"/>
                <a:ext cx="8596668" cy="1320800"/>
              </a:xfrm>
            </p:spPr>
            <p:txBody>
              <a:bodyPr>
                <a:normAutofit fontScale="90000"/>
              </a:bodyPr>
              <a:lstStyle/>
              <a:p>
                <a:r>
                  <a:rPr lang="zh-Hant" altLang="en-US" dirty="0"/>
                  <a:t>假如只有</a:t>
                </a:r>
                <a:r>
                  <a:rPr lang="en-US" altLang="zh-Han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Hant" dirty="0"/>
                  <a:t> </a:t>
                </a:r>
                <a:r>
                  <a:rPr lang="zh-Hant" altLang="en-US" dirty="0"/>
                  <a:t>個蛋糕，卻要分給</a:t>
                </a:r>
                <a:r>
                  <a:rPr lang="en-US" altLang="zh-Hant" dirty="0">
                    <a:solidFill>
                      <a:srgbClr val="FF0000"/>
                    </a:solidFill>
                  </a:rPr>
                  <a:t>2</a:t>
                </a:r>
                <a:r>
                  <a:rPr lang="zh-Hant" altLang="en-US" dirty="0"/>
                  <a:t>個人</a:t>
                </a:r>
                <a:r>
                  <a:rPr lang="zh-Hant" altLang="en-US" dirty="0" smtClean="0"/>
                  <a:t>，</a:t>
                </a:r>
                <a:r>
                  <a:rPr lang="zh-TW" altLang="en-US" dirty="0" smtClean="0"/>
                  <a:t>應如何分配呢</a:t>
                </a:r>
                <a:r>
                  <a:rPr lang="zh-Hant" altLang="en-US" dirty="0" smtClean="0"/>
                  <a:t>？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C455F-681B-6E49-A925-7F449466C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09600"/>
                <a:ext cx="8596668" cy="1320800"/>
              </a:xfrm>
              <a:blipFill rotWithShape="1">
                <a:blip r:embed="rId2"/>
                <a:stretch>
                  <a:fillRect l="-1773" r="-1348" b="-110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1C178B1-FA55-9A4D-AE90-D4BBEAD00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28080"/>
                <a:ext cx="5408630" cy="41623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Hant" altLang="en-US" sz="2400" dirty="0"/>
                  <a:t>除式：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Han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Han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Hant" sz="2400" dirty="0"/>
              </a:p>
              <a:p>
                <a:r>
                  <a:rPr lang="zh-Hant" altLang="en-US" sz="2400" dirty="0"/>
                  <a:t>你覺得是否有可能平分？</a:t>
                </a:r>
                <a:endParaRPr lang="en-HK" altLang="zh-Hant" sz="2400" dirty="0"/>
              </a:p>
              <a:p>
                <a:r>
                  <a:rPr lang="zh-Hant" altLang="en-US" sz="2400" dirty="0"/>
                  <a:t>如何分？</a:t>
                </a:r>
                <a:endParaRPr lang="en-US" altLang="zh-Hant" sz="2400" dirty="0"/>
              </a:p>
              <a:p>
                <a:r>
                  <a:rPr lang="zh-Hant" altLang="en-US" sz="2400" dirty="0" smtClean="0"/>
                  <a:t>雖然</a:t>
                </a:r>
                <a:r>
                  <a:rPr lang="zh-Hant" altLang="en-US" sz="2400" dirty="0"/>
                  <a:t>只有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Hant" altLang="en-US" sz="2400" dirty="0"/>
                  <a:t>個蛋糕，但我們仍然可以</a:t>
                </a:r>
                <a:r>
                  <a:rPr lang="zh-Hant" altLang="en-US" sz="2400" dirty="0" smtClean="0"/>
                  <a:t>把它</a:t>
                </a:r>
                <a:r>
                  <a:rPr lang="zh-Hant" altLang="en-US" sz="2400" dirty="0"/>
                  <a:t>分成</a:t>
                </a:r>
                <a:r>
                  <a:rPr lang="en-US" altLang="zh-Hant" sz="2400" dirty="0"/>
                  <a:t>2</a:t>
                </a:r>
                <a:r>
                  <a:rPr lang="zh-Hant" altLang="en-US" sz="2400" dirty="0"/>
                  <a:t>份，取其</a:t>
                </a:r>
                <a:r>
                  <a:rPr lang="en-US" altLang="zh-Hant" sz="2400" dirty="0"/>
                  <a:t>1</a:t>
                </a:r>
                <a:r>
                  <a:rPr lang="zh-Hant" altLang="en-US" sz="2400" dirty="0"/>
                  <a:t>份</a:t>
                </a:r>
                <a:r>
                  <a:rPr lang="zh-Hant" altLang="en-US" sz="2400" dirty="0" smtClean="0"/>
                  <a:t>的</a:t>
                </a:r>
                <a:r>
                  <a:rPr lang="zh-TW" altLang="en-US" sz="2400" dirty="0" smtClean="0"/>
                  <a:t>方法</a:t>
                </a:r>
                <a:r>
                  <a:rPr lang="zh-Hant" altLang="en-US" sz="2400" dirty="0" smtClean="0"/>
                  <a:t>分</a:t>
                </a:r>
                <a:r>
                  <a:rPr lang="zh-TW" altLang="en-US" sz="2400" dirty="0" smtClean="0"/>
                  <a:t>配</a:t>
                </a:r>
                <a:r>
                  <a:rPr lang="zh-Hant" altLang="en-US" sz="2400" dirty="0" smtClean="0"/>
                  <a:t>給</a:t>
                </a:r>
                <a:r>
                  <a:rPr lang="zh-TW" altLang="en-US" sz="2400" dirty="0" smtClean="0"/>
                  <a:t>各人</a:t>
                </a:r>
                <a:endParaRPr lang="en-HK" altLang="zh-Hant" sz="2400" dirty="0"/>
              </a:p>
              <a:p>
                <a:r>
                  <a:rPr lang="en-US" altLang="zh-Hant" sz="2400" dirty="0"/>
                  <a:t>A</a:t>
                </a:r>
                <a:r>
                  <a:rPr lang="zh-Hant" altLang="en-US" sz="2400" dirty="0"/>
                  <a:t>分得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Hant" altLang="en-US" sz="2400" dirty="0"/>
                  <a:t>個蛋糕的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Hant" altLang="en-US" sz="2400" dirty="0"/>
                  <a:t>，即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Han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HK" altLang="zh-Hant" sz="2400" dirty="0"/>
              </a:p>
              <a:p>
                <a:r>
                  <a:rPr lang="zh-Hant" altLang="en-US" sz="2400" dirty="0"/>
                  <a:t>所以，每人分得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Hant" sz="2400" dirty="0"/>
                  <a:t> </a:t>
                </a:r>
                <a:r>
                  <a:rPr lang="zh-Hant" altLang="en-US" sz="2400" dirty="0"/>
                  <a:t>個蛋糕</a:t>
                </a:r>
                <a:endParaRPr lang="en-US" altLang="zh-Hant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C178B1-FA55-9A4D-AE90-D4BBEAD00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28080"/>
                <a:ext cx="5408630" cy="4162322"/>
              </a:xfrm>
              <a:blipFill rotWithShape="1">
                <a:blip r:embed="rId3"/>
                <a:stretch>
                  <a:fillRect l="-789" t="-439" r="-11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0185FC-6707-324F-B2FD-291D5B67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518EDEF-3771-0D43-AAB6-AFB856F25640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8021619" y="1363429"/>
            <a:ext cx="0" cy="21939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733C26C-0AF6-4343-A2D0-2BED006CEF16}"/>
                  </a:ext>
                </a:extLst>
              </p:cNvPr>
              <p:cNvSpPr/>
              <p:nvPr/>
            </p:nvSpPr>
            <p:spPr>
              <a:xfrm>
                <a:off x="6924637" y="3787581"/>
                <a:ext cx="1414170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Hant" altLang="en-US" sz="2800" dirty="0"/>
                  <a:t>個蛋糕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33C26C-0AF6-4343-A2D0-2BED006CE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37" y="3787581"/>
                <a:ext cx="1414170" cy="700705"/>
              </a:xfrm>
              <a:prstGeom prst="rect">
                <a:avLst/>
              </a:prstGeom>
              <a:blipFill>
                <a:blip r:embed="rId4"/>
                <a:stretch>
                  <a:fillRect r="-708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8C4AFC4-99A5-F547-A821-8DF1FC95265F}"/>
              </a:ext>
            </a:extLst>
          </p:cNvPr>
          <p:cNvGrpSpPr/>
          <p:nvPr/>
        </p:nvGrpSpPr>
        <p:grpSpPr>
          <a:xfrm>
            <a:off x="6924635" y="1363429"/>
            <a:ext cx="2193964" cy="2193963"/>
            <a:chOff x="5954372" y="1930400"/>
            <a:chExt cx="1677350" cy="16773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0EC5485-6073-8342-BEE5-BA9DB8CE3D18}"/>
                </a:ext>
              </a:extLst>
            </p:cNvPr>
            <p:cNvSpPr/>
            <p:nvPr/>
          </p:nvSpPr>
          <p:spPr>
            <a:xfrm>
              <a:off x="5954373" y="1930400"/>
              <a:ext cx="1677349" cy="16773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AC890BA-8643-6A4E-A785-73A8FF2CFEF6}"/>
                </a:ext>
              </a:extLst>
            </p:cNvPr>
            <p:cNvSpPr/>
            <p:nvPr/>
          </p:nvSpPr>
          <p:spPr>
            <a:xfrm>
              <a:off x="5954372" y="1930400"/>
              <a:ext cx="415598" cy="167734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49BFF4-D813-C44F-A53C-27F61C9031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101661" y="2176467"/>
            <a:ext cx="738843" cy="1171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7C5703-D669-6942-A953-D3CF629AD3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883199" y="2176467"/>
            <a:ext cx="738843" cy="1171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7AC22A-121F-7A4E-AE60-7E704F4BBDFC}"/>
              </a:ext>
            </a:extLst>
          </p:cNvPr>
          <p:cNvSpPr txBox="1"/>
          <p:nvPr/>
        </p:nvSpPr>
        <p:spPr>
          <a:xfrm>
            <a:off x="5253780" y="1880043"/>
            <a:ext cx="50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AB24088-0CA9-0B45-BF53-9DC6D89E2CA3}"/>
                  </a:ext>
                </a:extLst>
              </p:cNvPr>
              <p:cNvSpPr/>
              <p:nvPr/>
            </p:nvSpPr>
            <p:spPr>
              <a:xfrm>
                <a:off x="6924635" y="1607919"/>
                <a:ext cx="76815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Hant" altLang="en-US" sz="2400" dirty="0"/>
                  <a:t>個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B24088-0CA9-0B45-BF53-9DC6D89E2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35" y="1607919"/>
                <a:ext cx="768159" cy="613886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5F919CB-316B-3240-8CDF-E612E3CFD64A}"/>
              </a:ext>
            </a:extLst>
          </p:cNvPr>
          <p:cNvCxnSpPr>
            <a:cxnSpLocks/>
          </p:cNvCxnSpPr>
          <p:nvPr/>
        </p:nvCxnSpPr>
        <p:spPr>
          <a:xfrm flipH="1">
            <a:off x="6384103" y="2064709"/>
            <a:ext cx="540534" cy="27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244F58C-9535-7447-A320-0DC7500E3244}"/>
                  </a:ext>
                </a:extLst>
              </p:cNvPr>
              <p:cNvSpPr/>
              <p:nvPr/>
            </p:nvSpPr>
            <p:spPr>
              <a:xfrm>
                <a:off x="6923651" y="1658419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an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zh-Hant" altLang="en-US" sz="2400" dirty="0"/>
                  <a:t>個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44F58C-9535-7447-A320-0DC7500E3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651" y="1658419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 t="-10811" r="-14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7D19BA3-0D5B-FE41-B52A-A6DC1002DF40}"/>
                  </a:ext>
                </a:extLst>
              </p:cNvPr>
              <p:cNvSpPr/>
              <p:nvPr/>
            </p:nvSpPr>
            <p:spPr>
              <a:xfrm>
                <a:off x="5458592" y="4630414"/>
                <a:ext cx="3770764" cy="135998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4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Hant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7D19BA3-0D5B-FE41-B52A-A6DC1002D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92" y="4630414"/>
                <a:ext cx="3770764" cy="1359988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39A59D4-16D8-2047-A00A-3C56543D00E6}"/>
              </a:ext>
            </a:extLst>
          </p:cNvPr>
          <p:cNvCxnSpPr/>
          <p:nvPr/>
        </p:nvCxnSpPr>
        <p:spPr>
          <a:xfrm>
            <a:off x="8590663" y="1363429"/>
            <a:ext cx="0" cy="21939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7DAB8ED-442D-9145-9822-441AE33B36A1}"/>
              </a:ext>
            </a:extLst>
          </p:cNvPr>
          <p:cNvCxnSpPr/>
          <p:nvPr/>
        </p:nvCxnSpPr>
        <p:spPr>
          <a:xfrm>
            <a:off x="7468235" y="1363429"/>
            <a:ext cx="0" cy="21939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9291764-4151-464D-AFC1-F90C26DA76D0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H="1">
            <a:off x="6924635" y="2460411"/>
            <a:ext cx="21939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BBA66F-C0BD-C74F-B6A6-E35CB21E58A7}"/>
              </a:ext>
            </a:extLst>
          </p:cNvPr>
          <p:cNvSpPr txBox="1"/>
          <p:nvPr/>
        </p:nvSpPr>
        <p:spPr>
          <a:xfrm>
            <a:off x="6039841" y="1894918"/>
            <a:ext cx="50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319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E8E31-536D-BB4D-B3DD-604C632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小結論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75EB6E-84A3-1D47-91B1-208AF5B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49BF030-FFD4-7F4A-99B8-97212F207652}"/>
                  </a:ext>
                </a:extLst>
              </p:cNvPr>
              <p:cNvSpPr/>
              <p:nvPr/>
            </p:nvSpPr>
            <p:spPr>
              <a:xfrm>
                <a:off x="1210595" y="1930400"/>
                <a:ext cx="8089439" cy="216661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7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7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Hant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7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Hant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9BF030-FFD4-7F4A-99B8-97212F207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5" y="1930400"/>
                <a:ext cx="8089439" cy="2166619"/>
              </a:xfrm>
              <a:prstGeom prst="rect">
                <a:avLst/>
              </a:prstGeom>
              <a:blipFill>
                <a:blip r:embed="rId2"/>
                <a:stretch>
                  <a:fillRect b="-1034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9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B1C455F-681B-6E49-A925-7F449466C5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zh-Hant" altLang="en-US" dirty="0"/>
                  <a:t>假如只有</a:t>
                </a:r>
                <a:r>
                  <a:rPr lang="en-US" altLang="zh-Han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ant" dirty="0"/>
                  <a:t> </a:t>
                </a:r>
                <a:r>
                  <a:rPr lang="zh-Hant" altLang="en-US" dirty="0"/>
                  <a:t>個蛋糕，卻要分給</a:t>
                </a:r>
                <a:r>
                  <a:rPr lang="en-US" altLang="zh-Hant" sz="6000" dirty="0">
                    <a:solidFill>
                      <a:srgbClr val="FF0000"/>
                    </a:solidFill>
                  </a:rPr>
                  <a:t>3</a:t>
                </a:r>
                <a:r>
                  <a:rPr lang="zh-Hant" altLang="en-US" dirty="0"/>
                  <a:t>個人</a:t>
                </a:r>
                <a:r>
                  <a:rPr lang="zh-Hant" altLang="en-US" dirty="0" smtClean="0"/>
                  <a:t>，</a:t>
                </a:r>
                <a:r>
                  <a:rPr lang="zh-TW" altLang="en-US" dirty="0" smtClean="0"/>
                  <a:t>又如何</a:t>
                </a:r>
                <a:r>
                  <a:rPr lang="zh-TW" altLang="en-US" dirty="0"/>
                  <a:t>分配</a:t>
                </a:r>
                <a:r>
                  <a:rPr lang="zh-TW" altLang="en-US" dirty="0" smtClean="0"/>
                  <a:t>呢</a:t>
                </a:r>
                <a:r>
                  <a:rPr lang="zh-Hant" altLang="en-US" dirty="0" smtClean="0"/>
                  <a:t>？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C455F-681B-6E49-A925-7F449466C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3" t="-15668" b="-2119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1C178B1-FA55-9A4D-AE90-D4BBEAD00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28080"/>
                <a:ext cx="4966992" cy="3880773"/>
              </a:xfrm>
            </p:spPr>
            <p:txBody>
              <a:bodyPr>
                <a:normAutofit/>
              </a:bodyPr>
              <a:lstStyle/>
              <a:p>
                <a:r>
                  <a:rPr lang="zh-Hant" altLang="en-US" sz="2400" dirty="0"/>
                  <a:t>除式：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Han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Han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Hant" sz="2400" dirty="0"/>
              </a:p>
              <a:p>
                <a:r>
                  <a:rPr lang="zh-Hant" altLang="en-US" sz="2400" dirty="0"/>
                  <a:t>雖然只有半個蛋糕，但我們仍然可以把它分成</a:t>
                </a:r>
                <a:r>
                  <a:rPr lang="en-US" altLang="zh-Hant" sz="2400" dirty="0"/>
                  <a:t>3</a:t>
                </a:r>
                <a:r>
                  <a:rPr lang="zh-Hant" altLang="en-US" sz="2400" dirty="0"/>
                  <a:t>份，各取</a:t>
                </a:r>
                <a:r>
                  <a:rPr lang="en-US" altLang="zh-Hant" sz="2400" dirty="0"/>
                  <a:t>1</a:t>
                </a:r>
                <a:r>
                  <a:rPr lang="zh-Hant" altLang="en-US" sz="2400" dirty="0"/>
                  <a:t>份</a:t>
                </a:r>
                <a:endParaRPr lang="en-US" altLang="zh-Hant" sz="2400" dirty="0"/>
              </a:p>
              <a:p>
                <a:r>
                  <a:rPr lang="zh-Hant" altLang="en-US" sz="2400" dirty="0"/>
                  <a:t>如何分？</a:t>
                </a:r>
                <a:endParaRPr lang="en-US" altLang="zh-Hant" sz="2400" dirty="0"/>
              </a:p>
              <a:p>
                <a:r>
                  <a:rPr lang="en-US" altLang="zh-Hant" sz="2400" dirty="0"/>
                  <a:t>A</a:t>
                </a:r>
                <a:r>
                  <a:rPr lang="zh-Hant" altLang="en-US" sz="2400" dirty="0"/>
                  <a:t>分得半個蛋糕的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Hant" altLang="en-US" sz="2400" dirty="0"/>
                  <a:t>，即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Han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Hant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Hant" altLang="en-US" sz="2400" dirty="0"/>
                  <a:t> 個</a:t>
                </a:r>
                <a:endParaRPr lang="en-US" sz="2400" dirty="0"/>
              </a:p>
              <a:p>
                <a:r>
                  <a:rPr lang="zh-Hant" altLang="en-US" sz="2400" dirty="0"/>
                  <a:t>所以，每人得到</a:t>
                </a:r>
                <a:r>
                  <a:rPr lang="en-US" altLang="zh-Han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Hant" sz="2400" dirty="0"/>
                  <a:t> </a:t>
                </a:r>
                <a:r>
                  <a:rPr lang="zh-Hant" altLang="en-US" sz="2400" dirty="0"/>
                  <a:t>個蛋糕</a:t>
                </a:r>
                <a:endParaRPr lang="en-US" altLang="zh-Hant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C178B1-FA55-9A4D-AE90-D4BBEAD00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28080"/>
                <a:ext cx="4966992" cy="3880773"/>
              </a:xfrm>
              <a:blipFill>
                <a:blip r:embed="rId3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0185FC-6707-324F-B2FD-291D5B67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518EDEF-3771-0D43-AAB6-AFB856F25640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8279185" y="1812938"/>
            <a:ext cx="0" cy="1677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8C4AFC4-99A5-F547-A821-8DF1FC95265F}"/>
              </a:ext>
            </a:extLst>
          </p:cNvPr>
          <p:cNvGrpSpPr/>
          <p:nvPr/>
        </p:nvGrpSpPr>
        <p:grpSpPr>
          <a:xfrm>
            <a:off x="7440510" y="1812938"/>
            <a:ext cx="1677349" cy="1677349"/>
            <a:chOff x="5954373" y="1930400"/>
            <a:chExt cx="1677349" cy="16773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0EC5485-6073-8342-BEE5-BA9DB8CE3D18}"/>
                </a:ext>
              </a:extLst>
            </p:cNvPr>
            <p:cNvSpPr/>
            <p:nvPr/>
          </p:nvSpPr>
          <p:spPr>
            <a:xfrm>
              <a:off x="5954373" y="1930400"/>
              <a:ext cx="1677349" cy="16773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AC890BA-8643-6A4E-A785-73A8FF2CFEF6}"/>
                </a:ext>
              </a:extLst>
            </p:cNvPr>
            <p:cNvSpPr/>
            <p:nvPr/>
          </p:nvSpPr>
          <p:spPr>
            <a:xfrm>
              <a:off x="5954373" y="1930400"/>
              <a:ext cx="838674" cy="167734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733C26C-0AF6-4343-A2D0-2BED006CEF16}"/>
                  </a:ext>
                </a:extLst>
              </p:cNvPr>
              <p:cNvSpPr/>
              <p:nvPr/>
            </p:nvSpPr>
            <p:spPr>
              <a:xfrm>
                <a:off x="7440510" y="3720476"/>
                <a:ext cx="1414170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Hant" altLang="en-US" sz="2800" dirty="0"/>
                  <a:t>個蛋糕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33C26C-0AF6-4343-A2D0-2BED006CE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10" y="3720476"/>
                <a:ext cx="1414170" cy="700705"/>
              </a:xfrm>
              <a:prstGeom prst="rect">
                <a:avLst/>
              </a:prstGeom>
              <a:blipFill>
                <a:blip r:embed="rId4"/>
                <a:stretch>
                  <a:fillRect r="-803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7D1C01-A303-5644-AB26-13E309270C67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8279185" y="1812938"/>
            <a:ext cx="0" cy="16773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67E49A-6FDC-2E42-AC82-F9884B2769F7}"/>
              </a:ext>
            </a:extLst>
          </p:cNvPr>
          <p:cNvCxnSpPr>
            <a:cxnSpLocks/>
          </p:cNvCxnSpPr>
          <p:nvPr/>
        </p:nvCxnSpPr>
        <p:spPr>
          <a:xfrm flipH="1">
            <a:off x="7440510" y="2374027"/>
            <a:ext cx="16773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49BFF4-D813-C44F-A53C-27F61C9031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617534" y="2109362"/>
            <a:ext cx="738843" cy="1171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7C5703-D669-6942-A953-D3CF629AD3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6399072" y="2109362"/>
            <a:ext cx="738843" cy="1171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7AC22A-121F-7A4E-AE60-7E704F4BBDFC}"/>
              </a:ext>
            </a:extLst>
          </p:cNvPr>
          <p:cNvSpPr txBox="1"/>
          <p:nvPr/>
        </p:nvSpPr>
        <p:spPr>
          <a:xfrm>
            <a:off x="6531668" y="1852429"/>
            <a:ext cx="50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AB24088-0CA9-0B45-BF53-9DC6D89E2CA3}"/>
                  </a:ext>
                </a:extLst>
              </p:cNvPr>
              <p:cNvSpPr/>
              <p:nvPr/>
            </p:nvSpPr>
            <p:spPr>
              <a:xfrm>
                <a:off x="7582157" y="1895284"/>
                <a:ext cx="550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an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zh-Hant" altLang="en-US" sz="2000" dirty="0"/>
                  <a:t>個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B24088-0CA9-0B45-BF53-9DC6D89E2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157" y="1895284"/>
                <a:ext cx="550151" cy="400110"/>
              </a:xfrm>
              <a:prstGeom prst="rect">
                <a:avLst/>
              </a:prstGeom>
              <a:blipFill>
                <a:blip r:embed="rId6"/>
                <a:stretch>
                  <a:fillRect t="-6061" r="-113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5F919CB-316B-3240-8CDF-E612E3CFD64A}"/>
              </a:ext>
            </a:extLst>
          </p:cNvPr>
          <p:cNvCxnSpPr>
            <a:cxnSpLocks/>
          </p:cNvCxnSpPr>
          <p:nvPr/>
        </p:nvCxnSpPr>
        <p:spPr>
          <a:xfrm flipH="1">
            <a:off x="7022123" y="1997604"/>
            <a:ext cx="417081" cy="2415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03D71-ED45-8843-A97F-237E29A8CB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6022284" y="2495908"/>
            <a:ext cx="738843" cy="11717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E04E46B-898F-A54E-8D78-3AD3A383BE42}"/>
              </a:ext>
            </a:extLst>
          </p:cNvPr>
          <p:cNvCxnSpPr/>
          <p:nvPr/>
        </p:nvCxnSpPr>
        <p:spPr>
          <a:xfrm flipH="1">
            <a:off x="7437897" y="2931404"/>
            <a:ext cx="16773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F749DB1C-0706-0E4A-9008-470F1E5EF263}"/>
                  </a:ext>
                </a:extLst>
              </p:cNvPr>
              <p:cNvSpPr/>
              <p:nvPr/>
            </p:nvSpPr>
            <p:spPr>
              <a:xfrm>
                <a:off x="7582157" y="1830908"/>
                <a:ext cx="550151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Hant" altLang="en-US" sz="2000" dirty="0"/>
                  <a:t>個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49DB1C-0706-0E4A-9008-470F1E5EF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157" y="1830908"/>
                <a:ext cx="550151" cy="528863"/>
              </a:xfrm>
              <a:prstGeom prst="rect">
                <a:avLst/>
              </a:prstGeom>
              <a:blipFill>
                <a:blip r:embed="rId7"/>
                <a:stretch>
                  <a:fillRect r="-113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9FD4549C-D42C-994B-8531-FD2D0421710C}"/>
                  </a:ext>
                </a:extLst>
              </p:cNvPr>
              <p:cNvSpPr/>
              <p:nvPr/>
            </p:nvSpPr>
            <p:spPr>
              <a:xfrm>
                <a:off x="5458592" y="4630414"/>
                <a:ext cx="3770764" cy="135998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4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Hant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Hant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D4549C-D42C-994B-8531-FD2D0421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92" y="4630414"/>
                <a:ext cx="3770764" cy="1359988"/>
              </a:xfrm>
              <a:prstGeom prst="rect">
                <a:avLst/>
              </a:prstGeom>
              <a:blipFill>
                <a:blip r:embed="rId9"/>
                <a:stretch>
                  <a:fillRect b="-727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42F803-9149-ED40-A52B-6A364A49EEA3}"/>
              </a:ext>
            </a:extLst>
          </p:cNvPr>
          <p:cNvSpPr txBox="1"/>
          <p:nvPr/>
        </p:nvSpPr>
        <p:spPr>
          <a:xfrm>
            <a:off x="5769653" y="1835215"/>
            <a:ext cx="50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F210059-DFBF-B24F-A065-0356B3AE36BE}"/>
              </a:ext>
            </a:extLst>
          </p:cNvPr>
          <p:cNvSpPr txBox="1"/>
          <p:nvPr/>
        </p:nvSpPr>
        <p:spPr>
          <a:xfrm>
            <a:off x="6152250" y="3629409"/>
            <a:ext cx="50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31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E8E31-536D-BB4D-B3DD-604C632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小結論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75EB6E-84A3-1D47-91B1-208AF5B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49BF030-FFD4-7F4A-99B8-97212F207652}"/>
                  </a:ext>
                </a:extLst>
              </p:cNvPr>
              <p:cNvSpPr/>
              <p:nvPr/>
            </p:nvSpPr>
            <p:spPr>
              <a:xfrm>
                <a:off x="1210595" y="1930400"/>
                <a:ext cx="8089439" cy="2173865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7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7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Hant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7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Hant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9BF030-FFD4-7F4A-99B8-97212F207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5" y="1930400"/>
                <a:ext cx="8089439" cy="2173865"/>
              </a:xfrm>
              <a:prstGeom prst="rect">
                <a:avLst/>
              </a:prstGeom>
              <a:blipFill>
                <a:blip r:embed="rId2"/>
                <a:stretch>
                  <a:fillRect b="-1034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9892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538</Words>
  <Application>Microsoft Office PowerPoint</Application>
  <PresentationFormat>自訂</PresentationFormat>
  <Paragraphs>77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Facet</vt:lpstr>
      <vt:lpstr>除法和分數乘法的關係</vt:lpstr>
      <vt:lpstr>除？乘？</vt:lpstr>
      <vt:lpstr>6個蛋糕的一半</vt:lpstr>
      <vt:lpstr>6 ÷ 2</vt:lpstr>
      <vt:lpstr>小總結 除法和分數乘法的關係</vt:lpstr>
      <vt:lpstr>假如只有 1/4 個蛋糕，卻要分給2個人，應如何分配呢？</vt:lpstr>
      <vt:lpstr>小結論</vt:lpstr>
      <vt:lpstr>假如只有 1/2 個蛋糕，卻要分給3個人，又如何分配呢？</vt:lpstr>
      <vt:lpstr>小結論</vt:lpstr>
      <vt:lpstr>總結 除法和分數乘法的關係</vt:lpstr>
      <vt:lpstr>總結 除法和分數乘法的關係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分數除法 (1)</dc:title>
  <dc:creator>TEST</dc:creator>
  <cp:lastModifiedBy>FONG, Chong-sun Martin</cp:lastModifiedBy>
  <cp:revision>580</cp:revision>
  <cp:lastPrinted>2018-05-04T02:43:44Z</cp:lastPrinted>
  <dcterms:created xsi:type="dcterms:W3CDTF">2018-04-05T15:40:42Z</dcterms:created>
  <dcterms:modified xsi:type="dcterms:W3CDTF">2018-08-03T06:41:21Z</dcterms:modified>
</cp:coreProperties>
</file>