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5" r:id="rId4"/>
    <p:sldId id="268" r:id="rId5"/>
    <p:sldId id="270" r:id="rId6"/>
    <p:sldId id="296" r:id="rId7"/>
    <p:sldId id="297" r:id="rId8"/>
    <p:sldId id="298" r:id="rId9"/>
    <p:sldId id="278" r:id="rId10"/>
    <p:sldId id="277" r:id="rId11"/>
    <p:sldId id="258" r:id="rId12"/>
    <p:sldId id="294" r:id="rId13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4F8"/>
    <a:srgbClr val="DF5DE9"/>
    <a:srgbClr val="F9B9D0"/>
    <a:srgbClr val="AC19B7"/>
    <a:srgbClr val="ED99EF"/>
    <a:srgbClr val="0D20D9"/>
    <a:srgbClr val="155DD1"/>
    <a:srgbClr val="FF9966"/>
    <a:srgbClr val="FF6600"/>
    <a:srgbClr val="F8C8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70" autoAdjust="0"/>
  </p:normalViewPr>
  <p:slideViewPr>
    <p:cSldViewPr>
      <p:cViewPr varScale="1">
        <p:scale>
          <a:sx n="106" d="100"/>
          <a:sy n="106" d="100"/>
        </p:scale>
        <p:origin x="11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FAD83-EA9A-41DE-945C-CCD926ECBCE9}" type="datetimeFigureOut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F6F25-9369-43B8-83CD-49FBB96606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92927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74B05-74D3-4660-8EF8-BC62A0BE045F}" type="datetimeFigureOut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F2048-1FD3-4B0D-ACAE-05522FE642D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91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CF8D-9660-481E-8909-1ACA63D3E60D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0958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1ABD-42F1-4ADF-AA08-691EE2F48349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6804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24F64-6D74-423B-B26E-604F21F49181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9451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HK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28B7-305E-48C2-99CE-212276AC82EF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77099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061A5-15BF-472D-AD4A-AA0D2050687D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5234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C218-44DF-4DC9-AFA2-F97F91879568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5593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1C4F-2C78-40B3-A64F-CDC1823D4EF6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3933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4336-3AF9-40FB-A527-C314EB60DFBA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043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DD1-B5AA-4DE0-8A59-70C58C170E46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9753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34D2-EE4E-4741-BC1D-8E373F23F14B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2695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AA1A-FB67-400A-AD55-4EF3F89CEFA6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369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8250"/>
                    </a14:imgEffect>
                    <a14:imgEffect>
                      <a14:saturation sat="345000"/>
                    </a14:imgEffect>
                  </a14:imgLayer>
                </a14:imgProps>
              </a:ext>
            </a:extLst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E554B-CD24-439E-A1C0-489FE71B3E19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13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470025"/>
          </a:xfrm>
          <a:noFill/>
        </p:spPr>
        <p:txBody>
          <a:bodyPr/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多邊形的角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367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8" r="3705" b="7474"/>
          <a:stretch/>
        </p:blipFill>
        <p:spPr bwMode="auto">
          <a:xfrm>
            <a:off x="4530369" y="2465345"/>
            <a:ext cx="4076700" cy="357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" t="1863" r="1830" b="2644"/>
          <a:stretch/>
        </p:blipFill>
        <p:spPr bwMode="auto">
          <a:xfrm>
            <a:off x="4571999" y="2492896"/>
            <a:ext cx="3960441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4" r="4049" b="5945"/>
          <a:stretch/>
        </p:blipFill>
        <p:spPr bwMode="auto">
          <a:xfrm>
            <a:off x="434345" y="2420888"/>
            <a:ext cx="3621607" cy="362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7" r="4861"/>
          <a:stretch/>
        </p:blipFill>
        <p:spPr bwMode="auto">
          <a:xfrm>
            <a:off x="467544" y="2420888"/>
            <a:ext cx="3528392" cy="362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多邊形的外角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39553" y="1268760"/>
            <a:ext cx="4536503" cy="738664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再看看其他多邊形的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外角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：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884643" y="6028671"/>
            <a:ext cx="1368152" cy="669927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七邊形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561072" y="6028671"/>
            <a:ext cx="1368152" cy="669927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五邊形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66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4113226" y="1387642"/>
                <a:ext cx="4949129" cy="2828338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alpha val="74000"/>
                    </a:srgbClr>
                  </a:gs>
                  <a:gs pos="50000">
                    <a:schemeClr val="bg1"/>
                  </a:gs>
                  <a:gs pos="100000">
                    <a:srgbClr val="FFC000">
                      <a:alpha val="75000"/>
                    </a:srgbClr>
                  </a:gs>
                </a:gsLst>
                <a:lin ang="13500000" scaled="1"/>
                <a:tileRect/>
              </a:gradFill>
              <a:effectLst>
                <a:softEdge rad="38100"/>
              </a:effectLst>
              <a:scene3d>
                <a:camera prst="orthographicFront"/>
                <a:lightRig rig="threePt" dir="t"/>
              </a:scene3d>
              <a:sp3d prstMaterial="matte"/>
            </p:spPr>
            <p:txBody>
              <a:bodyPr wrap="square" rtlCol="0">
                <a:spAutoFit/>
              </a:bodyPr>
              <a:lstStyle/>
              <a:p>
                <a:pPr marL="358775" indent="-358775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zh-TW" altLang="en-US" sz="3200" b="1" i="1">
                        <a:solidFill>
                          <a:srgbClr val="0070C0"/>
                        </a:solidFill>
                        <a:latin typeface="Cambria Math"/>
                      </a:rPr>
                      <m:t>∵</m:t>
                    </m:r>
                  </m:oMath>
                </a14:m>
                <a:r>
                  <a:rPr lang="en-US" altLang="zh-TW" sz="2800" b="1" dirty="0">
                    <a:solidFill>
                      <a:srgbClr val="0070C0"/>
                    </a:solidFill>
                  </a:rPr>
                  <a:t>	</a:t>
                </a:r>
                <a:r>
                  <a:rPr lang="zh-TW" altLang="en-US" sz="2800" b="1" dirty="0">
                    <a:solidFill>
                      <a:srgbClr val="FF0000"/>
                    </a:solidFill>
                  </a:rPr>
                  <a:t>正多邊形</a:t>
                </a:r>
                <a:r>
                  <a:rPr lang="zh-TW" altLang="en-US" sz="2800" b="1" dirty="0">
                    <a:solidFill>
                      <a:srgbClr val="0070C0"/>
                    </a:solidFill>
                  </a:rPr>
                  <a:t>所有</a:t>
                </a:r>
                <a:r>
                  <a:rPr lang="zh-TW" altLang="en-US" sz="2800" b="1" dirty="0">
                    <a:solidFill>
                      <a:srgbClr val="FF0000"/>
                    </a:solidFill>
                  </a:rPr>
                  <a:t>內角</a:t>
                </a:r>
                <a:r>
                  <a:rPr lang="zh-TW" altLang="en-US" sz="2800" b="1" dirty="0">
                    <a:solidFill>
                      <a:srgbClr val="0070C0"/>
                    </a:solidFill>
                  </a:rPr>
                  <a:t>都</a:t>
                </a:r>
                <a:r>
                  <a:rPr lang="zh-TW" altLang="en-US" sz="2800" b="1" dirty="0">
                    <a:solidFill>
                      <a:srgbClr val="FF0000"/>
                    </a:solidFill>
                  </a:rPr>
                  <a:t>相等</a:t>
                </a:r>
                <a:r>
                  <a:rPr lang="zh-TW" altLang="en-US" sz="2800" b="1" dirty="0">
                    <a:solidFill>
                      <a:srgbClr val="0070C0"/>
                    </a:solidFill>
                  </a:rPr>
                  <a:t>。</a:t>
                </a:r>
                <a:endParaRPr lang="zh-HK" altLang="en-US" sz="2800" b="1" dirty="0">
                  <a:solidFill>
                    <a:srgbClr val="0070C0"/>
                  </a:solidFill>
                </a:endParaRPr>
              </a:p>
              <a:p>
                <a:pPr marL="358775">
                  <a:lnSpc>
                    <a:spcPct val="150000"/>
                  </a:lnSpc>
                </a:pPr>
                <a:r>
                  <a:rPr lang="zh-TW" altLang="en-US" sz="2800" b="1" dirty="0">
                    <a:solidFill>
                      <a:srgbClr val="0070C0"/>
                    </a:solidFill>
                  </a:rPr>
                  <a:t>而每個外角與其同頂的內角都成直線上的鄰角。 </a:t>
                </a:r>
                <a:endParaRPr lang="zh-HK" altLang="en-US" sz="2800" b="1" dirty="0">
                  <a:solidFill>
                    <a:srgbClr val="0070C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zh-TW" altLang="en-US" sz="3200" b="1" i="1">
                        <a:solidFill>
                          <a:srgbClr val="0070C0"/>
                        </a:solidFill>
                        <a:latin typeface="Cambria Math"/>
                      </a:rPr>
                      <m:t>∴</m:t>
                    </m:r>
                    <m:r>
                      <a:rPr lang="en-US" altLang="zh-TW" sz="32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zh-TW" altLang="en-US" sz="2800" b="1" dirty="0">
                    <a:solidFill>
                      <a:srgbClr val="FF0000"/>
                    </a:solidFill>
                  </a:rPr>
                  <a:t>正多邊形</a:t>
                </a:r>
                <a:r>
                  <a:rPr lang="zh-TW" altLang="en-US" sz="2800" b="1" dirty="0">
                    <a:solidFill>
                      <a:srgbClr val="0070C0"/>
                    </a:solidFill>
                  </a:rPr>
                  <a:t>所有</a:t>
                </a:r>
                <a:r>
                  <a:rPr lang="zh-TW" altLang="en-US" sz="2800" b="1" dirty="0">
                    <a:solidFill>
                      <a:srgbClr val="FF0000"/>
                    </a:solidFill>
                  </a:rPr>
                  <a:t>外角</a:t>
                </a:r>
                <a:r>
                  <a:rPr lang="zh-TW" altLang="en-US" sz="2800" b="1" dirty="0">
                    <a:solidFill>
                      <a:srgbClr val="0070C0"/>
                    </a:solidFill>
                  </a:rPr>
                  <a:t>也</a:t>
                </a:r>
                <a:r>
                  <a:rPr lang="zh-TW" altLang="en-US" sz="2800" b="1" dirty="0">
                    <a:solidFill>
                      <a:srgbClr val="FF0000"/>
                    </a:solidFill>
                  </a:rPr>
                  <a:t>相等</a:t>
                </a:r>
                <a:r>
                  <a:rPr lang="zh-TW" altLang="en-US" sz="2800" b="1" dirty="0">
                    <a:solidFill>
                      <a:srgbClr val="0070C0"/>
                    </a:solidFill>
                  </a:rPr>
                  <a:t>。</a:t>
                </a:r>
                <a:endParaRPr lang="zh-HK" altLang="en-US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226" y="1387642"/>
                <a:ext cx="4949129" cy="2828338"/>
              </a:xfrm>
              <a:prstGeom prst="rect">
                <a:avLst/>
              </a:prstGeom>
              <a:blipFill>
                <a:blip r:embed="rId2"/>
                <a:stretch>
                  <a:fillRect b="-1279"/>
                </a:stretch>
              </a:blipFill>
              <a:effectLst>
                <a:softEdge rad="38100"/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9" y="1403348"/>
            <a:ext cx="3893608" cy="349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7"/>
          <a:stretch/>
        </p:blipFill>
        <p:spPr bwMode="auto">
          <a:xfrm>
            <a:off x="263947" y="1442438"/>
            <a:ext cx="3752910" cy="3412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正多邊形的外角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347423" y="5085184"/>
            <a:ext cx="1635212" cy="669927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正五邊形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270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24208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b="1" dirty="0" smtClean="0">
                <a:solidFill>
                  <a:schemeClr val="accent1"/>
                </a:solidFill>
                <a:latin typeface="細明體" pitchFamily="49" charset="-120"/>
                <a:ea typeface="細明體" pitchFamily="49" charset="-120"/>
              </a:rPr>
              <a:t>~</a:t>
            </a:r>
            <a:r>
              <a:rPr lang="zh-TW" altLang="en-US" sz="4800" b="1" dirty="0" smtClean="0">
                <a:solidFill>
                  <a:schemeClr val="accent1"/>
                </a:solidFill>
                <a:latin typeface="細明體" pitchFamily="49" charset="-120"/>
                <a:ea typeface="細明體" pitchFamily="49" charset="-120"/>
              </a:rPr>
              <a:t>完</a:t>
            </a:r>
            <a:r>
              <a:rPr lang="en-US" altLang="zh-TW" sz="4800" b="1" dirty="0" smtClean="0">
                <a:solidFill>
                  <a:schemeClr val="accent1"/>
                </a:solidFill>
                <a:latin typeface="細明體" pitchFamily="49" charset="-120"/>
                <a:ea typeface="細明體" pitchFamily="49" charset="-120"/>
              </a:rPr>
              <a:t>~</a:t>
            </a:r>
            <a:endParaRPr lang="zh-HK" altLang="en-US" sz="4800" b="1" dirty="0">
              <a:solidFill>
                <a:schemeClr val="accent1"/>
              </a:solidFill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713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688" y="2978811"/>
            <a:ext cx="2323263" cy="219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多邊形的內角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63189" y="1340768"/>
            <a:ext cx="7379907" cy="1316258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在多邊形內的角，稱為多邊形的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內角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。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/>
            </a:r>
            <a:br>
              <a:rPr lang="en-US" altLang="zh-TW" sz="2800" b="1" dirty="0" smtClean="0">
                <a:solidFill>
                  <a:srgbClr val="0070C0"/>
                </a:solidFill>
              </a:rPr>
            </a:br>
            <a:r>
              <a:rPr lang="zh-TW" altLang="en-US" sz="2800" b="1" dirty="0" smtClean="0">
                <a:solidFill>
                  <a:srgbClr val="0070C0"/>
                </a:solidFill>
              </a:rPr>
              <a:t>以下都是一些凸多邊形的內角。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0" t="11207" r="7220"/>
          <a:stretch/>
        </p:blipFill>
        <p:spPr bwMode="auto">
          <a:xfrm>
            <a:off x="539552" y="2998467"/>
            <a:ext cx="2167866" cy="217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4" t="12208" r="6495"/>
          <a:stretch/>
        </p:blipFill>
        <p:spPr bwMode="auto">
          <a:xfrm>
            <a:off x="3203848" y="2973268"/>
            <a:ext cx="2569168" cy="2197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994918" y="4505964"/>
            <a:ext cx="1257134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四邊形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859865" y="4534790"/>
            <a:ext cx="1257134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0070C0"/>
                </a:solidFill>
              </a:rPr>
              <a:t>五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86257" y="4540332"/>
            <a:ext cx="1257134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六邊形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214619" y="5589240"/>
            <a:ext cx="5877045" cy="738664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凸多邊形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所有內角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都是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小於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180° 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的。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915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31" y="3255080"/>
            <a:ext cx="26574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99641" y="2951804"/>
            <a:ext cx="236220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69" y="3112142"/>
            <a:ext cx="2518319" cy="2063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多邊形的內角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63189" y="1556792"/>
            <a:ext cx="5188931" cy="738664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以下則是一些凹多邊形的內角。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942963" y="4505964"/>
            <a:ext cx="1257134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四邊形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818301" y="4534790"/>
            <a:ext cx="1257134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0070C0"/>
                </a:solidFill>
              </a:rPr>
              <a:t>五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34302" y="4540332"/>
            <a:ext cx="1257134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六邊形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55576" y="5586123"/>
            <a:ext cx="7632848" cy="738664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在凹多邊形中，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至少一個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內角是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大於 </a:t>
            </a:r>
            <a:r>
              <a:rPr lang="en-US" altLang="zh-TW" sz="2800" b="1" dirty="0">
                <a:solidFill>
                  <a:srgbClr val="FF0000"/>
                </a:solidFill>
              </a:rPr>
              <a:t>180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° 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的。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3</a:t>
            </a:fld>
            <a:endParaRPr lang="zh-HK" altLang="en-US"/>
          </a:p>
        </p:txBody>
      </p:sp>
      <p:sp>
        <p:nvSpPr>
          <p:cNvPr id="13" name="圓形圖 12"/>
          <p:cNvSpPr/>
          <p:nvPr/>
        </p:nvSpPr>
        <p:spPr>
          <a:xfrm rot="15268077">
            <a:off x="1247363" y="3897056"/>
            <a:ext cx="360040" cy="360040"/>
          </a:xfrm>
          <a:prstGeom prst="pie">
            <a:avLst/>
          </a:prstGeom>
          <a:solidFill>
            <a:srgbClr val="DF5DE9"/>
          </a:solidFill>
          <a:ln w="19050">
            <a:solidFill>
              <a:srgbClr val="AC1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4" name="圓形圖 13"/>
          <p:cNvSpPr/>
          <p:nvPr/>
        </p:nvSpPr>
        <p:spPr>
          <a:xfrm rot="2022896">
            <a:off x="4637492" y="3498123"/>
            <a:ext cx="403974" cy="396572"/>
          </a:xfrm>
          <a:prstGeom prst="pie">
            <a:avLst>
              <a:gd name="adj1" fmla="val 1018485"/>
              <a:gd name="adj2" fmla="val 16004728"/>
            </a:avLst>
          </a:prstGeom>
          <a:solidFill>
            <a:srgbClr val="DF5DE9"/>
          </a:solidFill>
          <a:ln w="19050">
            <a:solidFill>
              <a:srgbClr val="AC1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5" name="圓形圖 14"/>
          <p:cNvSpPr/>
          <p:nvPr/>
        </p:nvSpPr>
        <p:spPr>
          <a:xfrm rot="17765453">
            <a:off x="7196364" y="3705050"/>
            <a:ext cx="403974" cy="396572"/>
          </a:xfrm>
          <a:prstGeom prst="pie">
            <a:avLst>
              <a:gd name="adj1" fmla="val 1311774"/>
              <a:gd name="adj2" fmla="val 15676356"/>
            </a:avLst>
          </a:prstGeom>
          <a:solidFill>
            <a:srgbClr val="DF5DE9"/>
          </a:solidFill>
          <a:ln w="19050">
            <a:solidFill>
              <a:srgbClr val="AC1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6" name="圓形圖 15"/>
          <p:cNvSpPr/>
          <p:nvPr/>
        </p:nvSpPr>
        <p:spPr>
          <a:xfrm rot="6917064">
            <a:off x="7317332" y="4209692"/>
            <a:ext cx="403974" cy="396572"/>
          </a:xfrm>
          <a:prstGeom prst="pie">
            <a:avLst>
              <a:gd name="adj1" fmla="val 2475264"/>
              <a:gd name="adj2" fmla="val 15310143"/>
            </a:avLst>
          </a:prstGeom>
          <a:solidFill>
            <a:srgbClr val="DF5DE9"/>
          </a:solidFill>
          <a:ln w="19050">
            <a:solidFill>
              <a:srgbClr val="AC1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1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7" presetClass="emph" presetSubtype="0" repeatCount="2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5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正多邊形的內角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63189" y="1340768"/>
            <a:ext cx="7061139" cy="669927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FF0000"/>
                </a:solidFill>
              </a:rPr>
              <a:t>正多邊形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即是既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等邊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，又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等角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的多邊形。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567437" y="2444600"/>
            <a:ext cx="3426321" cy="3313845"/>
            <a:chOff x="539552" y="2348880"/>
            <a:chExt cx="3426321" cy="3313845"/>
          </a:xfrm>
        </p:grpSpPr>
        <p:grpSp>
          <p:nvGrpSpPr>
            <p:cNvPr id="7" name="群組 6"/>
            <p:cNvGrpSpPr/>
            <p:nvPr/>
          </p:nvGrpSpPr>
          <p:grpSpPr>
            <a:xfrm>
              <a:off x="539552" y="2348880"/>
              <a:ext cx="3426321" cy="2534791"/>
              <a:chOff x="539552" y="2348880"/>
              <a:chExt cx="3426321" cy="2534791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03648" y="2492896"/>
                <a:ext cx="2562225" cy="2390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文字方塊 5"/>
              <p:cNvSpPr txBox="1"/>
              <p:nvPr/>
            </p:nvSpPr>
            <p:spPr>
              <a:xfrm>
                <a:off x="539552" y="2348880"/>
                <a:ext cx="8640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 smtClean="0">
                    <a:solidFill>
                      <a:srgbClr val="0070C0"/>
                    </a:solidFill>
                  </a:rPr>
                  <a:t>例：</a:t>
                </a:r>
                <a:endParaRPr lang="zh-HK" altLang="en-US" sz="28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8" name="文字方塊 7"/>
            <p:cNvSpPr txBox="1"/>
            <p:nvPr/>
          </p:nvSpPr>
          <p:spPr>
            <a:xfrm>
              <a:off x="1907704" y="4992798"/>
              <a:ext cx="1635212" cy="669927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alpha val="74000"/>
                  </a:srgbClr>
                </a:gs>
                <a:gs pos="50000">
                  <a:schemeClr val="bg1"/>
                </a:gs>
                <a:gs pos="100000">
                  <a:srgbClr val="FFC000">
                    <a:alpha val="75000"/>
                  </a:srgbClr>
                </a:gs>
              </a:gsLst>
              <a:lin ang="13500000" scaled="1"/>
              <a:tileRect/>
            </a:gradFill>
            <a:effectLst>
              <a:softEdge rad="38100"/>
            </a:effectLst>
            <a:scene3d>
              <a:camera prst="orthographicFront"/>
              <a:lightRig rig="threePt" dir="t"/>
            </a:scene3d>
            <a:sp3d prstMaterial="matte"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2800" b="1" dirty="0" smtClean="0">
                  <a:solidFill>
                    <a:srgbClr val="0070C0"/>
                  </a:solidFill>
                </a:rPr>
                <a:t>正五邊形</a:t>
              </a:r>
              <a:endParaRPr lang="zh-HK" altLang="en-US" sz="28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4283969" y="2995785"/>
            <a:ext cx="4320479" cy="1384995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所以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正多邊形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的所有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內角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都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相等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242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557659" y="1288661"/>
            <a:ext cx="8129141" cy="1384995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0070C0"/>
                </a:solidFill>
              </a:rPr>
              <a:t>如果把凸多邊形的某一條邊延長，</a:t>
            </a:r>
            <a:endParaRPr lang="zh-HK" altLang="en-US" sz="28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0070C0"/>
                </a:solidFill>
              </a:rPr>
              <a:t>延長線與其鄰邊所形成的角，稱為多邊形的</a:t>
            </a:r>
            <a:r>
              <a:rPr lang="zh-TW" altLang="en-US" sz="2800" b="1" dirty="0">
                <a:solidFill>
                  <a:srgbClr val="FF0000"/>
                </a:solidFill>
              </a:rPr>
              <a:t>外角</a:t>
            </a:r>
            <a:r>
              <a:rPr lang="zh-TW" altLang="en-US" sz="2800" b="1" dirty="0">
                <a:solidFill>
                  <a:srgbClr val="0070C0"/>
                </a:solidFill>
              </a:rPr>
              <a:t>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" r="397"/>
          <a:stretch/>
        </p:blipFill>
        <p:spPr bwMode="auto">
          <a:xfrm>
            <a:off x="2116963" y="2924944"/>
            <a:ext cx="4762500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1" b="2538"/>
          <a:stretch/>
        </p:blipFill>
        <p:spPr bwMode="auto">
          <a:xfrm>
            <a:off x="2116963" y="2924944"/>
            <a:ext cx="4762500" cy="3572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169" y="3397943"/>
            <a:ext cx="40386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多邊形的外角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132118" y="5884042"/>
            <a:ext cx="1368152" cy="669927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四邊形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06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allAtOnce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127" y="2211564"/>
            <a:ext cx="474345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5"/>
          <a:stretch/>
        </p:blipFill>
        <p:spPr bwMode="auto">
          <a:xfrm>
            <a:off x="2065299" y="2211564"/>
            <a:ext cx="4181475" cy="290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" t="2488"/>
          <a:stretch/>
        </p:blipFill>
        <p:spPr bwMode="auto">
          <a:xfrm>
            <a:off x="2065299" y="2240333"/>
            <a:ext cx="4577302" cy="2990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多邊形的外角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39554" y="1268760"/>
            <a:ext cx="6238024" cy="738664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smtClean="0">
                <a:solidFill>
                  <a:srgbClr val="0070C0"/>
                </a:solidFill>
              </a:rPr>
              <a:t>如此類推，這些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都是凸多邊形的外角。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941909" y="5360687"/>
            <a:ext cx="1368152" cy="669927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四邊形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863" y="2240333"/>
            <a:ext cx="45148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822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141"/>
          <a:stretch/>
        </p:blipFill>
        <p:spPr bwMode="auto">
          <a:xfrm>
            <a:off x="449465" y="2922344"/>
            <a:ext cx="4552950" cy="360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82" y="3461805"/>
            <a:ext cx="35147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7" y="3556505"/>
            <a:ext cx="42672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77" y="3352601"/>
            <a:ext cx="435292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30" y="3117489"/>
            <a:ext cx="42862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7"/>
          <a:srcRect t="6923"/>
          <a:stretch/>
        </p:blipFill>
        <p:spPr>
          <a:xfrm>
            <a:off x="566792" y="3254745"/>
            <a:ext cx="4352925" cy="3111797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4" y="2845430"/>
            <a:ext cx="450532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文字方塊 28"/>
          <p:cNvSpPr txBox="1"/>
          <p:nvPr/>
        </p:nvSpPr>
        <p:spPr>
          <a:xfrm>
            <a:off x="195841" y="1241049"/>
            <a:ext cx="8783297" cy="1384995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0070C0"/>
                </a:solidFill>
              </a:rPr>
              <a:t>試試反過來向另一方向延長每條邊，</a:t>
            </a:r>
            <a:endParaRPr lang="zh-HK" altLang="en-US" sz="28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0070C0"/>
                </a:solidFill>
              </a:rPr>
              <a:t>延長線與其鄰邊所形成的角，又是否凸多邊形的</a:t>
            </a:r>
            <a:r>
              <a:rPr lang="zh-TW" altLang="en-US" sz="2800" b="1" dirty="0">
                <a:solidFill>
                  <a:srgbClr val="FF0000"/>
                </a:solidFill>
              </a:rPr>
              <a:t>外角</a:t>
            </a:r>
            <a:r>
              <a:rPr lang="zh-TW" altLang="en-US" sz="2800" b="1" dirty="0">
                <a:solidFill>
                  <a:srgbClr val="0070C0"/>
                </a:solidFill>
              </a:rPr>
              <a:t>？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多邊形的外角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265470" y="5705112"/>
            <a:ext cx="1368152" cy="669927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四邊形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7</a:t>
            </a:fld>
            <a:endParaRPr lang="zh-HK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5265470" y="3757266"/>
            <a:ext cx="3509053" cy="1384995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它們也是凸多邊形的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外角</a:t>
            </a:r>
            <a:r>
              <a:rPr lang="zh-TW" alt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HK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033447" y="3475663"/>
            <a:ext cx="572890" cy="577861"/>
            <a:chOff x="2683906" y="3468539"/>
            <a:chExt cx="572890" cy="577861"/>
          </a:xfrm>
        </p:grpSpPr>
        <p:sp>
          <p:nvSpPr>
            <p:cNvPr id="20" name="圓形圖 19"/>
            <p:cNvSpPr/>
            <p:nvPr/>
          </p:nvSpPr>
          <p:spPr>
            <a:xfrm rot="18591239">
              <a:off x="2681845" y="3471449"/>
              <a:ext cx="577455" cy="572447"/>
            </a:xfrm>
            <a:prstGeom prst="pie">
              <a:avLst>
                <a:gd name="adj1" fmla="val 21355898"/>
                <a:gd name="adj2" fmla="val 4584083"/>
              </a:avLst>
            </a:prstGeom>
            <a:solidFill>
              <a:srgbClr val="E5C4F8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圓形圖 20"/>
            <p:cNvSpPr/>
            <p:nvPr/>
          </p:nvSpPr>
          <p:spPr>
            <a:xfrm rot="7700469">
              <a:off x="2681402" y="3471043"/>
              <a:ext cx="577455" cy="572447"/>
            </a:xfrm>
            <a:prstGeom prst="pie">
              <a:avLst>
                <a:gd name="adj1" fmla="val 21355898"/>
                <a:gd name="adj2" fmla="val 4584083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3107329" y="4009998"/>
            <a:ext cx="599568" cy="612613"/>
            <a:chOff x="3757788" y="4002874"/>
            <a:chExt cx="599568" cy="612613"/>
          </a:xfrm>
        </p:grpSpPr>
        <p:sp>
          <p:nvSpPr>
            <p:cNvPr id="23" name="圓形圖 22"/>
            <p:cNvSpPr/>
            <p:nvPr/>
          </p:nvSpPr>
          <p:spPr>
            <a:xfrm rot="9569545">
              <a:off x="3757788" y="4002874"/>
              <a:ext cx="577455" cy="572447"/>
            </a:xfrm>
            <a:prstGeom prst="pie">
              <a:avLst>
                <a:gd name="adj1" fmla="val 2786816"/>
                <a:gd name="adj2" fmla="val 502324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圓形圖 25"/>
            <p:cNvSpPr/>
            <p:nvPr/>
          </p:nvSpPr>
          <p:spPr>
            <a:xfrm rot="20441531">
              <a:off x="3789997" y="4014221"/>
              <a:ext cx="567359" cy="601266"/>
            </a:xfrm>
            <a:prstGeom prst="pie">
              <a:avLst>
                <a:gd name="adj1" fmla="val 2786816"/>
                <a:gd name="adj2" fmla="val 5023247"/>
              </a:avLst>
            </a:prstGeom>
            <a:solidFill>
              <a:srgbClr val="E5C4F8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3645103" y="5079262"/>
            <a:ext cx="589612" cy="594444"/>
            <a:chOff x="4295562" y="5072138"/>
            <a:chExt cx="589612" cy="594444"/>
          </a:xfrm>
        </p:grpSpPr>
        <p:sp>
          <p:nvSpPr>
            <p:cNvPr id="25" name="圓形圖 24"/>
            <p:cNvSpPr/>
            <p:nvPr/>
          </p:nvSpPr>
          <p:spPr>
            <a:xfrm rot="16381571">
              <a:off x="4310223" y="5074642"/>
              <a:ext cx="577455" cy="572447"/>
            </a:xfrm>
            <a:prstGeom prst="pie">
              <a:avLst>
                <a:gd name="adj1" fmla="val 19594563"/>
                <a:gd name="adj2" fmla="val 5299050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圓形圖 26"/>
            <p:cNvSpPr/>
            <p:nvPr/>
          </p:nvSpPr>
          <p:spPr>
            <a:xfrm rot="5805093">
              <a:off x="4293058" y="5091631"/>
              <a:ext cx="577455" cy="572447"/>
            </a:xfrm>
            <a:prstGeom prst="pie">
              <a:avLst>
                <a:gd name="adj1" fmla="val 19594563"/>
                <a:gd name="adj2" fmla="val 5023247"/>
              </a:avLst>
            </a:prstGeom>
            <a:solidFill>
              <a:srgbClr val="E5C4F8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954057" y="5090819"/>
            <a:ext cx="587260" cy="578760"/>
            <a:chOff x="1604516" y="5074642"/>
            <a:chExt cx="587260" cy="578760"/>
          </a:xfrm>
        </p:grpSpPr>
        <p:sp>
          <p:nvSpPr>
            <p:cNvPr id="24" name="圓形圖 23"/>
            <p:cNvSpPr/>
            <p:nvPr/>
          </p:nvSpPr>
          <p:spPr>
            <a:xfrm rot="2232278">
              <a:off x="1614321" y="5074642"/>
              <a:ext cx="577455" cy="572447"/>
            </a:xfrm>
            <a:prstGeom prst="pie">
              <a:avLst>
                <a:gd name="adj1" fmla="val 19594563"/>
                <a:gd name="adj2" fmla="val 502324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圓形圖 27"/>
            <p:cNvSpPr/>
            <p:nvPr/>
          </p:nvSpPr>
          <p:spPr>
            <a:xfrm rot="12842771">
              <a:off x="1604516" y="5080955"/>
              <a:ext cx="577455" cy="572447"/>
            </a:xfrm>
            <a:prstGeom prst="pie">
              <a:avLst>
                <a:gd name="adj1" fmla="val 19594563"/>
                <a:gd name="adj2" fmla="val 5299050"/>
              </a:avLst>
            </a:prstGeom>
            <a:solidFill>
              <a:srgbClr val="E5C4F8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94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786" y="2478038"/>
            <a:ext cx="468630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多邊形的外角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39553" y="1268760"/>
            <a:ext cx="6013647" cy="738664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以下哪些角是這個四邊形的外角呢？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pic>
        <p:nvPicPr>
          <p:cNvPr id="13" name="Picture 13" descr="C:\Users\christinayychung\AppData\Local\Microsoft\Windows\Temporary Internet Files\Content.IE5\0AKUF3XZ\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530" y="3584821"/>
            <a:ext cx="316711" cy="31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C:\Users\christinayychung\AppData\Local\Microsoft\Windows\Temporary Internet Files\Content.IE5\0AKUF3XZ\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802" y="4650140"/>
            <a:ext cx="316711" cy="31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C:\Users\christinayychung\AppData\Local\Microsoft\Windows\Temporary Internet Files\Content.IE5\0AKUF3XZ\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626" y="3310640"/>
            <a:ext cx="316711" cy="31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C:\Users\christinayychung\AppData\Local\Microsoft\Windows\Temporary Internet Files\Content.IE5\QLS8X10D\119498563188281957tasto_8_architetto_franc_01.svg.me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517" y="3783215"/>
            <a:ext cx="246523" cy="24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C:\Users\christinayychung\AppData\Local\Microsoft\Windows\Temporary Internet Files\Content.IE5\QLS8X10D\119498563188281957tasto_8_architetto_franc_01.svg.me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41" y="4766103"/>
            <a:ext cx="246523" cy="24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3" descr="C:\Users\christinayychung\AppData\Local\Microsoft\Windows\Temporary Internet Files\Content.IE5\0AKUF3XZ\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373" y="4449391"/>
            <a:ext cx="316711" cy="31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4" descr="C:\Users\christinayychung\AppData\Local\Microsoft\Windows\Temporary Internet Files\Content.IE5\QLS8X10D\119498563188281957tasto_8_architetto_franc_01.svg.me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186" y="5352836"/>
            <a:ext cx="246523" cy="24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線單箭頭接點 3"/>
          <p:cNvCxnSpPr/>
          <p:nvPr/>
        </p:nvCxnSpPr>
        <p:spPr>
          <a:xfrm flipH="1">
            <a:off x="5089564" y="3022724"/>
            <a:ext cx="544268" cy="720452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 flipV="1">
            <a:off x="5245730" y="4966851"/>
            <a:ext cx="141579" cy="107028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H="1" flipV="1">
            <a:off x="2725450" y="5214323"/>
            <a:ext cx="8877" cy="839762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1131484" y="6054085"/>
            <a:ext cx="225543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TW" b="1" u="sng" dirty="0" smtClean="0">
                <a:solidFill>
                  <a:srgbClr val="FF0000"/>
                </a:solidFill>
              </a:rPr>
              <a:t>*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沒有觸及任何鄰邊</a:t>
            </a:r>
            <a:endParaRPr lang="zh-HK" altLang="en-US" b="1" u="sng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4804071" y="6037131"/>
            <a:ext cx="281288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TW" b="1" u="sng" dirty="0" smtClean="0">
                <a:solidFill>
                  <a:srgbClr val="FF0000"/>
                </a:solidFill>
              </a:rPr>
              <a:t>*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沒有觸及任何邊的延長線</a:t>
            </a:r>
            <a:endParaRPr lang="zh-HK" altLang="en-US" b="1" u="sng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633832" y="2653392"/>
            <a:ext cx="225543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TW" b="1" u="sng" dirty="0" smtClean="0">
                <a:solidFill>
                  <a:srgbClr val="FF0000"/>
                </a:solidFill>
              </a:rPr>
              <a:t>*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沒有觸及任何鄰邊</a:t>
            </a:r>
            <a:endParaRPr lang="zh-HK" altLang="en-US" b="1" u="sng" dirty="0">
              <a:solidFill>
                <a:srgbClr val="FF0000"/>
              </a:solidFill>
            </a:endParaRPr>
          </a:p>
        </p:txBody>
      </p:sp>
      <p:grpSp>
        <p:nvGrpSpPr>
          <p:cNvPr id="2063" name="群組 2062"/>
          <p:cNvGrpSpPr/>
          <p:nvPr/>
        </p:nvGrpSpPr>
        <p:grpSpPr>
          <a:xfrm>
            <a:off x="3995936" y="3450889"/>
            <a:ext cx="1600179" cy="1626300"/>
            <a:chOff x="3995936" y="3450889"/>
            <a:chExt cx="1600179" cy="1626300"/>
          </a:xfrm>
        </p:grpSpPr>
        <p:cxnSp>
          <p:nvCxnSpPr>
            <p:cNvPr id="2055" name="直線接點 2054"/>
            <p:cNvCxnSpPr/>
            <p:nvPr/>
          </p:nvCxnSpPr>
          <p:spPr>
            <a:xfrm>
              <a:off x="3995936" y="3450889"/>
              <a:ext cx="1093628" cy="551690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5071458" y="3993526"/>
              <a:ext cx="524657" cy="1083663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9" name="群組 2068"/>
          <p:cNvGrpSpPr/>
          <p:nvPr/>
        </p:nvGrpSpPr>
        <p:grpSpPr>
          <a:xfrm>
            <a:off x="5607745" y="5063292"/>
            <a:ext cx="961288" cy="885988"/>
            <a:chOff x="5616798" y="5063292"/>
            <a:chExt cx="961288" cy="885988"/>
          </a:xfrm>
        </p:grpSpPr>
        <p:cxnSp>
          <p:nvCxnSpPr>
            <p:cNvPr id="57" name="直線接點 56"/>
            <p:cNvCxnSpPr/>
            <p:nvPr/>
          </p:nvCxnSpPr>
          <p:spPr>
            <a:xfrm>
              <a:off x="5616798" y="5068136"/>
              <a:ext cx="435359" cy="881144"/>
            </a:xfrm>
            <a:prstGeom prst="line">
              <a:avLst/>
            </a:prstGeom>
            <a:ln w="31750">
              <a:solidFill>
                <a:srgbClr val="00B0F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5617659" y="5063292"/>
              <a:ext cx="960427" cy="0"/>
            </a:xfrm>
            <a:prstGeom prst="line">
              <a:avLst/>
            </a:prstGeom>
            <a:ln w="31750">
              <a:solidFill>
                <a:srgbClr val="00B0F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3" name="群組 2072"/>
          <p:cNvGrpSpPr/>
          <p:nvPr/>
        </p:nvGrpSpPr>
        <p:grpSpPr>
          <a:xfrm>
            <a:off x="2915816" y="3450889"/>
            <a:ext cx="2680299" cy="1612403"/>
            <a:chOff x="2915816" y="3450889"/>
            <a:chExt cx="2680299" cy="1612403"/>
          </a:xfrm>
        </p:grpSpPr>
        <p:cxnSp>
          <p:nvCxnSpPr>
            <p:cNvPr id="65" name="直線接點 64"/>
            <p:cNvCxnSpPr/>
            <p:nvPr/>
          </p:nvCxnSpPr>
          <p:spPr>
            <a:xfrm flipH="1">
              <a:off x="2915816" y="3450889"/>
              <a:ext cx="1080120" cy="1612403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2915816" y="5063292"/>
              <a:ext cx="2680299" cy="0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8</a:t>
            </a:fld>
            <a:endParaRPr lang="zh-HK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3143064" y="333318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1.</a:t>
            </a:r>
            <a:endParaRPr lang="zh-HK" altLang="en-US" b="1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255965" y="29246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/>
              <a:t>2</a:t>
            </a:r>
            <a:r>
              <a:rPr lang="en-US" altLang="zh-HK" b="1" dirty="0" smtClean="0"/>
              <a:t>.</a:t>
            </a:r>
            <a:endParaRPr lang="zh-HK" altLang="en-US" b="1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891438" y="329033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3.</a:t>
            </a:r>
            <a:endParaRPr lang="zh-HK" altLang="en-US" b="1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416095" y="44388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/>
              <a:t>4</a:t>
            </a:r>
            <a:r>
              <a:rPr lang="en-US" altLang="zh-HK" b="1" dirty="0" smtClean="0"/>
              <a:t>.</a:t>
            </a:r>
            <a:endParaRPr lang="zh-HK" altLang="en-US" b="1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2374287" y="45744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7.</a:t>
            </a:r>
            <a:endParaRPr lang="zh-HK" altLang="en-US" b="1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2155009" y="499368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/>
              <a:t>6</a:t>
            </a:r>
            <a:r>
              <a:rPr lang="en-US" altLang="zh-HK" b="1" dirty="0" smtClean="0"/>
              <a:t>.</a:t>
            </a:r>
            <a:endParaRPr lang="zh-HK" altLang="en-US" b="1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4878918" y="44478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5.</a:t>
            </a: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385778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9"/>
                                            </p:cond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0"/>
                                            </p:cond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 animBg="1"/>
      <p:bldP spid="21" grpId="0" animBg="1"/>
      <p:bldP spid="20" grpId="0" animBg="1"/>
      <p:bldP spid="28" grpId="0"/>
      <p:bldP spid="28" grpId="1"/>
      <p:bldP spid="29" grpId="0"/>
      <p:bldP spid="29" grpId="1"/>
      <p:bldP spid="30" grpId="0"/>
      <p:bldP spid="30" grpId="1"/>
      <p:bldP spid="32" grpId="0"/>
      <p:bldP spid="32" grpId="1"/>
      <p:bldP spid="35" grpId="0"/>
      <p:bldP spid="35" grpId="1"/>
      <p:bldP spid="36" grpId="0"/>
      <p:bldP spid="36" grpId="1"/>
      <p:bldP spid="37" grpId="0"/>
      <p:bldP spid="3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0418" y="332656"/>
            <a:ext cx="8229600" cy="1143000"/>
          </a:xfrm>
        </p:spPr>
        <p:txBody>
          <a:bodyPr/>
          <a:lstStyle/>
          <a:p>
            <a:pPr algn="l"/>
            <a:r>
              <a:rPr lang="zh-TW" altLang="en-US" b="1" dirty="0" smtClean="0">
                <a:solidFill>
                  <a:srgbClr val="0070C0"/>
                </a:solidFill>
              </a:rPr>
              <a:t>多邊形的外角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96383" y="1603723"/>
            <a:ext cx="8280920" cy="738664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每個多邊形的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外角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與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其同頂的內角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是直線上的鄰角。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941909" y="6028671"/>
            <a:ext cx="1368152" cy="669927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rgbClr val="0070C0"/>
                </a:solidFill>
              </a:rPr>
              <a:t>四邊形</a:t>
            </a:r>
            <a:endParaRPr lang="zh-HK" alt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9</a:t>
            </a:fld>
            <a:endParaRPr lang="zh-HK" altLang="en-US"/>
          </a:p>
        </p:txBody>
      </p:sp>
      <p:pic>
        <p:nvPicPr>
          <p:cNvPr id="34" name="圖片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876" y="2689159"/>
            <a:ext cx="4829175" cy="3810000"/>
          </a:xfrm>
          <a:prstGeom prst="rect">
            <a:avLst/>
          </a:prstGeom>
        </p:spPr>
      </p:pic>
      <p:pic>
        <p:nvPicPr>
          <p:cNvPr id="35" name="圖片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8016" y="2708920"/>
            <a:ext cx="4219575" cy="3552825"/>
          </a:xfrm>
          <a:prstGeom prst="rect">
            <a:avLst/>
          </a:prstGeom>
        </p:spPr>
      </p:pic>
      <p:grpSp>
        <p:nvGrpSpPr>
          <p:cNvPr id="37" name="群組 36"/>
          <p:cNvGrpSpPr/>
          <p:nvPr/>
        </p:nvGrpSpPr>
        <p:grpSpPr>
          <a:xfrm>
            <a:off x="4434173" y="3482720"/>
            <a:ext cx="1765887" cy="823078"/>
            <a:chOff x="4853522" y="3645716"/>
            <a:chExt cx="1765887" cy="823078"/>
          </a:xfrm>
        </p:grpSpPr>
        <p:sp>
          <p:nvSpPr>
            <p:cNvPr id="38" name="文字方塊 37"/>
            <p:cNvSpPr txBox="1"/>
            <p:nvPr/>
          </p:nvSpPr>
          <p:spPr>
            <a:xfrm>
              <a:off x="5600499" y="3645716"/>
              <a:ext cx="101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solidFill>
                    <a:srgbClr val="E145E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外角</a:t>
              </a:r>
              <a:endParaRPr lang="zh-HK" altLang="en-US" b="1" dirty="0">
                <a:solidFill>
                  <a:srgbClr val="E145ED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直線單箭頭接點 39"/>
            <p:cNvCxnSpPr>
              <a:stCxn id="38" idx="1"/>
            </p:cNvCxnSpPr>
            <p:nvPr/>
          </p:nvCxnSpPr>
          <p:spPr>
            <a:xfrm flipH="1" flipV="1">
              <a:off x="4853522" y="3810482"/>
              <a:ext cx="746977" cy="19900"/>
            </a:xfrm>
            <a:prstGeom prst="straightConnector1">
              <a:avLst/>
            </a:prstGeom>
            <a:ln w="22225">
              <a:solidFill>
                <a:srgbClr val="E145E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/>
            <p:nvPr/>
          </p:nvCxnSpPr>
          <p:spPr>
            <a:xfrm flipH="1">
              <a:off x="5727124" y="4062467"/>
              <a:ext cx="165730" cy="406327"/>
            </a:xfrm>
            <a:prstGeom prst="straightConnector1">
              <a:avLst/>
            </a:prstGeom>
            <a:ln w="22225">
              <a:solidFill>
                <a:srgbClr val="E145E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群組 42"/>
          <p:cNvGrpSpPr/>
          <p:nvPr/>
        </p:nvGrpSpPr>
        <p:grpSpPr>
          <a:xfrm>
            <a:off x="2894866" y="5403212"/>
            <a:ext cx="2575868" cy="785025"/>
            <a:chOff x="3151256" y="5566208"/>
            <a:chExt cx="2575868" cy="785025"/>
          </a:xfrm>
        </p:grpSpPr>
        <p:sp>
          <p:nvSpPr>
            <p:cNvPr id="44" name="文字方塊 43"/>
            <p:cNvSpPr txBox="1"/>
            <p:nvPr/>
          </p:nvSpPr>
          <p:spPr>
            <a:xfrm>
              <a:off x="4035735" y="5981901"/>
              <a:ext cx="10882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solidFill>
                    <a:srgbClr val="E145E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外角</a:t>
              </a:r>
              <a:endParaRPr lang="zh-HK" altLang="en-US" b="1" dirty="0">
                <a:solidFill>
                  <a:srgbClr val="E145ED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直線單箭頭接點 44"/>
            <p:cNvCxnSpPr/>
            <p:nvPr/>
          </p:nvCxnSpPr>
          <p:spPr>
            <a:xfrm flipV="1">
              <a:off x="4712813" y="5733258"/>
              <a:ext cx="1014311" cy="421724"/>
            </a:xfrm>
            <a:prstGeom prst="straightConnector1">
              <a:avLst/>
            </a:prstGeom>
            <a:ln w="22225">
              <a:solidFill>
                <a:srgbClr val="E145E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>
              <a:stCxn id="44" idx="1"/>
            </p:cNvCxnSpPr>
            <p:nvPr/>
          </p:nvCxnSpPr>
          <p:spPr>
            <a:xfrm flipH="1" flipV="1">
              <a:off x="3151256" y="5566208"/>
              <a:ext cx="884479" cy="600359"/>
            </a:xfrm>
            <a:prstGeom prst="straightConnector1">
              <a:avLst/>
            </a:prstGeom>
            <a:ln w="22225">
              <a:solidFill>
                <a:srgbClr val="E145E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群組 46"/>
          <p:cNvGrpSpPr/>
          <p:nvPr/>
        </p:nvGrpSpPr>
        <p:grpSpPr>
          <a:xfrm>
            <a:off x="3367680" y="4062685"/>
            <a:ext cx="1990684" cy="1118977"/>
            <a:chOff x="3736440" y="4182231"/>
            <a:chExt cx="1990684" cy="1118977"/>
          </a:xfrm>
        </p:grpSpPr>
        <p:sp>
          <p:nvSpPr>
            <p:cNvPr id="48" name="文字方塊 47"/>
            <p:cNvSpPr txBox="1"/>
            <p:nvPr/>
          </p:nvSpPr>
          <p:spPr>
            <a:xfrm>
              <a:off x="4220876" y="4694266"/>
              <a:ext cx="969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smtClean="0">
                  <a:solidFill>
                    <a:srgbClr val="155DD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內角</a:t>
              </a:r>
              <a:endParaRPr lang="zh-HK" altLang="en-US" b="1" dirty="0">
                <a:solidFill>
                  <a:srgbClr val="155DD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9" name="直線單箭頭接點 48"/>
            <p:cNvCxnSpPr/>
            <p:nvPr/>
          </p:nvCxnSpPr>
          <p:spPr>
            <a:xfrm flipH="1" flipV="1">
              <a:off x="4507574" y="4182231"/>
              <a:ext cx="36816" cy="485048"/>
            </a:xfrm>
            <a:prstGeom prst="straightConnector1">
              <a:avLst/>
            </a:prstGeom>
            <a:ln w="22225">
              <a:solidFill>
                <a:srgbClr val="0D20D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/>
            <p:nvPr/>
          </p:nvCxnSpPr>
          <p:spPr>
            <a:xfrm flipV="1">
              <a:off x="4825183" y="4581128"/>
              <a:ext cx="430893" cy="208190"/>
            </a:xfrm>
            <a:prstGeom prst="straightConnector1">
              <a:avLst/>
            </a:prstGeom>
            <a:ln w="22225">
              <a:solidFill>
                <a:srgbClr val="0D20D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/>
            <p:nvPr/>
          </p:nvCxnSpPr>
          <p:spPr>
            <a:xfrm>
              <a:off x="4860032" y="5036611"/>
              <a:ext cx="867092" cy="264597"/>
            </a:xfrm>
            <a:prstGeom prst="straightConnector1">
              <a:avLst/>
            </a:prstGeom>
            <a:ln w="22225">
              <a:solidFill>
                <a:srgbClr val="0D20D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/>
            <p:nvPr/>
          </p:nvCxnSpPr>
          <p:spPr>
            <a:xfrm flipH="1">
              <a:off x="3736440" y="5036611"/>
              <a:ext cx="521565" cy="248733"/>
            </a:xfrm>
            <a:prstGeom prst="straightConnector1">
              <a:avLst/>
            </a:prstGeom>
            <a:ln w="22225">
              <a:solidFill>
                <a:srgbClr val="0D20D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3809091" y="3441200"/>
            <a:ext cx="573165" cy="595750"/>
            <a:chOff x="4181834" y="3582734"/>
            <a:chExt cx="573165" cy="595750"/>
          </a:xfrm>
        </p:grpSpPr>
        <p:sp>
          <p:nvSpPr>
            <p:cNvPr id="61" name="圓形圖 60"/>
            <p:cNvSpPr/>
            <p:nvPr/>
          </p:nvSpPr>
          <p:spPr>
            <a:xfrm rot="18602272">
              <a:off x="4179330" y="3585238"/>
              <a:ext cx="577455" cy="572447"/>
            </a:xfrm>
            <a:prstGeom prst="pie">
              <a:avLst>
                <a:gd name="adj1" fmla="val 21355898"/>
                <a:gd name="adj2" fmla="val 4584083"/>
              </a:avLst>
            </a:prstGeom>
            <a:solidFill>
              <a:srgbClr val="ED99EF"/>
            </a:solidFill>
            <a:ln>
              <a:solidFill>
                <a:srgbClr val="AC1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62" name="圓形圖 61"/>
            <p:cNvSpPr/>
            <p:nvPr/>
          </p:nvSpPr>
          <p:spPr>
            <a:xfrm rot="3067958">
              <a:off x="4180048" y="3603533"/>
              <a:ext cx="577455" cy="572447"/>
            </a:xfrm>
            <a:prstGeom prst="pie">
              <a:avLst>
                <a:gd name="adj1" fmla="val 20170605"/>
                <a:gd name="adj2" fmla="val 437227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155D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群組 62"/>
          <p:cNvGrpSpPr/>
          <p:nvPr/>
        </p:nvGrpSpPr>
        <p:grpSpPr>
          <a:xfrm>
            <a:off x="4874381" y="3990969"/>
            <a:ext cx="586509" cy="572448"/>
            <a:chOff x="5247124" y="4141834"/>
            <a:chExt cx="586509" cy="572448"/>
          </a:xfrm>
        </p:grpSpPr>
        <p:sp>
          <p:nvSpPr>
            <p:cNvPr id="64" name="圓形圖 63"/>
            <p:cNvSpPr/>
            <p:nvPr/>
          </p:nvSpPr>
          <p:spPr>
            <a:xfrm rot="20441531">
              <a:off x="5256178" y="4141835"/>
              <a:ext cx="577455" cy="572447"/>
            </a:xfrm>
            <a:prstGeom prst="pie">
              <a:avLst>
                <a:gd name="adj1" fmla="val 2786816"/>
                <a:gd name="adj2" fmla="val 5023247"/>
              </a:avLst>
            </a:prstGeom>
            <a:solidFill>
              <a:srgbClr val="ED99EF"/>
            </a:solidFill>
            <a:ln>
              <a:solidFill>
                <a:srgbClr val="AC1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65" name="圓形圖 64"/>
            <p:cNvSpPr/>
            <p:nvPr/>
          </p:nvSpPr>
          <p:spPr>
            <a:xfrm rot="8660467">
              <a:off x="5247124" y="4141834"/>
              <a:ext cx="577455" cy="572447"/>
            </a:xfrm>
            <a:prstGeom prst="pie">
              <a:avLst>
                <a:gd name="adj1" fmla="val 16907882"/>
                <a:gd name="adj2" fmla="val 3744197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155D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群組 65"/>
          <p:cNvGrpSpPr/>
          <p:nvPr/>
        </p:nvGrpSpPr>
        <p:grpSpPr>
          <a:xfrm>
            <a:off x="2725834" y="5056637"/>
            <a:ext cx="588476" cy="579840"/>
            <a:chOff x="3098577" y="5198171"/>
            <a:chExt cx="588476" cy="579840"/>
          </a:xfrm>
        </p:grpSpPr>
        <p:sp>
          <p:nvSpPr>
            <p:cNvPr id="67" name="圓形圖 66"/>
            <p:cNvSpPr/>
            <p:nvPr/>
          </p:nvSpPr>
          <p:spPr>
            <a:xfrm rot="12842771">
              <a:off x="3098577" y="5198171"/>
              <a:ext cx="577455" cy="572447"/>
            </a:xfrm>
            <a:prstGeom prst="pie">
              <a:avLst>
                <a:gd name="adj1" fmla="val 19594563"/>
                <a:gd name="adj2" fmla="val 5299050"/>
              </a:avLst>
            </a:prstGeom>
            <a:solidFill>
              <a:srgbClr val="ED99EF"/>
            </a:solidFill>
            <a:ln>
              <a:solidFill>
                <a:srgbClr val="AC1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68" name="圓形圖 67"/>
            <p:cNvSpPr/>
            <p:nvPr/>
          </p:nvSpPr>
          <p:spPr>
            <a:xfrm rot="16706882">
              <a:off x="3112102" y="5203060"/>
              <a:ext cx="577455" cy="572447"/>
            </a:xfrm>
            <a:prstGeom prst="pie">
              <a:avLst>
                <a:gd name="adj1" fmla="val 1383698"/>
                <a:gd name="adj2" fmla="val 4807892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155D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群組 68"/>
          <p:cNvGrpSpPr/>
          <p:nvPr/>
        </p:nvGrpSpPr>
        <p:grpSpPr>
          <a:xfrm>
            <a:off x="5392825" y="5043448"/>
            <a:ext cx="584004" cy="583698"/>
            <a:chOff x="5756237" y="5194313"/>
            <a:chExt cx="584004" cy="583698"/>
          </a:xfrm>
        </p:grpSpPr>
        <p:sp>
          <p:nvSpPr>
            <p:cNvPr id="70" name="圓形圖 69"/>
            <p:cNvSpPr/>
            <p:nvPr/>
          </p:nvSpPr>
          <p:spPr>
            <a:xfrm rot="5805093">
              <a:off x="5765290" y="5203060"/>
              <a:ext cx="577455" cy="572447"/>
            </a:xfrm>
            <a:prstGeom prst="pie">
              <a:avLst>
                <a:gd name="adj1" fmla="val 19594563"/>
                <a:gd name="adj2" fmla="val 5023247"/>
              </a:avLst>
            </a:prstGeom>
            <a:solidFill>
              <a:srgbClr val="ED99EF"/>
            </a:solidFill>
            <a:ln>
              <a:solidFill>
                <a:srgbClr val="AC1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71" name="圓形圖 70"/>
            <p:cNvSpPr/>
            <p:nvPr/>
          </p:nvSpPr>
          <p:spPr>
            <a:xfrm rot="9445793">
              <a:off x="5756237" y="5194313"/>
              <a:ext cx="577455" cy="572447"/>
            </a:xfrm>
            <a:prstGeom prst="pie">
              <a:avLst>
                <a:gd name="adj1" fmla="val 1383698"/>
                <a:gd name="adj2" fmla="val 5244651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155D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798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3817</TotalTime>
  <Words>275</Words>
  <Application>Microsoft Office PowerPoint</Application>
  <PresentationFormat>如螢幕大小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細明體</vt:lpstr>
      <vt:lpstr>新細明體</vt:lpstr>
      <vt:lpstr>Arial</vt:lpstr>
      <vt:lpstr>Calibri</vt:lpstr>
      <vt:lpstr>Cambria Math</vt:lpstr>
      <vt:lpstr>Times New Roman</vt:lpstr>
      <vt:lpstr>Office 佈景主題</vt:lpstr>
      <vt:lpstr>多邊形的角</vt:lpstr>
      <vt:lpstr>多邊形的內角</vt:lpstr>
      <vt:lpstr>多邊形的內角</vt:lpstr>
      <vt:lpstr>正多邊形的內角</vt:lpstr>
      <vt:lpstr>多邊形的外角</vt:lpstr>
      <vt:lpstr>多邊形的外角</vt:lpstr>
      <vt:lpstr>多邊形的外角</vt:lpstr>
      <vt:lpstr>多邊形的外角</vt:lpstr>
      <vt:lpstr>多邊形的外角</vt:lpstr>
      <vt:lpstr>多邊形的外角</vt:lpstr>
      <vt:lpstr>正多邊形的外角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多邊形的角</dc:title>
  <dc:creator>CHUNG, Yuen-ying Christina</dc:creator>
  <cp:lastModifiedBy>CHUNG, Yuen-ying Christina</cp:lastModifiedBy>
  <cp:revision>196</cp:revision>
  <cp:lastPrinted>2018-03-13T05:55:36Z</cp:lastPrinted>
  <dcterms:created xsi:type="dcterms:W3CDTF">2017-07-12T02:58:58Z</dcterms:created>
  <dcterms:modified xsi:type="dcterms:W3CDTF">2018-09-11T03:30:35Z</dcterms:modified>
</cp:coreProperties>
</file>