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4" r:id="rId24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EE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5" autoAdjust="0"/>
    <p:restoredTop sz="94660"/>
  </p:normalViewPr>
  <p:slideViewPr>
    <p:cSldViewPr>
      <p:cViewPr varScale="1">
        <p:scale>
          <a:sx n="106" d="100"/>
          <a:sy n="106" d="100"/>
        </p:scale>
        <p:origin x="21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ECB00-C251-4860-A1E8-905E650C9EFA}" type="datetimeFigureOut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485DB3-30D2-4BE8-B847-A15F8A00A2D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0481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2B85-4543-47D3-93C7-4F894027A2F9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6549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5A7C9-4872-463F-8C1F-CCA28173C933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8521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2FC7-9782-48F2-A784-4F469F1F8889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2177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CD6CA-425B-4EE4-9728-413B85AFEE3D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5366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CC15E-6A75-442F-988A-F55BF6459886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7404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3315B-0C66-4F66-B7C2-CC7F7E2D40A4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7517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F1C3-1096-4F17-BFE7-EA8F378C6F31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88171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06B0-B494-49A5-857F-F168CA5B74B4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565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3144-4A64-4FE1-B006-6039F06B110D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8990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68F18-9D68-4A1D-8DCB-FA213D01A9EB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6015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CC17B-01B0-4B48-A35C-19BA8BEF32E2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0247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87C64-2464-46CC-809C-61D6B65AB898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04540-4915-42BE-875E-2E9F273737B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549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slide" Target="slide21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11" Type="http://schemas.openxmlformats.org/officeDocument/2006/relationships/slide" Target="slide20.xml"/><Relationship Id="rId5" Type="http://schemas.openxmlformats.org/officeDocument/2006/relationships/image" Target="../media/image33.png"/><Relationship Id="rId10" Type="http://schemas.openxmlformats.org/officeDocument/2006/relationships/slide" Target="slide19.xml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12" Type="http://schemas.openxmlformats.org/officeDocument/2006/relationships/image" Target="../media/image32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11" Type="http://schemas.openxmlformats.org/officeDocument/2006/relationships/slide" Target="slide21.xml"/><Relationship Id="rId5" Type="http://schemas.openxmlformats.org/officeDocument/2006/relationships/image" Target="../media/image41.png"/><Relationship Id="rId10" Type="http://schemas.openxmlformats.org/officeDocument/2006/relationships/slide" Target="slide20.xml"/><Relationship Id="rId4" Type="http://schemas.openxmlformats.org/officeDocument/2006/relationships/image" Target="../media/image40.png"/><Relationship Id="rId9" Type="http://schemas.openxmlformats.org/officeDocument/2006/relationships/slide" Target="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6.png"/><Relationship Id="rId7" Type="http://schemas.openxmlformats.org/officeDocument/2006/relationships/image" Target="../media/image49.png"/><Relationship Id="rId12" Type="http://schemas.openxmlformats.org/officeDocument/2006/relationships/slide" Target="slide21.xml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1.png"/><Relationship Id="rId5" Type="http://schemas.openxmlformats.org/officeDocument/2006/relationships/image" Target="../media/image47.png"/><Relationship Id="rId10" Type="http://schemas.openxmlformats.org/officeDocument/2006/relationships/slide" Target="slide19.xml"/><Relationship Id="rId4" Type="http://schemas.openxmlformats.org/officeDocument/2006/relationships/image" Target="../media/image32.png"/><Relationship Id="rId9" Type="http://schemas.openxmlformats.org/officeDocument/2006/relationships/slide" Target="slide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2.png"/><Relationship Id="rId7" Type="http://schemas.openxmlformats.org/officeDocument/2006/relationships/image" Target="../media/image65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0.png"/><Relationship Id="rId9" Type="http://schemas.openxmlformats.org/officeDocument/2006/relationships/image" Target="../media/image6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314222" y="2204864"/>
            <a:ext cx="6624736" cy="2232248"/>
          </a:xfrm>
        </p:spPr>
        <p:txBody>
          <a:bodyPr>
            <a:normAutofit/>
          </a:bodyPr>
          <a:lstStyle/>
          <a:p>
            <a:r>
              <a:rPr lang="zh-TW" altLang="en-US" sz="4600" b="1" dirty="0" smtClean="0">
                <a:solidFill>
                  <a:schemeClr val="bg1"/>
                </a:solidFill>
              </a:rPr>
              <a:t>與平行線相關的角的性質</a:t>
            </a:r>
            <a:endParaRPr lang="zh-HK" altLang="en-US" sz="4600" b="1" dirty="0">
              <a:solidFill>
                <a:schemeClr val="bg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407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/>
        </p:nvGrpSpPr>
        <p:grpSpPr>
          <a:xfrm>
            <a:off x="5208944" y="1316322"/>
            <a:ext cx="3743325" cy="3419475"/>
            <a:chOff x="5208944" y="1316322"/>
            <a:chExt cx="3743325" cy="3419475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08944" y="1316322"/>
              <a:ext cx="3743325" cy="3419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群組 12"/>
            <p:cNvGrpSpPr/>
            <p:nvPr/>
          </p:nvGrpSpPr>
          <p:grpSpPr>
            <a:xfrm>
              <a:off x="6475543" y="2357212"/>
              <a:ext cx="1576105" cy="1255267"/>
              <a:chOff x="2813432" y="3550159"/>
              <a:chExt cx="1576105" cy="1255267"/>
            </a:xfrm>
          </p:grpSpPr>
          <p:sp>
            <p:nvSpPr>
              <p:cNvPr id="14" name="文字方塊 13"/>
              <p:cNvSpPr txBox="1"/>
              <p:nvPr/>
            </p:nvSpPr>
            <p:spPr>
              <a:xfrm>
                <a:off x="4023575" y="3550159"/>
                <a:ext cx="365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2400" b="1" i="1" dirty="0" smtClean="0">
                    <a:solidFill>
                      <a:srgbClr val="1A1AF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zh-HK" altLang="en-US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" name="文字方塊 15"/>
              <p:cNvSpPr txBox="1"/>
              <p:nvPr/>
            </p:nvSpPr>
            <p:spPr>
              <a:xfrm>
                <a:off x="2813432" y="4343761"/>
                <a:ext cx="365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2400" b="1" i="1" dirty="0" smtClean="0">
                    <a:solidFill>
                      <a:srgbClr val="1A1AF2"/>
                    </a:solidFill>
                    <a:latin typeface="Times New Roman" pitchFamily="18" charset="0"/>
                    <a:cs typeface="Times New Roman" pitchFamily="18" charset="0"/>
                  </a:rPr>
                  <a:t>h</a:t>
                </a:r>
                <a:endParaRPr lang="zh-HK" altLang="en-US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>
            <a:normAutofit/>
          </a:bodyPr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內錯角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67544" y="2708920"/>
            <a:ext cx="3024336" cy="131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即，若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r>
              <a:rPr lang="en-US" altLang="zh-TW" sz="2800" b="1" dirty="0" smtClean="0">
                <a:solidFill>
                  <a:schemeClr val="bg1"/>
                </a:solidFill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</a:rPr>
            </a:br>
            <a:r>
              <a:rPr lang="en-US" altLang="zh-TW" sz="2800" b="1" dirty="0" smtClean="0">
                <a:solidFill>
                  <a:schemeClr val="bg1"/>
                </a:solidFill>
              </a:rPr>
              <a:t>        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= </a:t>
            </a:r>
            <a:r>
              <a:rPr lang="en-US" altLang="zh-TW" sz="2800" b="1" i="1" dirty="0">
                <a:solidFill>
                  <a:schemeClr val="bg1"/>
                </a:solidFill>
              </a:rPr>
              <a:t>h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8234" y="4149080"/>
            <a:ext cx="4523732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rgbClr val="0070C0">
                <a:alpha val="40000"/>
              </a:srgbClr>
            </a:glow>
            <a:outerShdw blurRad="50800" dist="50800" dir="5400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【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簡記：內</a:t>
            </a:r>
            <a:r>
              <a:rPr lang="zh-TW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錯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角，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】</a:t>
            </a:r>
            <a:endParaRPr lang="zh-HK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467544" y="1916832"/>
            <a:ext cx="4117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>
                <a:solidFill>
                  <a:schemeClr val="bg1"/>
                </a:solidFill>
              </a:rPr>
              <a:t>2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. 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內錯角相等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14558" y="1268760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結論：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10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79679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19545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solidFill>
                  <a:schemeClr val="bg1"/>
                </a:solidFill>
              </a:rPr>
              <a:t>內</a:t>
            </a:r>
            <a:r>
              <a:rPr lang="zh-TW" altLang="en-US" b="1" u="sng" dirty="0">
                <a:solidFill>
                  <a:schemeClr val="bg1"/>
                </a:solidFill>
              </a:rPr>
              <a:t>錯</a:t>
            </a:r>
            <a:r>
              <a:rPr lang="zh-TW" altLang="en-US" b="1" u="sng" dirty="0" smtClean="0">
                <a:solidFill>
                  <a:schemeClr val="bg1"/>
                </a:solidFill>
              </a:rPr>
              <a:t>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158234" y="4149080"/>
            <a:ext cx="4523732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rgbClr val="0070C0">
                <a:alpha val="40000"/>
              </a:srgbClr>
            </a:glow>
            <a:outerShdw blurRad="50800" dist="50800" dir="5400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【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簡記：內錯角，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】</a:t>
            </a:r>
            <a:endParaRPr lang="zh-HK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14558" y="2132856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同理：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67544" y="2708920"/>
            <a:ext cx="3024336" cy="131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         若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r>
              <a:rPr lang="en-US" altLang="zh-TW" sz="2800" b="1" dirty="0" smtClean="0">
                <a:solidFill>
                  <a:schemeClr val="bg1"/>
                </a:solidFill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</a:rPr>
            </a:br>
            <a:r>
              <a:rPr lang="en-US" altLang="zh-TW" sz="2800" b="1" dirty="0" smtClean="0">
                <a:solidFill>
                  <a:schemeClr val="bg1"/>
                </a:solidFill>
              </a:rPr>
              <a:t>        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d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= </a:t>
            </a:r>
            <a:r>
              <a:rPr lang="en-US" altLang="zh-TW" sz="2800" b="1" i="1" dirty="0" err="1" smtClean="0">
                <a:solidFill>
                  <a:schemeClr val="bg1"/>
                </a:solidFill>
              </a:rPr>
              <a:t>i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11</a:t>
            </a:fld>
            <a:endParaRPr lang="zh-HK" altLang="en-US"/>
          </a:p>
        </p:txBody>
      </p:sp>
      <p:grpSp>
        <p:nvGrpSpPr>
          <p:cNvPr id="3" name="群組 2"/>
          <p:cNvGrpSpPr/>
          <p:nvPr/>
        </p:nvGrpSpPr>
        <p:grpSpPr>
          <a:xfrm>
            <a:off x="5215111" y="1306796"/>
            <a:ext cx="3686175" cy="3457575"/>
            <a:chOff x="5215111" y="1306796"/>
            <a:chExt cx="3686175" cy="3457575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5111" y="1306796"/>
              <a:ext cx="3686175" cy="3457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文字方塊 10"/>
            <p:cNvSpPr txBox="1"/>
            <p:nvPr/>
          </p:nvSpPr>
          <p:spPr>
            <a:xfrm>
              <a:off x="7010573" y="234111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7114227" y="3264646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50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>
            <a:normAutofit/>
          </a:bodyPr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內錯角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41198" y="1340768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例子：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411760" y="5521284"/>
                <a:ext cx="1532141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d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153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dirty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5521284"/>
                <a:ext cx="1532141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8367" b="-1405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文字方塊 8"/>
          <p:cNvSpPr txBox="1"/>
          <p:nvPr/>
        </p:nvSpPr>
        <p:spPr>
          <a:xfrm>
            <a:off x="541198" y="2118860"/>
            <a:ext cx="34027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chemeClr val="bg1"/>
                </a:solidFill>
              </a:rPr>
              <a:t>在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圖中，</a:t>
            </a:r>
            <a:r>
              <a:rPr lang="en-US" altLang="zh-TW" sz="2800" b="1" i="1" dirty="0">
                <a:solidFill>
                  <a:schemeClr val="bg1"/>
                </a:solidFill>
              </a:rPr>
              <a:t> AB</a:t>
            </a:r>
            <a:r>
              <a:rPr lang="en-US" altLang="zh-TW" sz="2800" b="1" dirty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，直線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EH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分別與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相交於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F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G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，求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1691680" y="4851357"/>
                <a:ext cx="5328592" cy="814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FGD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AFG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內錯角，</a:t>
                </a:r>
                <a:r>
                  <a:rPr lang="en-US" altLang="zh-TW" sz="2800" b="1" i="1" dirty="0">
                    <a:solidFill>
                      <a:schemeClr val="bg1"/>
                    </a:solidFill>
                  </a:rPr>
                  <a:t>AB</a:t>
                </a:r>
                <a:r>
                  <a:rPr lang="en-US" altLang="zh-TW" sz="2800" b="1" dirty="0">
                    <a:solidFill>
                      <a:schemeClr val="bg1"/>
                    </a:solidFill>
                  </a:rPr>
                  <a:t>//</a:t>
                </a:r>
                <a:r>
                  <a:rPr lang="en-US" altLang="zh-TW" sz="2800" b="1" i="1" dirty="0">
                    <a:solidFill>
                      <a:schemeClr val="bg1"/>
                    </a:solidFill>
                  </a:rPr>
                  <a:t>CD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4851357"/>
                <a:ext cx="5328592" cy="814005"/>
              </a:xfrm>
              <a:prstGeom prst="rect">
                <a:avLst/>
              </a:prstGeom>
              <a:blipFill rotWithShape="1">
                <a:blip r:embed="rId4"/>
                <a:stretch>
                  <a:fillRect r="-343"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12</a:t>
            </a:fld>
            <a:endParaRPr lang="zh-HK" alt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224" y="1412776"/>
            <a:ext cx="4869511" cy="3005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18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002" y="1265937"/>
            <a:ext cx="38004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群組 3"/>
          <p:cNvGrpSpPr/>
          <p:nvPr/>
        </p:nvGrpSpPr>
        <p:grpSpPr>
          <a:xfrm>
            <a:off x="5107561" y="1265937"/>
            <a:ext cx="3933825" cy="3581400"/>
            <a:chOff x="666186" y="2259118"/>
            <a:chExt cx="3933825" cy="35814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186" y="2259118"/>
              <a:ext cx="3933825" cy="358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文字方塊 19"/>
            <p:cNvSpPr txBox="1"/>
            <p:nvPr/>
          </p:nvSpPr>
          <p:spPr>
            <a:xfrm>
              <a:off x="3418384" y="275720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>
            <a:normAutofit/>
          </a:bodyPr>
          <a:lstStyle/>
          <a:p>
            <a:r>
              <a:rPr lang="zh-TW" altLang="en-US" b="1" u="sng" dirty="0">
                <a:solidFill>
                  <a:schemeClr val="bg1"/>
                </a:solidFill>
              </a:rPr>
              <a:t>同旁內角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43742" y="1703445"/>
            <a:ext cx="39682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i="1" dirty="0" smtClean="0">
                <a:solidFill>
                  <a:schemeClr val="bg1"/>
                </a:solidFill>
              </a:rPr>
              <a:t>c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是一對同旁內角。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243742" y="2450172"/>
                <a:ext cx="4778714" cy="6699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c </a:t>
                </a:r>
                <a:r>
                  <a:rPr lang="en-US" altLang="zh-TW" sz="2800" b="1" dirty="0">
                    <a:solidFill>
                      <a:schemeClr val="bg1"/>
                    </a:solidFill>
                  </a:rPr>
                  <a:t>+</a:t>
                </a:r>
                <a:r>
                  <a:rPr lang="en-US" altLang="zh-TW" sz="2800" b="1" i="1" dirty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b </a:t>
                </a:r>
                <a:r>
                  <a:rPr lang="en-US" altLang="zh-TW" sz="2800" b="1" dirty="0">
                    <a:solidFill>
                      <a:schemeClr val="bg1"/>
                    </a:solidFill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dirty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</a:rPr>
                  <a:t>   (</a:t>
                </a:r>
                <a:r>
                  <a:rPr lang="zh-TW" altLang="en-US" sz="2800" b="1" dirty="0">
                    <a:solidFill>
                      <a:schemeClr val="bg1"/>
                    </a:solidFill>
                  </a:rPr>
                  <a:t>直線上的鄰角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42" y="2450172"/>
                <a:ext cx="4778714" cy="669927"/>
              </a:xfrm>
              <a:prstGeom prst="rect">
                <a:avLst/>
              </a:prstGeom>
              <a:blipFill rotWithShape="1">
                <a:blip r:embed="rId4"/>
                <a:stretch>
                  <a:fillRect l="-2679" b="-2545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827584" y="3143304"/>
            <a:ext cx="4306574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i="1" dirty="0" err="1" smtClean="0">
                <a:solidFill>
                  <a:schemeClr val="bg1"/>
                </a:solidFill>
              </a:rPr>
              <a:t>i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</a:t>
            </a:r>
            <a:r>
              <a:rPr lang="en-US" altLang="zh-TW" sz="2800" b="1" dirty="0">
                <a:solidFill>
                  <a:schemeClr val="bg1"/>
                </a:solidFill>
              </a:rPr>
              <a:t>=</a:t>
            </a:r>
            <a:r>
              <a:rPr lang="en-US" altLang="zh-TW" sz="2800" b="1" i="1" dirty="0">
                <a:solidFill>
                  <a:schemeClr val="bg1"/>
                </a:solidFill>
              </a:rPr>
              <a:t>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b        </a:t>
            </a:r>
            <a:r>
              <a:rPr lang="en-US" altLang="zh-TW" sz="2800" b="1" dirty="0">
                <a:solidFill>
                  <a:schemeClr val="bg1"/>
                </a:solidFill>
              </a:rPr>
              <a:t>(</a:t>
            </a:r>
            <a:r>
              <a:rPr lang="zh-TW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同位角，</a:t>
            </a:r>
            <a:r>
              <a:rPr lang="en-US" altLang="zh-TW" sz="2800" b="1" i="1" dirty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>
                <a:solidFill>
                  <a:schemeClr val="bg1"/>
                </a:solidFill>
              </a:rPr>
              <a:t>)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/>
              <p:cNvSpPr txBox="1"/>
              <p:nvPr/>
            </p:nvSpPr>
            <p:spPr>
              <a:xfrm>
                <a:off x="72668" y="3881968"/>
                <a:ext cx="2123068" cy="692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c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+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i="1" dirty="0" err="1" smtClean="0">
                    <a:solidFill>
                      <a:schemeClr val="bg1"/>
                    </a:solidFill>
                  </a:rPr>
                  <a:t>i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dirty="0">
                    <a:solidFill>
                      <a:schemeClr val="bg1"/>
                    </a:solidFill>
                  </a:rPr>
                  <a:t>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dirty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文字方塊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68" y="3881968"/>
                <a:ext cx="2123068" cy="692626"/>
              </a:xfrm>
              <a:prstGeom prst="rect">
                <a:avLst/>
              </a:prstGeom>
              <a:blipFill rotWithShape="1">
                <a:blip r:embed="rId5"/>
                <a:stretch>
                  <a:fillRect b="-2477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13</a:t>
            </a:fld>
            <a:endParaRPr lang="zh-HK" altLang="en-US"/>
          </a:p>
        </p:txBody>
      </p:sp>
      <p:sp>
        <p:nvSpPr>
          <p:cNvPr id="14" name="圓形圖 13"/>
          <p:cNvSpPr/>
          <p:nvPr/>
        </p:nvSpPr>
        <p:spPr>
          <a:xfrm rot="13526073">
            <a:off x="7388563" y="2065041"/>
            <a:ext cx="473059" cy="447045"/>
          </a:xfrm>
          <a:prstGeom prst="pie">
            <a:avLst>
              <a:gd name="adj1" fmla="val 7984947"/>
              <a:gd name="adj2" fmla="val 1510893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6" name="圓形圖 15"/>
          <p:cNvSpPr/>
          <p:nvPr/>
        </p:nvSpPr>
        <p:spPr>
          <a:xfrm rot="6312418">
            <a:off x="7367907" y="1970813"/>
            <a:ext cx="546188" cy="576611"/>
          </a:xfrm>
          <a:prstGeom prst="pie">
            <a:avLst>
              <a:gd name="adj1" fmla="val 11589970"/>
              <a:gd name="adj2" fmla="val 15233579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8" name="圓形圖 17"/>
          <p:cNvSpPr/>
          <p:nvPr/>
        </p:nvSpPr>
        <p:spPr>
          <a:xfrm rot="6312418">
            <a:off x="6600860" y="3497268"/>
            <a:ext cx="546188" cy="576611"/>
          </a:xfrm>
          <a:prstGeom prst="pie">
            <a:avLst>
              <a:gd name="adj1" fmla="val 11589970"/>
              <a:gd name="adj2" fmla="val 15233579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7104710" y="2324114"/>
            <a:ext cx="912181" cy="1423292"/>
            <a:chOff x="7104710" y="2324114"/>
            <a:chExt cx="912181" cy="1423292"/>
          </a:xfrm>
        </p:grpSpPr>
        <p:sp>
          <p:nvSpPr>
            <p:cNvPr id="17" name="文字方塊 16"/>
            <p:cNvSpPr txBox="1"/>
            <p:nvPr/>
          </p:nvSpPr>
          <p:spPr>
            <a:xfrm>
              <a:off x="7650929" y="232411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7104710" y="3285741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699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  <p:bldP spid="14" grpId="3" animBg="1"/>
      <p:bldP spid="16" grpId="0" animBg="1"/>
      <p:bldP spid="16" grpId="1" animBg="1"/>
      <p:bldP spid="16" grpId="2" animBg="1"/>
      <p:bldP spid="16" grpId="3" animBg="1"/>
      <p:bldP spid="18" grpId="0" animBg="1"/>
      <p:bldP spid="18" grpId="1" animBg="1"/>
      <p:bldP spid="18" grpId="2" animBg="1"/>
      <p:bldP spid="18" grpId="3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群組 4"/>
          <p:cNvGrpSpPr/>
          <p:nvPr/>
        </p:nvGrpSpPr>
        <p:grpSpPr>
          <a:xfrm>
            <a:off x="5167002" y="1265937"/>
            <a:ext cx="3800475" cy="3562350"/>
            <a:chOff x="5167002" y="1265937"/>
            <a:chExt cx="3800475" cy="3562350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67002" y="1265937"/>
              <a:ext cx="3800475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3" name="群組 22"/>
            <p:cNvGrpSpPr/>
            <p:nvPr/>
          </p:nvGrpSpPr>
          <p:grpSpPr>
            <a:xfrm>
              <a:off x="7104710" y="2324114"/>
              <a:ext cx="912181" cy="1423292"/>
              <a:chOff x="7104710" y="2324114"/>
              <a:chExt cx="912181" cy="1423292"/>
            </a:xfrm>
          </p:grpSpPr>
          <p:sp>
            <p:nvSpPr>
              <p:cNvPr id="24" name="文字方塊 23"/>
              <p:cNvSpPr txBox="1"/>
              <p:nvPr/>
            </p:nvSpPr>
            <p:spPr>
              <a:xfrm>
                <a:off x="7650929" y="2324114"/>
                <a:ext cx="365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2400" b="1" i="1" dirty="0" smtClean="0">
                    <a:solidFill>
                      <a:srgbClr val="1A1AF2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zh-HK" altLang="en-US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7104710" y="3285741"/>
                <a:ext cx="36596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HK" sz="2400" b="1" i="1" dirty="0">
                    <a:solidFill>
                      <a:srgbClr val="1A1AF2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endParaRPr lang="zh-HK" altLang="en-US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>
            <a:normAutofit/>
          </a:bodyPr>
          <a:lstStyle/>
          <a:p>
            <a:r>
              <a:rPr lang="zh-TW" altLang="en-US" b="1" u="sng" dirty="0">
                <a:solidFill>
                  <a:schemeClr val="bg1"/>
                </a:solidFill>
              </a:rPr>
              <a:t>同旁內角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67544" y="2708920"/>
                <a:ext cx="3672408" cy="1316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即，若 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AB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//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CD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，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/>
                </a:r>
                <a:br>
                  <a:rPr lang="en-US" altLang="zh-TW" sz="2800" b="1" dirty="0" smtClean="0">
                    <a:solidFill>
                      <a:schemeClr val="bg1"/>
                    </a:solidFill>
                  </a:rPr>
                </a:b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         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則 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c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+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i="1" dirty="0" err="1" smtClean="0">
                    <a:solidFill>
                      <a:schemeClr val="bg1"/>
                    </a:solidFill>
                  </a:rPr>
                  <a:t>i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i="0" dirty="0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。</a:t>
                </a:r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08920"/>
                <a:ext cx="3672408" cy="1316258"/>
              </a:xfrm>
              <a:prstGeom prst="rect">
                <a:avLst/>
              </a:prstGeom>
              <a:blipFill rotWithShape="1">
                <a:blip r:embed="rId3"/>
                <a:stretch>
                  <a:fillRect l="-3488" b="-125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158234" y="4149080"/>
            <a:ext cx="4845814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rgbClr val="0070C0">
                <a:alpha val="40000"/>
              </a:srgbClr>
            </a:glow>
            <a:outerShdw blurRad="50800" dist="50800" dir="5400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【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簡記：同旁內角，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】</a:t>
            </a:r>
            <a:endParaRPr lang="zh-HK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7544" y="1916832"/>
            <a:ext cx="4117228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</a:rPr>
              <a:t>3. 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同</a:t>
            </a:r>
            <a:r>
              <a:rPr lang="zh-TW" altLang="en-US" sz="2800" b="1" dirty="0">
                <a:solidFill>
                  <a:srgbClr val="FFFF00"/>
                </a:solidFill>
              </a:rPr>
              <a:t>旁內角互補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14558" y="1268760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結論：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14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9817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674640" cy="1143000"/>
          </a:xfrm>
        </p:spPr>
        <p:txBody>
          <a:bodyPr>
            <a:normAutofit/>
          </a:bodyPr>
          <a:lstStyle/>
          <a:p>
            <a:r>
              <a:rPr lang="zh-TW" altLang="en-US" b="1" u="sng" dirty="0">
                <a:solidFill>
                  <a:schemeClr val="bg1"/>
                </a:solidFill>
              </a:rPr>
              <a:t>同旁內角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467544" y="2708920"/>
                <a:ext cx="3672408" cy="1316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         若 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AB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//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CD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，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/>
                </a:r>
                <a:br>
                  <a:rPr lang="en-US" altLang="zh-TW" sz="2800" b="1" dirty="0" smtClean="0">
                    <a:solidFill>
                      <a:schemeClr val="bg1"/>
                    </a:solidFill>
                  </a:rPr>
                </a:b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         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則 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d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+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h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i="0" dirty="0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。</a:t>
                </a:r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708920"/>
                <a:ext cx="3672408" cy="1316258"/>
              </a:xfrm>
              <a:prstGeom prst="rect">
                <a:avLst/>
              </a:prstGeom>
              <a:blipFill rotWithShape="1"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字方塊 5"/>
          <p:cNvSpPr txBox="1"/>
          <p:nvPr/>
        </p:nvSpPr>
        <p:spPr>
          <a:xfrm>
            <a:off x="158234" y="4149080"/>
            <a:ext cx="4845814" cy="738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rgbClr val="0070C0">
                <a:alpha val="40000"/>
              </a:srgbClr>
            </a:glow>
            <a:outerShdw blurRad="50800" dist="50800" dir="5400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【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簡記：同旁內角，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】</a:t>
            </a:r>
            <a:endParaRPr lang="zh-HK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14558" y="2132856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同理：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15</a:t>
            </a:fld>
            <a:endParaRPr lang="zh-HK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5131400" y="1300884"/>
            <a:ext cx="3886200" cy="3486150"/>
            <a:chOff x="5131400" y="1300884"/>
            <a:chExt cx="3886200" cy="348615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1400" y="1300884"/>
              <a:ext cx="3886200" cy="3486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文字方塊 8"/>
            <p:cNvSpPr txBox="1"/>
            <p:nvPr/>
          </p:nvSpPr>
          <p:spPr>
            <a:xfrm>
              <a:off x="7074500" y="2346729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6549455" y="319710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414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/>
          <p:cNvSpPr txBox="1"/>
          <p:nvPr/>
        </p:nvSpPr>
        <p:spPr>
          <a:xfrm>
            <a:off x="541198" y="1340768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例子：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834885" y="5193604"/>
                <a:ext cx="2387014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r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+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135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dirty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dirty="0" smtClean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  </a:t>
                </a:r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4885" y="5193604"/>
                <a:ext cx="2387014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5357" b="-1405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標題 1"/>
          <p:cNvSpPr txBox="1">
            <a:spLocks/>
          </p:cNvSpPr>
          <p:nvPr/>
        </p:nvSpPr>
        <p:spPr>
          <a:xfrm>
            <a:off x="457200" y="274638"/>
            <a:ext cx="2674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solidFill>
                  <a:schemeClr val="bg1"/>
                </a:solidFill>
              </a:rPr>
              <a:t>同旁內角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2809999" y="5864808"/>
                <a:ext cx="1224136" cy="6707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r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45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dirty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9999" y="5864808"/>
                <a:ext cx="1224136" cy="670761"/>
              </a:xfrm>
              <a:prstGeom prst="rect">
                <a:avLst/>
              </a:prstGeom>
              <a:blipFill rotWithShape="1">
                <a:blip r:embed="rId3"/>
                <a:stretch>
                  <a:fillRect l="-10448" b="-2545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字方塊 12"/>
          <p:cNvSpPr txBox="1"/>
          <p:nvPr/>
        </p:nvSpPr>
        <p:spPr>
          <a:xfrm>
            <a:off x="577275" y="1926771"/>
            <a:ext cx="340270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chemeClr val="bg1"/>
                </a:solidFill>
              </a:rPr>
              <a:t>在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圖中，</a:t>
            </a:r>
            <a:r>
              <a:rPr lang="en-US" altLang="zh-TW" sz="2800" b="1" i="1" dirty="0">
                <a:solidFill>
                  <a:schemeClr val="bg1"/>
                </a:solidFill>
              </a:rPr>
              <a:t> AB</a:t>
            </a:r>
            <a:r>
              <a:rPr lang="en-US" altLang="zh-TW" sz="2800" b="1" dirty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，直線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EH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分別與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相交於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G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F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，求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r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899592" y="4533616"/>
                <a:ext cx="7704856" cy="814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CFG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+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AGF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180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dirty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同旁內角，</a:t>
                </a:r>
                <a:r>
                  <a:rPr lang="en-US" altLang="zh-TW" sz="2800" b="1" i="1" dirty="0">
                    <a:solidFill>
                      <a:schemeClr val="bg1"/>
                    </a:solidFill>
                  </a:rPr>
                  <a:t>AB</a:t>
                </a:r>
                <a:r>
                  <a:rPr lang="en-US" altLang="zh-TW" sz="2800" b="1" dirty="0">
                    <a:solidFill>
                      <a:schemeClr val="bg1"/>
                    </a:solidFill>
                  </a:rPr>
                  <a:t>//</a:t>
                </a:r>
                <a:r>
                  <a:rPr lang="en-US" altLang="zh-TW" sz="2800" b="1" i="1" dirty="0">
                    <a:solidFill>
                      <a:schemeClr val="bg1"/>
                    </a:solidFill>
                  </a:rPr>
                  <a:t>CD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4533616"/>
                <a:ext cx="7704856" cy="814005"/>
              </a:xfrm>
              <a:prstGeom prst="rect">
                <a:avLst/>
              </a:prstGeom>
              <a:blipFill rotWithShape="1"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16</a:t>
            </a:fld>
            <a:endParaRPr lang="zh-HK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4761" y="1675729"/>
            <a:ext cx="4693766" cy="238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200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915816" y="2636912"/>
            <a:ext cx="3168352" cy="1143000"/>
          </a:xfrm>
        </p:spPr>
        <p:txBody>
          <a:bodyPr>
            <a:normAutofit/>
          </a:bodyPr>
          <a:lstStyle/>
          <a:p>
            <a:r>
              <a:rPr lang="zh-TW" altLang="en-US" sz="4600" b="1" dirty="0" smtClean="0">
                <a:solidFill>
                  <a:schemeClr val="bg1"/>
                </a:solidFill>
              </a:rPr>
              <a:t>小練習</a:t>
            </a:r>
            <a:endParaRPr lang="zh-HK" altLang="en-US" sz="4600" b="1" dirty="0">
              <a:solidFill>
                <a:schemeClr val="bg1"/>
              </a:solidFill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0624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5" r="289" b="1179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5450" r="5435" b="6550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標題 1"/>
          <p:cNvSpPr txBox="1">
            <a:spLocks/>
          </p:cNvSpPr>
          <p:nvPr/>
        </p:nvSpPr>
        <p:spPr>
          <a:xfrm>
            <a:off x="457201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solidFill>
                  <a:schemeClr val="bg1"/>
                </a:solidFill>
              </a:rPr>
              <a:t>小練習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391278" y="4447196"/>
                <a:ext cx="3233619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PQB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+ 143°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 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78" y="4447196"/>
                <a:ext cx="3233619" cy="814005"/>
              </a:xfrm>
              <a:prstGeom prst="rect">
                <a:avLst/>
              </a:prstGeom>
              <a:blipFill>
                <a:blip r:embed="rId5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357179" y="5033344"/>
                <a:ext cx="2556219" cy="7277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PQB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37°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7179" y="5033344"/>
                <a:ext cx="2556219" cy="727700"/>
              </a:xfrm>
              <a:prstGeom prst="rect">
                <a:avLst/>
              </a:prstGeom>
              <a:blipFill>
                <a:blip r:embed="rId6"/>
                <a:stretch>
                  <a:fillRect b="-2352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字方塊 15"/>
          <p:cNvSpPr txBox="1"/>
          <p:nvPr/>
        </p:nvSpPr>
        <p:spPr>
          <a:xfrm>
            <a:off x="145442" y="1124744"/>
            <a:ext cx="45197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b="1" dirty="0">
                <a:solidFill>
                  <a:schemeClr val="bg1"/>
                </a:solidFill>
              </a:rPr>
              <a:t>在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圖中，</a:t>
            </a:r>
            <a:r>
              <a:rPr lang="en-US" altLang="zh-TW" sz="2800" b="1" i="1" dirty="0">
                <a:solidFill>
                  <a:schemeClr val="bg1"/>
                </a:solidFill>
              </a:rPr>
              <a:t> AB</a:t>
            </a:r>
            <a:r>
              <a:rPr lang="en-US" altLang="zh-TW" sz="2800" b="1" dirty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，直線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PS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分別與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相交於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Q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R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，求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m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07504" y="3861048"/>
                <a:ext cx="6036329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PQB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PQA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 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直線上的鄰角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861048"/>
                <a:ext cx="6036329" cy="814005"/>
              </a:xfrm>
              <a:prstGeom prst="rect">
                <a:avLst/>
              </a:prstGeom>
              <a:blipFill>
                <a:blip r:embed="rId7"/>
                <a:stretch>
                  <a:fillRect r="-1515"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331826" y="5533187"/>
                <a:ext cx="5536074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QRD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PQB 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同位角，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AB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//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CD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826" y="5533187"/>
                <a:ext cx="5536074" cy="814005"/>
              </a:xfrm>
              <a:prstGeom prst="rect">
                <a:avLst/>
              </a:prstGeom>
              <a:blipFill>
                <a:blip r:embed="rId8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983258" y="6119336"/>
                <a:ext cx="1378496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  <a:ea typeface="Cambria Math"/>
                    <a:cs typeface="Times New Roman" pitchFamily="18" charset="0"/>
                  </a:rPr>
                  <a:t>m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37°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3258" y="6119336"/>
                <a:ext cx="1378496" cy="738664"/>
              </a:xfrm>
              <a:prstGeom prst="rect">
                <a:avLst/>
              </a:prstGeom>
              <a:blipFill>
                <a:blip r:embed="rId9"/>
                <a:stretch>
                  <a:fillRect l="-8850" r="-6195" b="-1405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>
            <a:hlinkClick r:id="rId10" action="ppaction://hlinksldjump"/>
          </p:cNvPr>
          <p:cNvSpPr/>
          <p:nvPr/>
        </p:nvSpPr>
        <p:spPr>
          <a:xfrm>
            <a:off x="685701" y="3186186"/>
            <a:ext cx="1511345" cy="74898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計算方法</a:t>
            </a:r>
            <a:r>
              <a:rPr lang="en-US" altLang="zh-TW" dirty="0" smtClean="0">
                <a:solidFill>
                  <a:srgbClr val="0070C0"/>
                </a:solidFill>
              </a:rPr>
              <a:t>(2)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21" name="矩形 20">
            <a:hlinkClick r:id="rId11" action="ppaction://hlinksldjump"/>
          </p:cNvPr>
          <p:cNvSpPr/>
          <p:nvPr/>
        </p:nvSpPr>
        <p:spPr>
          <a:xfrm>
            <a:off x="2860588" y="3181496"/>
            <a:ext cx="1528617" cy="7575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計算方法</a:t>
            </a:r>
            <a:r>
              <a:rPr lang="en-US" altLang="zh-TW" dirty="0" smtClean="0">
                <a:solidFill>
                  <a:srgbClr val="0070C0"/>
                </a:solidFill>
              </a:rPr>
              <a:t>(3)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22" name="矩形 21">
            <a:hlinkClick r:id="rId12" action="ppaction://hlinksldjump"/>
          </p:cNvPr>
          <p:cNvSpPr/>
          <p:nvPr/>
        </p:nvSpPr>
        <p:spPr>
          <a:xfrm>
            <a:off x="7636399" y="5834624"/>
            <a:ext cx="1080119" cy="48795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下一題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18</a:t>
            </a:fld>
            <a:endParaRPr lang="zh-HK" altLang="en-US"/>
          </a:p>
        </p:txBody>
      </p:sp>
      <p:sp>
        <p:nvSpPr>
          <p:cNvPr id="23" name="雲朵形圖說文字 22"/>
          <p:cNvSpPr/>
          <p:nvPr/>
        </p:nvSpPr>
        <p:spPr>
          <a:xfrm>
            <a:off x="3355924" y="90350"/>
            <a:ext cx="3511976" cy="1137458"/>
          </a:xfrm>
          <a:prstGeom prst="cloudCallout">
            <a:avLst>
              <a:gd name="adj1" fmla="val 43690"/>
              <a:gd name="adj2" fmla="val 56283"/>
            </a:avLst>
          </a:prstGeom>
          <a:solidFill>
            <a:srgbClr val="C1EEF7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0070C0"/>
                </a:solidFill>
              </a:rPr>
              <a:t>還有其他計算方法嗎？</a:t>
            </a:r>
            <a:endParaRPr lang="zh-HK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1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72" r="-656"/>
          <a:stretch/>
        </p:blipFill>
        <p:spPr bwMode="auto">
          <a:xfrm>
            <a:off x="4627262" y="771726"/>
            <a:ext cx="42481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" t="1755" r="981" b="1755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標題 1"/>
          <p:cNvSpPr txBox="1">
            <a:spLocks/>
          </p:cNvSpPr>
          <p:nvPr/>
        </p:nvSpPr>
        <p:spPr>
          <a:xfrm>
            <a:off x="457201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solidFill>
                  <a:schemeClr val="bg1"/>
                </a:solidFill>
              </a:rPr>
              <a:t>小練習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373224" y="4415174"/>
                <a:ext cx="3384376" cy="8140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AQR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+ 143°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224" y="4415174"/>
                <a:ext cx="3384376" cy="814006"/>
              </a:xfrm>
              <a:prstGeom prst="rect">
                <a:avLst/>
              </a:prstGeom>
              <a:blipFill>
                <a:blip r:embed="rId4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358975" y="4969301"/>
                <a:ext cx="2265922" cy="8140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AQR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37°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75" y="4969301"/>
                <a:ext cx="2265922" cy="814006"/>
              </a:xfrm>
              <a:prstGeom prst="rect">
                <a:avLst/>
              </a:prstGeom>
              <a:blipFill>
                <a:blip r:embed="rId5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1986643" y="6077555"/>
                <a:ext cx="1428913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  <a:ea typeface="Cambria Math"/>
                    <a:cs typeface="Times New Roman" pitchFamily="18" charset="0"/>
                  </a:rPr>
                  <a:t>m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37°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6643" y="6077555"/>
                <a:ext cx="1428913" cy="738664"/>
              </a:xfrm>
              <a:prstGeom prst="rect">
                <a:avLst/>
              </a:prstGeom>
              <a:blipFill>
                <a:blip r:embed="rId6"/>
                <a:stretch>
                  <a:fillRect l="-8974" r="-2137" b="-1405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07504" y="3861048"/>
                <a:ext cx="6036329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AQR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AQP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 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直線上的鄰角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3861048"/>
                <a:ext cx="6036329" cy="814005"/>
              </a:xfrm>
              <a:prstGeom prst="rect">
                <a:avLst/>
              </a:prstGeom>
              <a:blipFill>
                <a:blip r:embed="rId7"/>
                <a:stretch>
                  <a:fillRect r="-1616"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1339097" y="5523428"/>
                <a:ext cx="5730824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QRD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AQR   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內錯角，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AB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//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CD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097" y="5523428"/>
                <a:ext cx="5730824" cy="814005"/>
              </a:xfrm>
              <a:prstGeom prst="rect">
                <a:avLst/>
              </a:prstGeom>
              <a:blipFill>
                <a:blip r:embed="rId8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>
            <a:hlinkClick r:id="rId9" action="ppaction://hlinksldjump"/>
          </p:cNvPr>
          <p:cNvSpPr/>
          <p:nvPr/>
        </p:nvSpPr>
        <p:spPr>
          <a:xfrm>
            <a:off x="685701" y="3186186"/>
            <a:ext cx="1511345" cy="74898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計算方法</a:t>
            </a:r>
            <a:r>
              <a:rPr lang="en-US" altLang="zh-TW" dirty="0" smtClean="0">
                <a:solidFill>
                  <a:srgbClr val="0070C0"/>
                </a:solidFill>
              </a:rPr>
              <a:t>(1)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22" name="矩形 21">
            <a:hlinkClick r:id="rId10" action="ppaction://hlinksldjump"/>
          </p:cNvPr>
          <p:cNvSpPr/>
          <p:nvPr/>
        </p:nvSpPr>
        <p:spPr>
          <a:xfrm>
            <a:off x="2860588" y="3181496"/>
            <a:ext cx="1528617" cy="7575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計算方法</a:t>
            </a:r>
            <a:r>
              <a:rPr lang="en-US" altLang="zh-TW" dirty="0" smtClean="0">
                <a:solidFill>
                  <a:srgbClr val="0070C0"/>
                </a:solidFill>
              </a:rPr>
              <a:t>(3)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19</a:t>
            </a:fld>
            <a:endParaRPr lang="zh-HK" altLang="en-US"/>
          </a:p>
        </p:txBody>
      </p:sp>
      <p:sp>
        <p:nvSpPr>
          <p:cNvPr id="16" name="矩形 15">
            <a:hlinkClick r:id="rId11" action="ppaction://hlinksldjump"/>
          </p:cNvPr>
          <p:cNvSpPr/>
          <p:nvPr/>
        </p:nvSpPr>
        <p:spPr>
          <a:xfrm>
            <a:off x="7636399" y="5834624"/>
            <a:ext cx="1080119" cy="48795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下一題</a:t>
            </a:r>
            <a:endParaRPr lang="zh-HK" altLang="en-US" dirty="0">
              <a:solidFill>
                <a:srgbClr val="0070C0"/>
              </a:solidFill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5450" r="5435" b="6550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文字方塊 16"/>
          <p:cNvSpPr txBox="1"/>
          <p:nvPr/>
        </p:nvSpPr>
        <p:spPr>
          <a:xfrm>
            <a:off x="145442" y="1124744"/>
            <a:ext cx="45197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b="1" dirty="0">
                <a:solidFill>
                  <a:schemeClr val="bg1"/>
                </a:solidFill>
              </a:rPr>
              <a:t>在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圖中，</a:t>
            </a:r>
            <a:r>
              <a:rPr lang="en-US" altLang="zh-TW" sz="2800" b="1" i="1" dirty="0">
                <a:solidFill>
                  <a:schemeClr val="bg1"/>
                </a:solidFill>
              </a:rPr>
              <a:t> AB</a:t>
            </a:r>
            <a:r>
              <a:rPr lang="en-US" altLang="zh-TW" sz="2800" b="1" dirty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，直線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PS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分別與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相交於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Q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R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，求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m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63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9" grpId="0"/>
      <p:bldP spid="20" grpId="0"/>
      <p:bldP spid="21" grpId="0" animBg="1"/>
      <p:bldP spid="22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07"/>
          <a:stretch/>
        </p:blipFill>
        <p:spPr bwMode="auto">
          <a:xfrm>
            <a:off x="2897568" y="1396314"/>
            <a:ext cx="3816424" cy="3561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8" name="群組 17"/>
          <p:cNvGrpSpPr/>
          <p:nvPr/>
        </p:nvGrpSpPr>
        <p:grpSpPr>
          <a:xfrm>
            <a:off x="4067944" y="1450447"/>
            <a:ext cx="1855179" cy="3404137"/>
            <a:chOff x="3394764" y="1424959"/>
            <a:chExt cx="1855179" cy="3404137"/>
          </a:xfrm>
        </p:grpSpPr>
        <p:cxnSp>
          <p:nvCxnSpPr>
            <p:cNvPr id="19" name="直線接點 18"/>
            <p:cNvCxnSpPr/>
            <p:nvPr/>
          </p:nvCxnSpPr>
          <p:spPr>
            <a:xfrm flipH="1">
              <a:off x="3593524" y="1630549"/>
              <a:ext cx="1482789" cy="298120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字方塊 19"/>
            <p:cNvSpPr txBox="1"/>
            <p:nvPr/>
          </p:nvSpPr>
          <p:spPr>
            <a:xfrm>
              <a:off x="4988547" y="1424959"/>
              <a:ext cx="26139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200" dirty="0">
                  <a:latin typeface="Miriam" pitchFamily="34" charset="-79"/>
                  <a:cs typeface="Miriam" pitchFamily="34" charset="-79"/>
                </a:rPr>
                <a:t>P</a:t>
              </a:r>
              <a:endParaRPr lang="zh-HK" altLang="en-US" sz="1200" dirty="0"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3394764" y="4552097"/>
              <a:ext cx="3600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200" dirty="0" smtClean="0">
                  <a:latin typeface="Miriam" pitchFamily="34" charset="-79"/>
                  <a:cs typeface="Miriam" pitchFamily="34" charset="-79"/>
                </a:rPr>
                <a:t>Q</a:t>
              </a:r>
              <a:endParaRPr lang="zh-HK" altLang="en-US" sz="1200" dirty="0">
                <a:latin typeface="Miriam" pitchFamily="34" charset="-79"/>
                <a:cs typeface="Miriam" pitchFamily="34" charset="-79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2897568" y="1395895"/>
            <a:ext cx="3815705" cy="3562350"/>
            <a:chOff x="-699269" y="1516587"/>
            <a:chExt cx="3815705" cy="356235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87" r="1"/>
            <a:stretch/>
          </p:blipFill>
          <p:spPr bwMode="auto">
            <a:xfrm>
              <a:off x="-699269" y="1516587"/>
              <a:ext cx="3815705" cy="3562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文字方塊 12"/>
            <p:cNvSpPr txBox="1"/>
            <p:nvPr/>
          </p:nvSpPr>
          <p:spPr>
            <a:xfrm>
              <a:off x="1406573" y="1923753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2051720" y="2060847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1848735" y="256490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文字方塊 22"/>
            <p:cNvSpPr txBox="1"/>
            <p:nvPr/>
          </p:nvSpPr>
          <p:spPr>
            <a:xfrm>
              <a:off x="1160762" y="260300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635717" y="350100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1292991" y="3526532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1061793" y="419043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412432" y="411172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095020" cy="1143000"/>
          </a:xfrm>
        </p:spPr>
        <p:txBody>
          <a:bodyPr>
            <a:normAutofit/>
          </a:bodyPr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平行線和截線形成的角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78394" y="5104858"/>
            <a:ext cx="8042077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如果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是一對平行線，而 </a:t>
            </a:r>
            <a:r>
              <a:rPr lang="en-US" altLang="zh-HK" sz="2800" b="1" i="1" dirty="0" smtClean="0">
                <a:solidFill>
                  <a:schemeClr val="bg1"/>
                </a:solidFill>
              </a:rPr>
              <a:t>PQ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是它們的截線，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187624" y="5839465"/>
            <a:ext cx="706692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當中相交所形成的角就會有以下一些特性。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4892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81" t="2023" r="3523" b="2601"/>
          <a:stretch/>
        </p:blipFill>
        <p:spPr bwMode="auto">
          <a:xfrm>
            <a:off x="4658543" y="781250"/>
            <a:ext cx="4216869" cy="3143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4" t="1462" r="2580" b="2047"/>
          <a:stretch/>
        </p:blipFill>
        <p:spPr bwMode="auto">
          <a:xfrm>
            <a:off x="4658543" y="781250"/>
            <a:ext cx="4216869" cy="3143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2" t="5450" r="5435" b="6550"/>
          <a:stretch/>
        </p:blipFill>
        <p:spPr bwMode="auto">
          <a:xfrm>
            <a:off x="4658543" y="771726"/>
            <a:ext cx="4216869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標題 1"/>
          <p:cNvSpPr txBox="1">
            <a:spLocks/>
          </p:cNvSpPr>
          <p:nvPr/>
        </p:nvSpPr>
        <p:spPr>
          <a:xfrm>
            <a:off x="457201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solidFill>
                  <a:schemeClr val="bg1"/>
                </a:solidFill>
              </a:rPr>
              <a:t>小練習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574539" y="5005755"/>
                <a:ext cx="6975955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QRD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BQR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 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同</a:t>
                </a:r>
                <a:r>
                  <a:rPr lang="zh-TW" altLang="en-US" sz="2800" b="1" dirty="0">
                    <a:solidFill>
                      <a:schemeClr val="bg1"/>
                    </a:solidFill>
                    <a:cs typeface="Times New Roman" pitchFamily="18" charset="0"/>
                  </a:rPr>
                  <a:t>旁內角，</a:t>
                </a:r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AB</a:t>
                </a:r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//</a:t>
                </a:r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CD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39" y="5005755"/>
                <a:ext cx="6975955" cy="814005"/>
              </a:xfrm>
              <a:prstGeom prst="rect">
                <a:avLst/>
              </a:prstGeom>
              <a:blipFill>
                <a:blip r:embed="rId5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860044" y="3838735"/>
                <a:ext cx="4008722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BQR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PQA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對頂角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0044" y="3838735"/>
                <a:ext cx="4008722" cy="814005"/>
              </a:xfrm>
              <a:prstGeom prst="rect">
                <a:avLst/>
              </a:prstGeom>
              <a:blipFill>
                <a:blip r:embed="rId6"/>
                <a:stretch>
                  <a:fillRect r="-2280"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2470899" y="6097433"/>
                <a:ext cx="172819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  <a:ea typeface="Cambria Math"/>
                    <a:cs typeface="Times New Roman" pitchFamily="18" charset="0"/>
                  </a:rPr>
                  <a:t>m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ea typeface="Cambria Math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37°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899" y="6097433"/>
                <a:ext cx="1728192" cy="738664"/>
              </a:xfrm>
              <a:prstGeom prst="rect">
                <a:avLst/>
              </a:prstGeom>
              <a:blipFill>
                <a:blip r:embed="rId7"/>
                <a:stretch>
                  <a:fillRect l="-7042" b="-1405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1503229" y="5589265"/>
                <a:ext cx="2655912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m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+ 143°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229" y="5589265"/>
                <a:ext cx="2655912" cy="738664"/>
              </a:xfrm>
              <a:prstGeom prst="rect">
                <a:avLst/>
              </a:prstGeom>
              <a:blipFill>
                <a:blip r:embed="rId8"/>
                <a:stretch>
                  <a:fillRect l="-4828" b="-1405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矩形 19">
            <a:hlinkClick r:id="rId9" action="ppaction://hlinksldjump"/>
          </p:cNvPr>
          <p:cNvSpPr/>
          <p:nvPr/>
        </p:nvSpPr>
        <p:spPr>
          <a:xfrm>
            <a:off x="685701" y="3186186"/>
            <a:ext cx="1511345" cy="74898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計算方法</a:t>
            </a:r>
            <a:r>
              <a:rPr lang="en-US" altLang="zh-TW" dirty="0" smtClean="0">
                <a:solidFill>
                  <a:srgbClr val="0070C0"/>
                </a:solidFill>
              </a:rPr>
              <a:t>(1)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21" name="矩形 20">
            <a:hlinkClick r:id="rId10" action="ppaction://hlinksldjump"/>
          </p:cNvPr>
          <p:cNvSpPr/>
          <p:nvPr/>
        </p:nvSpPr>
        <p:spPr>
          <a:xfrm>
            <a:off x="2860588" y="3181496"/>
            <a:ext cx="1528617" cy="757541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計算方法</a:t>
            </a:r>
            <a:r>
              <a:rPr lang="en-US" altLang="zh-TW" dirty="0" smtClean="0">
                <a:solidFill>
                  <a:srgbClr val="0070C0"/>
                </a:solidFill>
              </a:rPr>
              <a:t>(2)</a:t>
            </a:r>
            <a:endParaRPr lang="zh-HK" alt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1845033" y="4422245"/>
                <a:ext cx="2327226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BQR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143° 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5033" y="4422245"/>
                <a:ext cx="2327226" cy="814005"/>
              </a:xfrm>
              <a:prstGeom prst="rect">
                <a:avLst/>
              </a:prstGeom>
              <a:blipFill>
                <a:blip r:embed="rId11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20</a:t>
            </a:fld>
            <a:endParaRPr lang="zh-HK" altLang="en-US"/>
          </a:p>
        </p:txBody>
      </p:sp>
      <p:sp>
        <p:nvSpPr>
          <p:cNvPr id="18" name="矩形 17">
            <a:hlinkClick r:id="rId12" action="ppaction://hlinksldjump"/>
          </p:cNvPr>
          <p:cNvSpPr/>
          <p:nvPr/>
        </p:nvSpPr>
        <p:spPr>
          <a:xfrm>
            <a:off x="7636399" y="5834624"/>
            <a:ext cx="1080119" cy="487952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 extrusionH="6350" contourW="12700">
            <a:bevelT w="114300" prst="artDeco"/>
            <a:bevelB prst="relaxedInset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0070C0"/>
                </a:solidFill>
              </a:rPr>
              <a:t>下一題</a:t>
            </a:r>
            <a:endParaRPr lang="zh-HK" altLang="en-US" dirty="0">
              <a:solidFill>
                <a:srgbClr val="0070C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45442" y="1124744"/>
            <a:ext cx="45197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800" b="1" dirty="0">
                <a:solidFill>
                  <a:schemeClr val="bg1"/>
                </a:solidFill>
              </a:rPr>
              <a:t>在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圖中，</a:t>
            </a:r>
            <a:r>
              <a:rPr lang="en-US" altLang="zh-TW" sz="2800" b="1" i="1" dirty="0">
                <a:solidFill>
                  <a:schemeClr val="bg1"/>
                </a:solidFill>
              </a:rPr>
              <a:t> AB</a:t>
            </a:r>
            <a:r>
              <a:rPr lang="en-US" altLang="zh-TW" sz="2800" b="1" dirty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，直線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PS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分別與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相交於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Q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R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，求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m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18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4" grpId="0"/>
      <p:bldP spid="15" grpId="0"/>
      <p:bldP spid="20" grpId="0" animBg="1"/>
      <p:bldP spid="21" grpId="0" animBg="1"/>
      <p:bldP spid="22" grpId="0"/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8" name="Picture 8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6" t="2084" r="629" b="2678"/>
          <a:stretch/>
        </p:blipFill>
        <p:spPr bwMode="auto">
          <a:xfrm>
            <a:off x="4585541" y="282649"/>
            <a:ext cx="4391027" cy="304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標題 1"/>
          <p:cNvSpPr txBox="1">
            <a:spLocks/>
          </p:cNvSpPr>
          <p:nvPr/>
        </p:nvSpPr>
        <p:spPr>
          <a:xfrm>
            <a:off x="457201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solidFill>
                  <a:schemeClr val="bg1"/>
                </a:solidFill>
              </a:rPr>
              <a:t>小練習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230312" y="3859371"/>
                <a:ext cx="3816424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BED </a:t>
                </a:r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+ 56°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+ 90°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 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312" y="3859371"/>
                <a:ext cx="3816424" cy="814005"/>
              </a:xfrm>
              <a:prstGeom prst="rect">
                <a:avLst/>
              </a:prstGeom>
              <a:blipFill>
                <a:blip r:embed="rId3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821266" y="5004593"/>
                <a:ext cx="2006179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BED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34°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266" y="5004593"/>
                <a:ext cx="2006179" cy="814005"/>
              </a:xfrm>
              <a:prstGeom prst="rect">
                <a:avLst/>
              </a:prstGeom>
              <a:blipFill>
                <a:blip r:embed="rId4"/>
                <a:stretch>
                  <a:fillRect r="-1520"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547016" y="6149816"/>
                <a:ext cx="137211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c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34°  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7016" y="6149816"/>
                <a:ext cx="1372111" cy="738664"/>
              </a:xfrm>
              <a:prstGeom prst="rect">
                <a:avLst/>
              </a:prstGeom>
              <a:blipFill>
                <a:blip r:embed="rId5"/>
                <a:stretch>
                  <a:fillRect l="-9333" b="-14050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/>
              <p:cNvSpPr/>
              <p:nvPr/>
            </p:nvSpPr>
            <p:spPr>
              <a:xfrm>
                <a:off x="855273" y="4431982"/>
                <a:ext cx="3360224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BED </a:t>
                </a:r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+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146°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273" y="4431982"/>
                <a:ext cx="3360224" cy="814005"/>
              </a:xfrm>
              <a:prstGeom prst="rect">
                <a:avLst/>
              </a:prstGeom>
              <a:blipFill>
                <a:blip r:embed="rId6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611560" y="3286760"/>
                <a:ext cx="7416824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BED </a:t>
                </a:r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ABC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    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同旁內角</a:t>
                </a:r>
                <a:r>
                  <a:rPr lang="zh-TW" altLang="en-US" sz="2800" b="1" dirty="0">
                    <a:solidFill>
                      <a:schemeClr val="bg1"/>
                    </a:solidFill>
                    <a:cs typeface="Times New Roman" pitchFamily="18" charset="0"/>
                  </a:rPr>
                  <a:t>，</a:t>
                </a:r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AB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//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DF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286760"/>
                <a:ext cx="7416824" cy="814005"/>
              </a:xfrm>
              <a:prstGeom prst="rect">
                <a:avLst/>
              </a:prstGeom>
              <a:blipFill>
                <a:blip r:embed="rId7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文字方塊 14"/>
          <p:cNvSpPr txBox="1"/>
          <p:nvPr/>
        </p:nvSpPr>
        <p:spPr>
          <a:xfrm>
            <a:off x="208784" y="1219386"/>
            <a:ext cx="43552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150000"/>
              </a:lnSpc>
              <a:buFont typeface="+mj-lt"/>
              <a:buAutoNum type="arabicPeriod" startAt="2"/>
            </a:pPr>
            <a:r>
              <a:rPr lang="zh-TW" altLang="en-US" sz="2800" b="1" dirty="0" smtClean="0">
                <a:solidFill>
                  <a:schemeClr val="bg1"/>
                </a:solidFill>
              </a:rPr>
              <a:t>在圖中，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</a:t>
            </a:r>
            <a:r>
              <a:rPr lang="en-US" altLang="zh-TW" sz="2800" b="1" i="1" dirty="0">
                <a:solidFill>
                  <a:schemeClr val="bg1"/>
                </a:solidFill>
              </a:rPr>
              <a:t>BDG</a:t>
            </a:r>
            <a:r>
              <a:rPr lang="zh-TW" altLang="en-US" sz="2800" b="1" dirty="0">
                <a:solidFill>
                  <a:schemeClr val="bg1"/>
                </a:solidFill>
              </a:rPr>
              <a:t>、</a:t>
            </a:r>
            <a:r>
              <a:rPr lang="en-US" altLang="zh-TW" sz="2800" b="1" i="1" dirty="0">
                <a:solidFill>
                  <a:schemeClr val="bg1"/>
                </a:solidFill>
              </a:rPr>
              <a:t>BEC </a:t>
            </a:r>
            <a:r>
              <a:rPr lang="zh-TW" altLang="en-US" sz="2800" b="1" dirty="0">
                <a:solidFill>
                  <a:schemeClr val="bg1"/>
                </a:solidFill>
              </a:rPr>
              <a:t>和</a:t>
            </a:r>
            <a:r>
              <a:rPr lang="en-US" altLang="zh-TW" sz="2800" b="1" i="1" dirty="0">
                <a:solidFill>
                  <a:schemeClr val="bg1"/>
                </a:solidFill>
              </a:rPr>
              <a:t>DEF </a:t>
            </a:r>
            <a:r>
              <a:rPr lang="zh-TW" altLang="en-US" sz="2800" b="1" dirty="0">
                <a:solidFill>
                  <a:schemeClr val="bg1"/>
                </a:solidFill>
              </a:rPr>
              <a:t>都是直線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>
                <a:solidFill>
                  <a:schemeClr val="bg1"/>
                </a:solidFill>
                <a:cs typeface="Times New Roman" pitchFamily="18" charset="0"/>
              </a:rPr>
              <a:t>DF</a:t>
            </a:r>
            <a:r>
              <a:rPr lang="zh-TW" altLang="en-US" sz="2800" b="1" dirty="0">
                <a:solidFill>
                  <a:schemeClr val="bg1"/>
                </a:solidFill>
                <a:cs typeface="Times New Roman" pitchFamily="18" charset="0"/>
              </a:rPr>
              <a:t>，</a:t>
            </a:r>
            <a:r>
              <a:rPr lang="zh-TW" altLang="en-US" sz="2800" b="1" dirty="0">
                <a:solidFill>
                  <a:schemeClr val="bg1"/>
                </a:solidFill>
              </a:rPr>
              <a:t>求 </a:t>
            </a:r>
            <a:r>
              <a:rPr lang="en-US" altLang="zh-TW" sz="2800" b="1" i="1" dirty="0">
                <a:solidFill>
                  <a:schemeClr val="bg1"/>
                </a:solidFill>
              </a:rPr>
              <a:t>c </a:t>
            </a:r>
            <a:r>
              <a:rPr lang="zh-TW" altLang="en-US" sz="2800" b="1" dirty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>
                <a:solidFill>
                  <a:schemeClr val="bg1"/>
                </a:solidFill>
              </a:rPr>
              <a:t>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894765" y="5577204"/>
                <a:ext cx="3905999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FEC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BED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  (</a:t>
                </a:r>
                <a:r>
                  <a:rPr lang="zh-TW" altLang="en-US" sz="2800" b="1" dirty="0">
                    <a:solidFill>
                      <a:schemeClr val="bg1"/>
                    </a:solidFill>
                    <a:cs typeface="Times New Roman" pitchFamily="18" charset="0"/>
                  </a:rPr>
                  <a:t>對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頂角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4765" y="5577204"/>
                <a:ext cx="3905999" cy="814005"/>
              </a:xfrm>
              <a:prstGeom prst="rect">
                <a:avLst/>
              </a:prstGeom>
              <a:blipFill>
                <a:blip r:embed="rId8"/>
                <a:stretch>
                  <a:fillRect r="-312"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21</a:t>
            </a:fld>
            <a:endParaRPr lang="zh-HK" altLang="en-US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3493" r="3544" b="4310"/>
          <a:stretch/>
        </p:blipFill>
        <p:spPr bwMode="auto">
          <a:xfrm>
            <a:off x="4585542" y="274637"/>
            <a:ext cx="4391025" cy="305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543" y="282650"/>
            <a:ext cx="43910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293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16" grpId="0"/>
      <p:bldP spid="11" grpId="0"/>
      <p:bldP spid="14" grpId="0"/>
      <p:bldP spid="1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4" t="7181" r="5208" b="7714"/>
          <a:stretch/>
        </p:blipFill>
        <p:spPr bwMode="auto">
          <a:xfrm>
            <a:off x="4585542" y="282650"/>
            <a:ext cx="4391025" cy="304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9" t="4657" r="2764" b="5707"/>
          <a:stretch/>
        </p:blipFill>
        <p:spPr bwMode="auto">
          <a:xfrm>
            <a:off x="4585543" y="282651"/>
            <a:ext cx="439102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543" y="282650"/>
            <a:ext cx="4391025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標題 1"/>
          <p:cNvSpPr txBox="1">
            <a:spLocks/>
          </p:cNvSpPr>
          <p:nvPr/>
        </p:nvSpPr>
        <p:spPr>
          <a:xfrm>
            <a:off x="457201" y="274638"/>
            <a:ext cx="20985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b="1" u="sng" dirty="0" smtClean="0">
                <a:solidFill>
                  <a:schemeClr val="bg1"/>
                </a:solidFill>
              </a:rPr>
              <a:t>小練習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547664" y="4019652"/>
                <a:ext cx="2088232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BDE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56° 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7664" y="4019652"/>
                <a:ext cx="2088232" cy="814005"/>
              </a:xfrm>
              <a:prstGeom prst="rect">
                <a:avLst/>
              </a:prstGeom>
              <a:blipFill>
                <a:blip r:embed="rId5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1454235" y="5402122"/>
                <a:ext cx="2517549" cy="669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d </a:t>
                </a:r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+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56°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4235" y="5402122"/>
                <a:ext cx="2517549" cy="669927"/>
              </a:xfrm>
              <a:prstGeom prst="rect">
                <a:avLst/>
              </a:prstGeom>
              <a:blipFill>
                <a:blip r:embed="rId6"/>
                <a:stretch>
                  <a:fillRect l="-5085" b="-2545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2248298" y="5949280"/>
                <a:ext cx="1697359" cy="6699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d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124°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8298" y="5949280"/>
                <a:ext cx="1697359" cy="669927"/>
              </a:xfrm>
              <a:prstGeom prst="rect">
                <a:avLst/>
              </a:prstGeom>
              <a:blipFill>
                <a:blip r:embed="rId7"/>
                <a:stretch>
                  <a:fillRect l="-7554" b="-2545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1542391" y="3328417"/>
                <a:ext cx="5909930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BDE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ABD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   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內錯角</a:t>
                </a:r>
                <a:r>
                  <a:rPr lang="zh-TW" altLang="en-US" sz="2800" b="1" dirty="0">
                    <a:solidFill>
                      <a:schemeClr val="bg1"/>
                    </a:solidFill>
                    <a:cs typeface="Times New Roman" pitchFamily="18" charset="0"/>
                  </a:rPr>
                  <a:t>，</a:t>
                </a:r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AB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//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DF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42391" y="3328417"/>
                <a:ext cx="5909930" cy="814005"/>
              </a:xfrm>
              <a:prstGeom prst="rect">
                <a:avLst/>
              </a:prstGeom>
              <a:blipFill>
                <a:blip r:embed="rId8"/>
                <a:stretch>
                  <a:fillRect b="-9701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330618" y="4710887"/>
                <a:ext cx="6207698" cy="8140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200" b="1" i="1" dirty="0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G</a:t>
                </a:r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DE</a:t>
                </a:r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+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>
                    <a:solidFill>
                      <a:schemeClr val="bg1"/>
                    </a:solidFill>
                    <a:cs typeface="Times New Roman" pitchFamily="18" charset="0"/>
                  </a:rPr>
                  <a:t>BDE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28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en-US" altLang="zh-TW" sz="2800" b="1" dirty="0">
                    <a:solidFill>
                      <a:schemeClr val="bg1"/>
                    </a:solidFill>
                    <a:cs typeface="Times New Roman" pitchFamily="18" charset="0"/>
                  </a:rPr>
                  <a:t>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180°   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直線上的鄰角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  <a:cs typeface="Times New Roman" pitchFamily="18" charset="0"/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618" y="4710887"/>
                <a:ext cx="6207698" cy="814005"/>
              </a:xfrm>
              <a:prstGeom prst="rect">
                <a:avLst/>
              </a:prstGeom>
              <a:blipFill>
                <a:blip r:embed="rId9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22</a:t>
            </a:fld>
            <a:endParaRPr lang="zh-HK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208784" y="1219386"/>
            <a:ext cx="43552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indent="-361950">
              <a:lnSpc>
                <a:spcPct val="150000"/>
              </a:lnSpc>
              <a:buFont typeface="+mj-lt"/>
              <a:buAutoNum type="arabicPeriod" startAt="2"/>
            </a:pPr>
            <a:r>
              <a:rPr lang="zh-TW" altLang="en-US" sz="2800" b="1" dirty="0" smtClean="0">
                <a:solidFill>
                  <a:schemeClr val="bg1"/>
                </a:solidFill>
              </a:rPr>
              <a:t>在圖中，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</a:t>
            </a:r>
            <a:r>
              <a:rPr lang="en-US" altLang="zh-TW" sz="2800" b="1" i="1" dirty="0">
                <a:solidFill>
                  <a:schemeClr val="bg1"/>
                </a:solidFill>
              </a:rPr>
              <a:t>BDG</a:t>
            </a:r>
            <a:r>
              <a:rPr lang="zh-TW" altLang="en-US" sz="2800" b="1" dirty="0">
                <a:solidFill>
                  <a:schemeClr val="bg1"/>
                </a:solidFill>
              </a:rPr>
              <a:t>、</a:t>
            </a:r>
            <a:r>
              <a:rPr lang="en-US" altLang="zh-TW" sz="2800" b="1" i="1" dirty="0">
                <a:solidFill>
                  <a:schemeClr val="bg1"/>
                </a:solidFill>
              </a:rPr>
              <a:t>BEC </a:t>
            </a:r>
            <a:r>
              <a:rPr lang="zh-TW" altLang="en-US" sz="2800" b="1" dirty="0">
                <a:solidFill>
                  <a:schemeClr val="bg1"/>
                </a:solidFill>
              </a:rPr>
              <a:t>和</a:t>
            </a:r>
            <a:r>
              <a:rPr lang="en-US" altLang="zh-TW" sz="2800" b="1" i="1" dirty="0">
                <a:solidFill>
                  <a:schemeClr val="bg1"/>
                </a:solidFill>
              </a:rPr>
              <a:t>DEF </a:t>
            </a:r>
            <a:r>
              <a:rPr lang="zh-TW" altLang="en-US" sz="2800" b="1" dirty="0">
                <a:solidFill>
                  <a:schemeClr val="bg1"/>
                </a:solidFill>
              </a:rPr>
              <a:t>都是直線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>
                <a:solidFill>
                  <a:schemeClr val="bg1"/>
                </a:solidFill>
                <a:cs typeface="Times New Roman" pitchFamily="18" charset="0"/>
              </a:rPr>
              <a:t>DF</a:t>
            </a:r>
            <a:r>
              <a:rPr lang="zh-TW" altLang="en-US" sz="2800" b="1" dirty="0">
                <a:solidFill>
                  <a:schemeClr val="bg1"/>
                </a:solidFill>
                <a:cs typeface="Times New Roman" pitchFamily="18" charset="0"/>
              </a:rPr>
              <a:t>，</a:t>
            </a:r>
            <a:r>
              <a:rPr lang="zh-TW" altLang="en-US" sz="2800" b="1" dirty="0">
                <a:solidFill>
                  <a:schemeClr val="bg1"/>
                </a:solidFill>
              </a:rPr>
              <a:t>求 </a:t>
            </a:r>
            <a:r>
              <a:rPr lang="en-US" altLang="zh-TW" sz="2800" b="1" i="1" dirty="0">
                <a:solidFill>
                  <a:schemeClr val="bg1"/>
                </a:solidFill>
              </a:rPr>
              <a:t>c </a:t>
            </a:r>
            <a:r>
              <a:rPr lang="zh-TW" altLang="en-US" sz="2800" b="1" dirty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>
                <a:solidFill>
                  <a:schemeClr val="bg1"/>
                </a:solidFill>
              </a:rPr>
              <a:t>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86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2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b="1" dirty="0" smtClean="0">
                <a:solidFill>
                  <a:schemeClr val="bg1"/>
                </a:solidFill>
                <a:latin typeface="細明體" pitchFamily="49" charset="-120"/>
                <a:ea typeface="細明體" pitchFamily="49" charset="-120"/>
              </a:rPr>
              <a:t>~</a:t>
            </a:r>
            <a:r>
              <a:rPr lang="zh-TW" altLang="en-US" sz="4800" b="1" dirty="0" smtClean="0">
                <a:solidFill>
                  <a:schemeClr val="bg1"/>
                </a:solidFill>
                <a:latin typeface="細明體" pitchFamily="49" charset="-120"/>
                <a:ea typeface="細明體" pitchFamily="49" charset="-120"/>
              </a:rPr>
              <a:t>完</a:t>
            </a:r>
            <a:r>
              <a:rPr lang="en-US" altLang="zh-TW" sz="4800" b="1" dirty="0" smtClean="0">
                <a:solidFill>
                  <a:schemeClr val="bg1"/>
                </a:solidFill>
                <a:latin typeface="細明體" pitchFamily="49" charset="-120"/>
                <a:ea typeface="細明體" pitchFamily="49" charset="-120"/>
              </a:rPr>
              <a:t>~</a:t>
            </a:r>
            <a:endParaRPr lang="zh-HK" altLang="en-US" sz="4800" b="1" dirty="0">
              <a:solidFill>
                <a:schemeClr val="bg1"/>
              </a:solidFill>
              <a:latin typeface="細明體" pitchFamily="49" charset="-120"/>
              <a:ea typeface="細明體" pitchFamily="49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23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6595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/>
          <p:cNvGrpSpPr/>
          <p:nvPr/>
        </p:nvGrpSpPr>
        <p:grpSpPr>
          <a:xfrm>
            <a:off x="5082133" y="1373347"/>
            <a:ext cx="3781425" cy="3438525"/>
            <a:chOff x="1043608" y="3269418"/>
            <a:chExt cx="3781425" cy="3438525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3269418"/>
              <a:ext cx="3781425" cy="3438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文字方塊 10"/>
            <p:cNvSpPr txBox="1"/>
            <p:nvPr/>
          </p:nvSpPr>
          <p:spPr>
            <a:xfrm>
              <a:off x="3088407" y="363303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2298501" y="514361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7407" y="1824700"/>
            <a:ext cx="8667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/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同位角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505772" y="3269418"/>
            <a:ext cx="230425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會發現 </a:t>
            </a:r>
            <a:r>
              <a:rPr lang="en-US" altLang="zh-TW" sz="2800" b="1" i="1" dirty="0">
                <a:solidFill>
                  <a:schemeClr val="bg1"/>
                </a:solidFill>
              </a:rPr>
              <a:t>a </a:t>
            </a:r>
            <a:r>
              <a:rPr lang="en-US" altLang="zh-TW" sz="2800" b="1" dirty="0">
                <a:solidFill>
                  <a:schemeClr val="bg1"/>
                </a:solidFill>
              </a:rPr>
              <a:t>=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h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1703445"/>
            <a:ext cx="4248472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i="1" dirty="0" smtClean="0">
                <a:solidFill>
                  <a:schemeClr val="bg1"/>
                </a:solidFill>
              </a:rPr>
              <a:t>a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h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是一對同位角。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67544" y="2454235"/>
            <a:ext cx="302433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移動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至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h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的</a:t>
            </a:r>
            <a:r>
              <a:rPr lang="zh-TW" altLang="en-US" sz="2800" b="1" dirty="0">
                <a:solidFill>
                  <a:schemeClr val="bg1"/>
                </a:solidFill>
              </a:rPr>
              <a:t>位置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36298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1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1"/>
                            </p:stCondLst>
                            <p:childTnLst>
                              <p:par>
                                <p:cTn id="1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138 L -0.08263 0.2192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/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同位角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67544" y="2708920"/>
            <a:ext cx="3024336" cy="131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即，若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r>
              <a:rPr lang="en-US" altLang="zh-TW" sz="2800" b="1" dirty="0" smtClean="0">
                <a:solidFill>
                  <a:schemeClr val="bg1"/>
                </a:solidFill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</a:rPr>
            </a:br>
            <a:r>
              <a:rPr lang="en-US" altLang="zh-TW" sz="2800" b="1" dirty="0" smtClean="0">
                <a:solidFill>
                  <a:schemeClr val="bg1"/>
                </a:solidFill>
              </a:rPr>
              <a:t>        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= </a:t>
            </a:r>
            <a:r>
              <a:rPr lang="en-US" altLang="zh-TW" sz="2800" b="1" i="1" dirty="0">
                <a:solidFill>
                  <a:schemeClr val="bg1"/>
                </a:solidFill>
              </a:rPr>
              <a:t>h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67544" y="1916832"/>
            <a:ext cx="4117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</a:rPr>
              <a:t>1. </a:t>
            </a:r>
            <a:r>
              <a:rPr lang="zh-TW" altLang="en-US" sz="2800" b="1" dirty="0" smtClean="0">
                <a:solidFill>
                  <a:srgbClr val="FFFF00"/>
                </a:solidFill>
              </a:rPr>
              <a:t>同位角相等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8234" y="4149080"/>
            <a:ext cx="4523732" cy="6695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rgbClr val="0070C0">
                <a:alpha val="40000"/>
              </a:srgbClr>
            </a:glow>
            <a:outerShdw blurRad="50800" dist="50800" dir="5400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【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簡記：同位角，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】</a:t>
            </a:r>
            <a:endParaRPr lang="zh-HK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14558" y="1268760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結論：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4</a:t>
            </a:fld>
            <a:endParaRPr lang="zh-HK" altLang="en-US"/>
          </a:p>
        </p:txBody>
      </p:sp>
      <p:grpSp>
        <p:nvGrpSpPr>
          <p:cNvPr id="13" name="群組 12"/>
          <p:cNvGrpSpPr/>
          <p:nvPr/>
        </p:nvGrpSpPr>
        <p:grpSpPr>
          <a:xfrm>
            <a:off x="5082133" y="1373347"/>
            <a:ext cx="3781425" cy="3438525"/>
            <a:chOff x="1043608" y="3269418"/>
            <a:chExt cx="3781425" cy="3438525"/>
          </a:xfrm>
        </p:grpSpPr>
        <p:pic>
          <p:nvPicPr>
            <p:cNvPr id="1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3608" y="3269418"/>
              <a:ext cx="3781425" cy="3438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文字方塊 16"/>
            <p:cNvSpPr txBox="1"/>
            <p:nvPr/>
          </p:nvSpPr>
          <p:spPr>
            <a:xfrm>
              <a:off x="3088407" y="363303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2298501" y="514361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826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/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同位角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467544" y="2708920"/>
            <a:ext cx="3024336" cy="131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         若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r>
              <a:rPr lang="en-US" altLang="zh-TW" sz="2800" b="1" dirty="0" smtClean="0">
                <a:solidFill>
                  <a:schemeClr val="bg1"/>
                </a:solidFill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</a:rPr>
            </a:br>
            <a:r>
              <a:rPr lang="en-US" altLang="zh-TW" sz="2800" b="1" dirty="0" smtClean="0">
                <a:solidFill>
                  <a:schemeClr val="bg1"/>
                </a:solidFill>
              </a:rPr>
              <a:t>        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b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= </a:t>
            </a:r>
            <a:r>
              <a:rPr lang="en-US" altLang="zh-TW" sz="2800" b="1" i="1" dirty="0" err="1" smtClean="0">
                <a:solidFill>
                  <a:schemeClr val="bg1"/>
                </a:solidFill>
              </a:rPr>
              <a:t>i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8234" y="4149080"/>
            <a:ext cx="4523732" cy="6695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rgbClr val="0070C0">
                <a:alpha val="40000"/>
              </a:srgbClr>
            </a:glow>
            <a:outerShdw blurRad="50800" dist="50800" dir="5400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【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簡記：同位角，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】</a:t>
            </a:r>
            <a:endParaRPr lang="zh-HK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14558" y="2132856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同理：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5</a:t>
            </a:fld>
            <a:endParaRPr lang="zh-HK" altLang="en-US"/>
          </a:p>
        </p:txBody>
      </p:sp>
      <p:grpSp>
        <p:nvGrpSpPr>
          <p:cNvPr id="4" name="群組 3"/>
          <p:cNvGrpSpPr/>
          <p:nvPr/>
        </p:nvGrpSpPr>
        <p:grpSpPr>
          <a:xfrm>
            <a:off x="5091657" y="1363822"/>
            <a:ext cx="3762375" cy="3448050"/>
            <a:chOff x="5091657" y="1363822"/>
            <a:chExt cx="3762375" cy="344805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1657" y="1363822"/>
              <a:ext cx="3762375" cy="344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文字方塊 9"/>
            <p:cNvSpPr txBox="1"/>
            <p:nvPr/>
          </p:nvSpPr>
          <p:spPr>
            <a:xfrm>
              <a:off x="7756700" y="1810916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7029175" y="3309900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7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/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同位角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8234" y="4149080"/>
            <a:ext cx="4523732" cy="6695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rgbClr val="0070C0">
                <a:alpha val="40000"/>
              </a:srgbClr>
            </a:glow>
            <a:outerShdw blurRad="50800" dist="50800" dir="5400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【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簡記：同位角，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】</a:t>
            </a:r>
            <a:endParaRPr lang="zh-HK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14558" y="2132856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同理：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67544" y="2708920"/>
            <a:ext cx="3024336" cy="131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         若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r>
              <a:rPr lang="en-US" altLang="zh-TW" sz="2800" b="1" dirty="0" smtClean="0">
                <a:solidFill>
                  <a:schemeClr val="bg1"/>
                </a:solidFill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</a:rPr>
            </a:br>
            <a:r>
              <a:rPr lang="en-US" altLang="zh-TW" sz="2800" b="1" dirty="0" smtClean="0">
                <a:solidFill>
                  <a:schemeClr val="bg1"/>
                </a:solidFill>
              </a:rPr>
              <a:t>        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=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j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6</a:t>
            </a:fld>
            <a:endParaRPr lang="zh-HK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5015456" y="1335247"/>
            <a:ext cx="3895725" cy="3543300"/>
            <a:chOff x="5015456" y="1335247"/>
            <a:chExt cx="3895725" cy="354330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5456" y="1335247"/>
              <a:ext cx="3895725" cy="3543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文字方塊 9"/>
            <p:cNvSpPr txBox="1"/>
            <p:nvPr/>
          </p:nvSpPr>
          <p:spPr>
            <a:xfrm>
              <a:off x="7586811" y="2373824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6809394" y="3961258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992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/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同位角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158234" y="4149080"/>
            <a:ext cx="4523732" cy="66954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glow rad="101600">
              <a:srgbClr val="0070C0">
                <a:alpha val="40000"/>
              </a:srgbClr>
            </a:glow>
            <a:outerShdw blurRad="50800" dist="50800" dir="5400000" algn="ctr" rotWithShape="0">
              <a:schemeClr val="accent1"/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【</a:t>
            </a:r>
            <a:r>
              <a:rPr lang="zh-TW" alt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簡記：同位角，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】</a:t>
            </a:r>
            <a:endParaRPr lang="zh-HK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14558" y="2132856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同理：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67544" y="2708920"/>
            <a:ext cx="3024336" cy="1316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         若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</a:t>
            </a:r>
            <a:r>
              <a:rPr lang="en-US" altLang="zh-TW" sz="2800" b="1" dirty="0" smtClean="0">
                <a:solidFill>
                  <a:schemeClr val="bg1"/>
                </a:solidFill>
              </a:rPr>
              <a:t/>
            </a:r>
            <a:br>
              <a:rPr lang="en-US" altLang="zh-TW" sz="2800" b="1" dirty="0" smtClean="0">
                <a:solidFill>
                  <a:schemeClr val="bg1"/>
                </a:solidFill>
              </a:rPr>
            </a:br>
            <a:r>
              <a:rPr lang="en-US" altLang="zh-TW" sz="2800" b="1" dirty="0" smtClean="0">
                <a:solidFill>
                  <a:schemeClr val="bg1"/>
                </a:solidFill>
              </a:rPr>
              <a:t>        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d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=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k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7</a:t>
            </a:fld>
            <a:endParaRPr lang="zh-HK" altLang="en-US"/>
          </a:p>
        </p:txBody>
      </p:sp>
      <p:grpSp>
        <p:nvGrpSpPr>
          <p:cNvPr id="5" name="群組 4"/>
          <p:cNvGrpSpPr/>
          <p:nvPr/>
        </p:nvGrpSpPr>
        <p:grpSpPr>
          <a:xfrm>
            <a:off x="4986881" y="1361047"/>
            <a:ext cx="3914775" cy="3448050"/>
            <a:chOff x="4986881" y="1361047"/>
            <a:chExt cx="3914775" cy="3448050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6881" y="1361047"/>
              <a:ext cx="3914775" cy="344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文字方塊 11"/>
            <p:cNvSpPr txBox="1"/>
            <p:nvPr/>
          </p:nvSpPr>
          <p:spPr>
            <a:xfrm>
              <a:off x="6885781" y="2350643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6146976" y="3859367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900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/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同位角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541198" y="1340768"/>
            <a:ext cx="142201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solidFill>
                  <a:schemeClr val="bg1"/>
                </a:solidFill>
              </a:rPr>
              <a:t>例子：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568014" y="2060848"/>
            <a:ext cx="41480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>
                <a:solidFill>
                  <a:schemeClr val="bg1"/>
                </a:solidFill>
              </a:rPr>
              <a:t>在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圖中，</a:t>
            </a:r>
            <a:r>
              <a:rPr lang="en-US" altLang="zh-TW" sz="2800" b="1" i="1" dirty="0">
                <a:solidFill>
                  <a:schemeClr val="bg1"/>
                </a:solidFill>
              </a:rPr>
              <a:t> AB</a:t>
            </a:r>
            <a:r>
              <a:rPr lang="en-US" altLang="zh-TW" sz="2800" b="1" dirty="0">
                <a:solidFill>
                  <a:schemeClr val="bg1"/>
                </a:solidFill>
              </a:rPr>
              <a:t>//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，直線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EH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分別與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AB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CD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相交於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F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G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，求 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f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1311762" y="5622921"/>
                <a:ext cx="13952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f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116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b="1" dirty="0">
                        <a:solidFill>
                          <a:schemeClr val="bg1"/>
                        </a:solidFill>
                        <a:latin typeface="Cambria Math"/>
                        <a:cs typeface="Times New Roman" pitchFamily="18" charset="0"/>
                      </a:rPr>
                      <m:t>°</m:t>
                    </m:r>
                  </m:oMath>
                </a14:m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762" y="5622921"/>
                <a:ext cx="1395200" cy="738664"/>
              </a:xfrm>
              <a:prstGeom prst="rect">
                <a:avLst/>
              </a:prstGeom>
              <a:blipFill rotWithShape="1">
                <a:blip r:embed="rId2"/>
                <a:stretch>
                  <a:fillRect l="-8734" b="-13115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395536" y="4808916"/>
                <a:ext cx="5688632" cy="814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HGD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 </a:t>
                </a:r>
                <a14:m>
                  <m:oMath xmlns:m="http://schemas.openxmlformats.org/officeDocument/2006/math">
                    <m:r>
                      <a:rPr lang="en-US" altLang="zh-TW" sz="3200" b="1" i="1" dirty="0">
                        <a:solidFill>
                          <a:schemeClr val="bg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∠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  <a:cs typeface="Times New Roman" pitchFamily="18" charset="0"/>
                  </a:rPr>
                  <a:t>GFB 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 (</a:t>
                </a:r>
                <a:r>
                  <a:rPr lang="zh-TW" altLang="en-US" sz="2800" b="1" dirty="0" smtClean="0">
                    <a:solidFill>
                      <a:schemeClr val="bg1"/>
                    </a:solidFill>
                  </a:rPr>
                  <a:t>同位角，</a:t>
                </a:r>
                <a:r>
                  <a:rPr lang="en-US" altLang="zh-TW" sz="2800" b="1" i="1" dirty="0">
                    <a:solidFill>
                      <a:schemeClr val="bg1"/>
                    </a:solidFill>
                  </a:rPr>
                  <a:t>AB</a:t>
                </a:r>
                <a:r>
                  <a:rPr lang="en-US" altLang="zh-TW" sz="2800" b="1" dirty="0">
                    <a:solidFill>
                      <a:schemeClr val="bg1"/>
                    </a:solidFill>
                  </a:rPr>
                  <a:t>//</a:t>
                </a:r>
                <a:r>
                  <a:rPr lang="en-US" altLang="zh-TW" sz="2800" b="1" i="1" dirty="0">
                    <a:solidFill>
                      <a:schemeClr val="bg1"/>
                    </a:solidFill>
                  </a:rPr>
                  <a:t>CD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)</a:t>
                </a:r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808916"/>
                <a:ext cx="5688632" cy="814005"/>
              </a:xfrm>
              <a:prstGeom prst="rect">
                <a:avLst/>
              </a:prstGeom>
              <a:blipFill rotWithShape="1">
                <a:blip r:embed="rId3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8</a:t>
            </a:fld>
            <a:endParaRPr lang="zh-HK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08720"/>
            <a:ext cx="3960440" cy="40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22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944" y="1316322"/>
            <a:ext cx="3743325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群組 6"/>
          <p:cNvGrpSpPr/>
          <p:nvPr/>
        </p:nvGrpSpPr>
        <p:grpSpPr>
          <a:xfrm>
            <a:off x="5180369" y="1325847"/>
            <a:ext cx="3781425" cy="3448050"/>
            <a:chOff x="5170844" y="1316322"/>
            <a:chExt cx="3781425" cy="3448050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70844" y="1316322"/>
              <a:ext cx="3781425" cy="3448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3" name="文字方塊 22"/>
            <p:cNvSpPr txBox="1"/>
            <p:nvPr/>
          </p:nvSpPr>
          <p:spPr>
            <a:xfrm>
              <a:off x="7183397" y="1658827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954560" cy="1143000"/>
          </a:xfrm>
        </p:spPr>
        <p:txBody>
          <a:bodyPr>
            <a:normAutofit/>
          </a:bodyPr>
          <a:lstStyle/>
          <a:p>
            <a:r>
              <a:rPr lang="zh-TW" altLang="en-US" b="1" u="sng" dirty="0" smtClean="0">
                <a:solidFill>
                  <a:schemeClr val="bg1"/>
                </a:solidFill>
              </a:rPr>
              <a:t>內錯角</a:t>
            </a:r>
            <a:endParaRPr lang="zh-HK" altLang="en-US" b="1" u="sng" dirty="0">
              <a:solidFill>
                <a:schemeClr val="bg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467544" y="1703445"/>
            <a:ext cx="4320480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i="1" dirty="0" smtClean="0">
                <a:solidFill>
                  <a:schemeClr val="bg1"/>
                </a:solidFill>
              </a:rPr>
              <a:t>c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和 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h 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是一對內錯角。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467544" y="2450172"/>
            <a:ext cx="3312368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i="1" dirty="0" smtClean="0">
                <a:solidFill>
                  <a:schemeClr val="bg1"/>
                </a:solidFill>
              </a:rPr>
              <a:t>c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=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a         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(</a:t>
            </a:r>
            <a:r>
              <a:rPr lang="zh-TW" altLang="en-US" sz="2800" b="1" dirty="0" smtClean="0">
                <a:solidFill>
                  <a:schemeClr val="bg1"/>
                </a:solidFill>
              </a:rPr>
              <a:t>對頂角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)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467544" y="3134595"/>
            <a:ext cx="4464496" cy="669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800" b="1" i="1" dirty="0">
                <a:solidFill>
                  <a:schemeClr val="bg1"/>
                </a:solidFill>
              </a:rPr>
              <a:t>a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=</a:t>
            </a:r>
            <a:r>
              <a:rPr lang="en-US" altLang="zh-TW" sz="2800" b="1" i="1" dirty="0" smtClean="0">
                <a:solidFill>
                  <a:schemeClr val="bg1"/>
                </a:solidFill>
              </a:rPr>
              <a:t> h          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(</a:t>
            </a:r>
            <a:r>
              <a:rPr lang="zh-TW" alt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同位角，</a:t>
            </a:r>
            <a:r>
              <a:rPr lang="en-US" altLang="zh-TW" sz="2800" b="1" i="1" dirty="0">
                <a:solidFill>
                  <a:schemeClr val="bg1"/>
                </a:solidFill>
                <a:cs typeface="Times New Roman" pitchFamily="18" charset="0"/>
              </a:rPr>
              <a:t>AB</a:t>
            </a:r>
            <a:r>
              <a:rPr lang="en-US" altLang="zh-TW" sz="2800" b="1" dirty="0">
                <a:solidFill>
                  <a:schemeClr val="bg1"/>
                </a:solidFill>
                <a:cs typeface="Times New Roman" pitchFamily="18" charset="0"/>
              </a:rPr>
              <a:t>//</a:t>
            </a:r>
            <a:r>
              <a:rPr lang="en-US" altLang="zh-TW" sz="2800" b="1" i="1" dirty="0">
                <a:solidFill>
                  <a:schemeClr val="bg1"/>
                </a:solidFill>
                <a:cs typeface="Times New Roman" pitchFamily="18" charset="0"/>
              </a:rPr>
              <a:t>CD</a:t>
            </a:r>
            <a:r>
              <a:rPr lang="en-US" altLang="zh-TW" sz="2800" b="1" dirty="0" smtClean="0">
                <a:solidFill>
                  <a:schemeClr val="bg1"/>
                </a:solidFill>
              </a:rPr>
              <a:t>)</a:t>
            </a:r>
            <a:endParaRPr lang="zh-HK" altLang="en-US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216684" y="3881968"/>
                <a:ext cx="1440160" cy="6926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sz="3000" b="1" i="1" smtClean="0">
                        <a:solidFill>
                          <a:schemeClr val="bg1"/>
                        </a:solidFill>
                        <a:latin typeface="Cambria Math"/>
                        <a:ea typeface="Cambria Math"/>
                      </a:rPr>
                      <m:t>∴</m:t>
                    </m:r>
                  </m:oMath>
                </a14:m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c </a:t>
                </a:r>
                <a:r>
                  <a:rPr lang="en-US" altLang="zh-TW" sz="2800" b="1" dirty="0" smtClean="0">
                    <a:solidFill>
                      <a:schemeClr val="bg1"/>
                    </a:solidFill>
                  </a:rPr>
                  <a:t>=</a:t>
                </a:r>
                <a:r>
                  <a:rPr lang="en-US" altLang="zh-TW" sz="2800" b="1" i="1" dirty="0" smtClean="0">
                    <a:solidFill>
                      <a:schemeClr val="bg1"/>
                    </a:solidFill>
                  </a:rPr>
                  <a:t> h</a:t>
                </a:r>
                <a:endParaRPr lang="zh-HK" altLang="en-US" sz="2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84" y="3881968"/>
                <a:ext cx="1440160" cy="692626"/>
              </a:xfrm>
              <a:prstGeom prst="rect">
                <a:avLst/>
              </a:prstGeom>
              <a:blipFill rotWithShape="1">
                <a:blip r:embed="rId4"/>
                <a:stretch>
                  <a:fillRect b="-24779"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04540-4915-42BE-875E-2E9F273737BC}" type="slidenum">
              <a:rPr lang="zh-HK" altLang="en-US" smtClean="0"/>
              <a:t>9</a:t>
            </a:fld>
            <a:endParaRPr lang="zh-HK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6475543" y="2357212"/>
            <a:ext cx="1576105" cy="1255267"/>
            <a:chOff x="2813432" y="3550159"/>
            <a:chExt cx="1576105" cy="1255267"/>
          </a:xfrm>
        </p:grpSpPr>
        <p:sp>
          <p:nvSpPr>
            <p:cNvPr id="20" name="文字方塊 19"/>
            <p:cNvSpPr txBox="1"/>
            <p:nvPr/>
          </p:nvSpPr>
          <p:spPr>
            <a:xfrm>
              <a:off x="4023575" y="3550159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813432" y="4343761"/>
              <a:ext cx="3659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400" b="1" i="1" dirty="0" smtClean="0">
                  <a:solidFill>
                    <a:srgbClr val="1A1AF2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400" b="1" i="1" dirty="0">
                <a:solidFill>
                  <a:srgbClr val="1A1AF2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圓形圖 2"/>
          <p:cNvSpPr/>
          <p:nvPr/>
        </p:nvSpPr>
        <p:spPr>
          <a:xfrm rot="2721814">
            <a:off x="7378855" y="2056272"/>
            <a:ext cx="473059" cy="447045"/>
          </a:xfrm>
          <a:prstGeom prst="pie">
            <a:avLst>
              <a:gd name="adj1" fmla="val 7984947"/>
              <a:gd name="adj2" fmla="val 1510893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6" name="圓形圖 15"/>
          <p:cNvSpPr/>
          <p:nvPr/>
        </p:nvSpPr>
        <p:spPr>
          <a:xfrm rot="13526073">
            <a:off x="7379854" y="2073750"/>
            <a:ext cx="473059" cy="447045"/>
          </a:xfrm>
          <a:prstGeom prst="pie">
            <a:avLst>
              <a:gd name="adj1" fmla="val 7984947"/>
              <a:gd name="adj2" fmla="val 1510893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  <p:sp>
        <p:nvSpPr>
          <p:cNvPr id="17" name="圓形圖 16"/>
          <p:cNvSpPr/>
          <p:nvPr/>
        </p:nvSpPr>
        <p:spPr>
          <a:xfrm rot="2721814">
            <a:off x="6630980" y="3539546"/>
            <a:ext cx="473059" cy="447045"/>
          </a:xfrm>
          <a:prstGeom prst="pie">
            <a:avLst>
              <a:gd name="adj1" fmla="val 7984947"/>
              <a:gd name="adj2" fmla="val 15108930"/>
            </a:avLst>
          </a:prstGeom>
          <a:solidFill>
            <a:srgbClr val="00B050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89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1"/>
                            </p:stCondLst>
                            <p:childTnLst>
                              <p:par>
                                <p:cTn id="2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  <p:bldP spid="3" grpId="3" animBg="1"/>
      <p:bldP spid="16" grpId="0" animBg="1"/>
      <p:bldP spid="16" grpId="1" animBg="1"/>
      <p:bldP spid="16" grpId="2" animBg="1"/>
      <p:bldP spid="16" grpId="3" animBg="1"/>
      <p:bldP spid="17" grpId="0" animBg="1"/>
      <p:bldP spid="17" grpId="1" animBg="1"/>
      <p:bldP spid="17" grpId="2" animBg="1"/>
      <p:bldP spid="17" grpId="3" animBg="1"/>
    </p:bldLst>
  </p:timing>
</p:sld>
</file>

<file path=ppt/theme/theme1.xml><?xml version="1.0" encoding="utf-8"?>
<a:theme xmlns:a="http://schemas.openxmlformats.org/drawingml/2006/main" name="Office 佈景主題">
  <a:themeElements>
    <a:clrScheme name="自訂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FFF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914</Words>
  <Application>Microsoft Office PowerPoint</Application>
  <PresentationFormat>如螢幕大小 (4:3)</PresentationFormat>
  <Paragraphs>174</Paragraphs>
  <Slides>23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1" baseType="lpstr">
      <vt:lpstr>細明體</vt:lpstr>
      <vt:lpstr>新細明體</vt:lpstr>
      <vt:lpstr>Arial</vt:lpstr>
      <vt:lpstr>Calibri</vt:lpstr>
      <vt:lpstr>Cambria Math</vt:lpstr>
      <vt:lpstr>Miriam</vt:lpstr>
      <vt:lpstr>Times New Roman</vt:lpstr>
      <vt:lpstr>Office 佈景主題</vt:lpstr>
      <vt:lpstr>與平行線相關的角的性質</vt:lpstr>
      <vt:lpstr>平行線和截線形成的角</vt:lpstr>
      <vt:lpstr>同位角</vt:lpstr>
      <vt:lpstr>同位角</vt:lpstr>
      <vt:lpstr>同位角</vt:lpstr>
      <vt:lpstr>同位角</vt:lpstr>
      <vt:lpstr>同位角</vt:lpstr>
      <vt:lpstr>同位角</vt:lpstr>
      <vt:lpstr>內錯角</vt:lpstr>
      <vt:lpstr>內錯角</vt:lpstr>
      <vt:lpstr>PowerPoint 簡報</vt:lpstr>
      <vt:lpstr>內錯角</vt:lpstr>
      <vt:lpstr>同旁內角</vt:lpstr>
      <vt:lpstr>同旁內角</vt:lpstr>
      <vt:lpstr>同旁內角</vt:lpstr>
      <vt:lpstr>PowerPoint 簡報</vt:lpstr>
      <vt:lpstr>小練習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與平行線相關的角的性質</dc:title>
  <dc:creator>CHUNG, Yuen-ying Christina</dc:creator>
  <cp:lastModifiedBy>CHUNG, Yuen-ying Christina</cp:lastModifiedBy>
  <cp:revision>64</cp:revision>
  <cp:lastPrinted>2017-12-11T03:38:43Z</cp:lastPrinted>
  <dcterms:created xsi:type="dcterms:W3CDTF">2017-07-11T03:14:32Z</dcterms:created>
  <dcterms:modified xsi:type="dcterms:W3CDTF">2018-03-26T09:28:24Z</dcterms:modified>
</cp:coreProperties>
</file>