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8" r:id="rId3"/>
    <p:sldId id="257" r:id="rId4"/>
    <p:sldId id="265" r:id="rId5"/>
    <p:sldId id="299" r:id="rId6"/>
    <p:sldId id="292" r:id="rId7"/>
    <p:sldId id="294" r:id="rId8"/>
    <p:sldId id="259" r:id="rId9"/>
    <p:sldId id="260" r:id="rId10"/>
    <p:sldId id="261" r:id="rId11"/>
    <p:sldId id="295" r:id="rId12"/>
    <p:sldId id="262" r:id="rId13"/>
    <p:sldId id="263" r:id="rId14"/>
    <p:sldId id="264" r:id="rId15"/>
    <p:sldId id="266" r:id="rId16"/>
    <p:sldId id="267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86" r:id="rId25"/>
    <p:sldId id="300" r:id="rId26"/>
    <p:sldId id="279" r:id="rId27"/>
    <p:sldId id="277" r:id="rId28"/>
    <p:sldId id="278" r:id="rId29"/>
    <p:sldId id="280" r:id="rId30"/>
    <p:sldId id="296" r:id="rId31"/>
    <p:sldId id="298" r:id="rId32"/>
    <p:sldId id="283" r:id="rId33"/>
    <p:sldId id="284" r:id="rId34"/>
    <p:sldId id="282" r:id="rId35"/>
    <p:sldId id="297" r:id="rId36"/>
    <p:sldId id="290" r:id="rId37"/>
    <p:sldId id="291" r:id="rId38"/>
    <p:sldId id="285" r:id="rId39"/>
  </p:sldIdLst>
  <p:sldSz cx="9144000" cy="6858000" type="screen4x3"/>
  <p:notesSz cx="6807200" cy="99393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1AF2"/>
    <a:srgbClr val="FF33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94660"/>
  </p:normalViewPr>
  <p:slideViewPr>
    <p:cSldViewPr>
      <p:cViewPr varScale="1">
        <p:scale>
          <a:sx n="106" d="100"/>
          <a:sy n="106" d="100"/>
        </p:scale>
        <p:origin x="211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38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A88EA-FF0B-4743-89F6-CF799450A116}" type="datetimeFigureOut">
              <a:rPr lang="zh-HK" altLang="en-US" smtClean="0"/>
              <a:t>1/6/2018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273E0-13A1-4FF9-9A21-796C0D7B840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9934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5B14-9023-4640-BC91-601ED7ADF6EE}" type="datetime1">
              <a:rPr lang="zh-HK" altLang="en-US" smtClean="0"/>
              <a:t>1/6/2018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28187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B210-1BD3-4560-A113-D1915C55A91D}" type="datetime1">
              <a:rPr lang="zh-HK" altLang="en-US" smtClean="0"/>
              <a:t>1/6/2018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7387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62FEE-F3D7-4386-8EBA-E531A29E93C6}" type="datetime1">
              <a:rPr lang="zh-HK" altLang="en-US" smtClean="0"/>
              <a:t>1/6/2018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8848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6CDE-0DF9-425E-8436-0C210921B5F9}" type="datetime1">
              <a:rPr lang="zh-HK" altLang="en-US" smtClean="0"/>
              <a:t>1/6/2018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188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2B1D-A0B7-402E-B2E3-1BF8B72C6866}" type="datetime1">
              <a:rPr lang="zh-HK" altLang="en-US" smtClean="0"/>
              <a:t>1/6/2018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1680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EC6A-BD87-4054-A631-7E33FA8BBDE6}" type="datetime1">
              <a:rPr lang="zh-HK" altLang="en-US" smtClean="0"/>
              <a:t>1/6/2018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0846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C3638-3198-4B13-991A-F7664118CA1B}" type="datetime1">
              <a:rPr lang="zh-HK" altLang="en-US" smtClean="0"/>
              <a:t>1/6/2018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53959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14BF-B0B0-4EEF-A85B-A0D5DF0873A0}" type="datetime1">
              <a:rPr lang="zh-HK" altLang="en-US" smtClean="0"/>
              <a:t>1/6/2018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4688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9E2C-E2C7-4FD5-AFCB-0A067E5805A1}" type="datetime1">
              <a:rPr lang="zh-HK" altLang="en-US" smtClean="0"/>
              <a:t>1/6/2018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72922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00021-463A-4AF3-ADBF-EF8785ECB541}" type="datetime1">
              <a:rPr lang="zh-HK" altLang="en-US" smtClean="0"/>
              <a:t>1/6/2018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6972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4819-F6E9-4395-9611-AD5C6E75D369}" type="datetime1">
              <a:rPr lang="zh-HK" altLang="en-US" smtClean="0"/>
              <a:t>1/6/2018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9135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EC430-18B4-464A-A11B-6A39969A4B46}" type="datetime1">
              <a:rPr lang="zh-HK" altLang="en-US" smtClean="0"/>
              <a:t>1/6/2018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3F69C-99BB-4531-9208-494F8683A97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3417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6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chemeClr val="bg1"/>
                </a:solidFill>
                <a:latin typeface="細明體" pitchFamily="49" charset="-120"/>
                <a:ea typeface="細明體" pitchFamily="49" charset="-120"/>
              </a:rPr>
              <a:t>認識鄰角、同頂角和對頂角</a:t>
            </a:r>
            <a:endParaRPr lang="zh-HK" altLang="en-US" sz="4800" b="1" dirty="0">
              <a:solidFill>
                <a:schemeClr val="bg1"/>
              </a:solidFill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0265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1143000"/>
          </a:xfrm>
        </p:spPr>
        <p:txBody>
          <a:bodyPr/>
          <a:lstStyle/>
          <a:p>
            <a:r>
              <a:rPr lang="zh-TW" altLang="en-US" b="1" u="sng" dirty="0" smtClean="0">
                <a:solidFill>
                  <a:schemeClr val="bg1"/>
                </a:solidFill>
              </a:rPr>
              <a:t>鄰角</a:t>
            </a:r>
            <a:endParaRPr lang="zh-HK" altLang="en-US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/>
              <p:cNvSpPr txBox="1"/>
              <p:nvPr/>
            </p:nvSpPr>
            <p:spPr>
              <a:xfrm>
                <a:off x="1187624" y="3957836"/>
                <a:ext cx="7128792" cy="814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TW" altLang="en-US" sz="2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當 </a:t>
                </a:r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AOC </a:t>
                </a:r>
                <a:r>
                  <a:rPr lang="zh-TW" altLang="en-US" sz="2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為一條直線，</a:t>
                </a:r>
                <a14:m>
                  <m:oMath xmlns:m="http://schemas.openxmlformats.org/officeDocument/2006/math">
                    <m:r>
                      <a:rPr lang="en-US" altLang="zh-TW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AOC </a:t>
                </a:r>
                <a:r>
                  <a:rPr lang="zh-TW" altLang="en-US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就形成</a:t>
                </a:r>
                <a:r>
                  <a:rPr lang="zh-TW" altLang="en-US" sz="2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一</a:t>
                </a:r>
                <a:r>
                  <a:rPr lang="zh-TW" altLang="en-US" sz="2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平角。</a:t>
                </a:r>
                <a:endParaRPr lang="zh-HK" alt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957836"/>
                <a:ext cx="7128792" cy="814005"/>
              </a:xfrm>
              <a:prstGeom prst="rect">
                <a:avLst/>
              </a:prstGeom>
              <a:blipFill>
                <a:blip r:embed="rId2"/>
                <a:stretch>
                  <a:fillRect l="-1796" b="-970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755576" y="4851360"/>
                <a:ext cx="71902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TW" altLang="en-US" sz="3200" b="1" i="1" dirty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altLang="zh-TW" sz="3200" b="1" i="1" dirty="0" smtClean="0">
                    <a:solidFill>
                      <a:schemeClr val="bg1"/>
                    </a:solidFill>
                  </a:rPr>
                  <a:t> a </a:t>
                </a:r>
                <a:r>
                  <a:rPr lang="en-US" altLang="zh-TW" sz="3200" b="1" dirty="0">
                    <a:solidFill>
                      <a:schemeClr val="bg1"/>
                    </a:solidFill>
                  </a:rPr>
                  <a:t>+</a:t>
                </a:r>
                <a:r>
                  <a:rPr lang="en-US" altLang="zh-TW" sz="3200" b="1" i="1" dirty="0">
                    <a:solidFill>
                      <a:schemeClr val="bg1"/>
                    </a:solidFill>
                  </a:rPr>
                  <a:t> b </a:t>
                </a:r>
                <a14:m>
                  <m:oMath xmlns:m="http://schemas.openxmlformats.org/officeDocument/2006/math">
                    <m:r>
                      <a:rPr lang="en-US" altLang="zh-TW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32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180°</a:t>
                </a:r>
                <a:endParaRPr lang="zh-HK" altLang="en-US" sz="3200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851360"/>
                <a:ext cx="7190252" cy="830997"/>
              </a:xfrm>
              <a:prstGeom prst="rect">
                <a:avLst/>
              </a:prstGeom>
              <a:blipFill rotWithShape="1">
                <a:blip r:embed="rId4"/>
                <a:stretch>
                  <a:fillRect b="-1470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10</a:t>
            </a:fld>
            <a:endParaRPr lang="zh-HK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1934574" y="1484784"/>
            <a:ext cx="5269487" cy="2406627"/>
            <a:chOff x="2480123" y="2097660"/>
            <a:chExt cx="4400550" cy="200977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0123" y="2097660"/>
              <a:ext cx="4400550" cy="2009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文字方塊 9"/>
            <p:cNvSpPr txBox="1"/>
            <p:nvPr/>
          </p:nvSpPr>
          <p:spPr>
            <a:xfrm>
              <a:off x="4288259" y="3266967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4958173" y="3379355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101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1143000"/>
          </a:xfrm>
        </p:spPr>
        <p:txBody>
          <a:bodyPr/>
          <a:lstStyle/>
          <a:p>
            <a:r>
              <a:rPr lang="zh-TW" altLang="en-US" b="1" u="sng" dirty="0" smtClean="0">
                <a:solidFill>
                  <a:schemeClr val="bg1"/>
                </a:solidFill>
              </a:rPr>
              <a:t>鄰角</a:t>
            </a:r>
            <a:endParaRPr lang="zh-HK" altLang="en-US" b="1" u="sng" dirty="0">
              <a:solidFill>
                <a:schemeClr val="bg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43608" y="4111237"/>
            <a:ext cx="72992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這裏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a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和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b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這</a:t>
            </a:r>
            <a:r>
              <a:rPr lang="zh-TW" altLang="en-US" sz="2800" b="1" dirty="0">
                <a:solidFill>
                  <a:schemeClr val="bg1"/>
                </a:solidFill>
              </a:rPr>
              <a:t>對鄰角之和</a:t>
            </a:r>
            <a:r>
              <a:rPr lang="zh-TW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形成</a:t>
            </a:r>
            <a:r>
              <a:rPr lang="zh-TW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一平角，即 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en-US" altLang="zh-TW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zh-TW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zh-HK" alt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55965" y="4924043"/>
            <a:ext cx="5688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</a:rPr>
              <a:t>我們稱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a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和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b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互為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補角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，也稱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互補</a:t>
            </a:r>
            <a:r>
              <a:rPr lang="zh-TW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zh-HK" alt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43608" y="5733256"/>
            <a:ext cx="5688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b="1" i="1" dirty="0" smtClean="0">
                <a:solidFill>
                  <a:schemeClr val="bg1"/>
                </a:solidFill>
              </a:rPr>
              <a:t>a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是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b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的補角，</a:t>
            </a:r>
            <a:r>
              <a:rPr lang="en-US" altLang="zh-TW" sz="2800" b="1" i="1" dirty="0">
                <a:solidFill>
                  <a:schemeClr val="bg1"/>
                </a:solidFill>
              </a:rPr>
              <a:t>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b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也是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a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的補角</a:t>
            </a:r>
            <a:r>
              <a:rPr lang="zh-TW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zh-HK" alt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11</a:t>
            </a:fld>
            <a:endParaRPr lang="zh-HK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1934574" y="1484784"/>
            <a:ext cx="5269487" cy="2406627"/>
            <a:chOff x="2480123" y="2097660"/>
            <a:chExt cx="4400550" cy="200977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0123" y="2097660"/>
              <a:ext cx="4400550" cy="2009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文字方塊 9"/>
            <p:cNvSpPr txBox="1"/>
            <p:nvPr/>
          </p:nvSpPr>
          <p:spPr>
            <a:xfrm>
              <a:off x="4288259" y="3266967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4958173" y="3379355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568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2220099" y="1456489"/>
            <a:ext cx="5112584" cy="2907580"/>
            <a:chOff x="2220099" y="1456489"/>
            <a:chExt cx="5112584" cy="290758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0099" y="1456489"/>
              <a:ext cx="5112584" cy="2907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文字方塊 12"/>
            <p:cNvSpPr txBox="1"/>
            <p:nvPr/>
          </p:nvSpPr>
          <p:spPr>
            <a:xfrm>
              <a:off x="4225374" y="3529706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HK" altLang="en-US" sz="24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4739597" y="3210371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HK" altLang="en-US" sz="24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093101" y="3585380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HK" altLang="en-US" sz="24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1143000"/>
          </a:xfrm>
        </p:spPr>
        <p:txBody>
          <a:bodyPr/>
          <a:lstStyle/>
          <a:p>
            <a:r>
              <a:rPr lang="zh-TW" altLang="en-US" b="1" u="sng" dirty="0" smtClean="0">
                <a:solidFill>
                  <a:schemeClr val="bg1"/>
                </a:solidFill>
              </a:rPr>
              <a:t>鄰角</a:t>
            </a:r>
            <a:endParaRPr lang="zh-HK" altLang="en-US" b="1" u="sng" dirty="0">
              <a:solidFill>
                <a:schemeClr val="bg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734158" y="697415"/>
            <a:ext cx="25660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再看看下圖。</a:t>
            </a:r>
            <a:endParaRPr lang="zh-HK" alt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34995" y="4509120"/>
            <a:ext cx="7841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b="1" i="1" dirty="0" smtClean="0">
                <a:solidFill>
                  <a:schemeClr val="bg1"/>
                </a:solidFill>
                <a:cs typeface="Times New Roman" pitchFamily="18" charset="0"/>
              </a:rPr>
              <a:t>AOD</a:t>
            </a:r>
            <a:r>
              <a:rPr lang="zh-TW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是一條直線，</a:t>
            </a:r>
            <a:r>
              <a:rPr lang="en-US" altLang="zh-TW" sz="2800" b="1" i="1" dirty="0">
                <a:solidFill>
                  <a:schemeClr val="bg1"/>
                </a:solidFill>
              </a:rPr>
              <a:t>a</a:t>
            </a:r>
            <a:r>
              <a:rPr lang="zh-TW" altLang="en-US" sz="2800" b="1" i="1" dirty="0">
                <a:solidFill>
                  <a:schemeClr val="bg1"/>
                </a:solidFill>
              </a:rPr>
              <a:t>、</a:t>
            </a:r>
            <a:r>
              <a:rPr lang="en-US" altLang="zh-TW" sz="2800" b="1" i="1" dirty="0">
                <a:solidFill>
                  <a:schemeClr val="bg1"/>
                </a:solidFill>
              </a:rPr>
              <a:t>b</a:t>
            </a:r>
            <a:r>
              <a:rPr lang="zh-TW" altLang="en-US" sz="2800" b="1" i="1" dirty="0">
                <a:solidFill>
                  <a:schemeClr val="bg1"/>
                </a:solidFill>
              </a:rPr>
              <a:t>、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c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擁有</a:t>
            </a:r>
            <a:r>
              <a:rPr lang="zh-TW" altLang="en-US" sz="2800" b="1" dirty="0">
                <a:solidFill>
                  <a:schemeClr val="bg1"/>
                </a:solidFill>
              </a:rPr>
              <a:t>共同的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頂點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O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，</a:t>
            </a:r>
            <a:endParaRPr lang="zh-HK" alt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圓形圖 4"/>
          <p:cNvSpPr/>
          <p:nvPr/>
        </p:nvSpPr>
        <p:spPr>
          <a:xfrm rot="11032676">
            <a:off x="4522471" y="3761247"/>
            <a:ext cx="512612" cy="478354"/>
          </a:xfrm>
          <a:prstGeom prst="pie">
            <a:avLst>
              <a:gd name="adj1" fmla="val 21064570"/>
              <a:gd name="adj2" fmla="val 4053706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8" name="圓形圖 7"/>
          <p:cNvSpPr/>
          <p:nvPr/>
        </p:nvSpPr>
        <p:spPr>
          <a:xfrm rot="16035829">
            <a:off x="4436582" y="3653680"/>
            <a:ext cx="700636" cy="684359"/>
          </a:xfrm>
          <a:prstGeom prst="pie">
            <a:avLst>
              <a:gd name="adj1" fmla="val 20636301"/>
              <a:gd name="adj2" fmla="val 3076758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01986" y="5175724"/>
            <a:ext cx="7841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</a:rPr>
              <a:t>且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a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和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b</a:t>
            </a:r>
            <a:r>
              <a:rPr lang="zh-TW" altLang="en-US" sz="2800" b="1" i="1" dirty="0" smtClean="0">
                <a:solidFill>
                  <a:schemeClr val="bg1"/>
                </a:solidFill>
              </a:rPr>
              <a:t>、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b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和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c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分別為兩對鄰角</a:t>
            </a:r>
            <a:r>
              <a:rPr lang="zh-TW" altLang="en-US" sz="2800" b="1" dirty="0">
                <a:solidFill>
                  <a:schemeClr val="bg1"/>
                </a:solidFill>
              </a:rPr>
              <a:t>，</a:t>
            </a:r>
            <a:endParaRPr lang="zh-HK" alt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01986" y="5884910"/>
            <a:ext cx="7841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</a:rPr>
              <a:t>我們也稱</a:t>
            </a:r>
            <a:r>
              <a:rPr lang="zh-TW" alt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a</a:t>
            </a:r>
            <a:r>
              <a:rPr lang="zh-TW" altLang="en-US" sz="2800" b="1" i="1" dirty="0">
                <a:solidFill>
                  <a:schemeClr val="bg1"/>
                </a:solidFill>
              </a:rPr>
              <a:t>、</a:t>
            </a:r>
            <a:r>
              <a:rPr lang="en-US" altLang="zh-TW" sz="2800" b="1" i="1" dirty="0">
                <a:solidFill>
                  <a:schemeClr val="bg1"/>
                </a:solidFill>
              </a:rPr>
              <a:t>b</a:t>
            </a:r>
            <a:r>
              <a:rPr lang="zh-TW" altLang="en-US" sz="2800" b="1" i="1" dirty="0">
                <a:solidFill>
                  <a:schemeClr val="bg1"/>
                </a:solidFill>
              </a:rPr>
              <a:t>、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c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為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直線</a:t>
            </a:r>
            <a:r>
              <a:rPr lang="zh-TW" altLang="en-US" sz="2800" b="1" dirty="0">
                <a:solidFill>
                  <a:srgbClr val="FFFF00"/>
                </a:solidFill>
              </a:rPr>
              <a:t>上的鄰角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。</a:t>
            </a:r>
            <a:endParaRPr lang="zh-HK" alt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圓形圖 11"/>
          <p:cNvSpPr/>
          <p:nvPr/>
        </p:nvSpPr>
        <p:spPr>
          <a:xfrm rot="19057184">
            <a:off x="4463643" y="3710331"/>
            <a:ext cx="635410" cy="605414"/>
          </a:xfrm>
          <a:prstGeom prst="pie">
            <a:avLst>
              <a:gd name="adj1" fmla="val 62210"/>
              <a:gd name="adj2" fmla="val 2620474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4731126" y="3970478"/>
            <a:ext cx="83583" cy="8663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1A1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2173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 animBg="1"/>
      <p:bldP spid="5" grpId="1" animBg="1"/>
      <p:bldP spid="8" grpId="0" animBg="1"/>
      <p:bldP spid="8" grpId="1" animBg="1"/>
      <p:bldP spid="8" grpId="2" animBg="1"/>
      <p:bldP spid="8" grpId="3" animBg="1"/>
      <p:bldP spid="9" grpId="0"/>
      <p:bldP spid="10" grpId="0"/>
      <p:bldP spid="12" grpId="0" animBg="1"/>
      <p:bldP spid="12" grpId="1" animBg="1"/>
      <p:bldP spid="11" grpId="0" animBg="1"/>
      <p:bldP spid="11" grpId="1" animBg="1"/>
      <p:bldP spid="11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1143000"/>
          </a:xfrm>
        </p:spPr>
        <p:txBody>
          <a:bodyPr/>
          <a:lstStyle/>
          <a:p>
            <a:r>
              <a:rPr lang="zh-TW" altLang="en-US" b="1" u="sng" dirty="0" smtClean="0">
                <a:solidFill>
                  <a:schemeClr val="bg1"/>
                </a:solidFill>
              </a:rPr>
              <a:t>鄰角</a:t>
            </a:r>
            <a:endParaRPr lang="zh-HK" altLang="en-US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580112" y="3102059"/>
                <a:ext cx="32820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TW" altLang="en-US" sz="3200" b="1" i="0" dirty="0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altLang="zh-TW" sz="3200" b="1" i="1" dirty="0" smtClean="0">
                    <a:solidFill>
                      <a:schemeClr val="bg1"/>
                    </a:solidFill>
                  </a:rPr>
                  <a:t> a </a:t>
                </a:r>
                <a:r>
                  <a:rPr lang="en-US" altLang="zh-TW" sz="3200" b="1" dirty="0" smtClean="0">
                    <a:solidFill>
                      <a:schemeClr val="bg1"/>
                    </a:solidFill>
                  </a:rPr>
                  <a:t>+</a:t>
                </a:r>
                <a:r>
                  <a:rPr lang="en-US" altLang="zh-TW" sz="3200" b="1" i="1" dirty="0" smtClean="0">
                    <a:solidFill>
                      <a:schemeClr val="bg1"/>
                    </a:solidFill>
                  </a:rPr>
                  <a:t> b </a:t>
                </a:r>
                <a:r>
                  <a:rPr lang="en-US" altLang="zh-TW" sz="3200" b="1" dirty="0" smtClean="0">
                    <a:solidFill>
                      <a:schemeClr val="bg1"/>
                    </a:solidFill>
                  </a:rPr>
                  <a:t>+</a:t>
                </a:r>
                <a:r>
                  <a:rPr lang="en-US" altLang="zh-TW" sz="3200" b="1" i="1" dirty="0" smtClean="0">
                    <a:solidFill>
                      <a:schemeClr val="bg1"/>
                    </a:solidFill>
                  </a:rPr>
                  <a:t> c </a:t>
                </a:r>
                <a14:m>
                  <m:oMath xmlns:m="http://schemas.openxmlformats.org/officeDocument/2006/math">
                    <m:r>
                      <a:rPr lang="en-US" altLang="zh-TW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32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180°</a:t>
                </a:r>
                <a:endParaRPr lang="zh-HK" altLang="en-US" sz="3200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102059"/>
                <a:ext cx="3282012" cy="830997"/>
              </a:xfrm>
              <a:prstGeom prst="rect">
                <a:avLst/>
              </a:prstGeom>
              <a:blipFill rotWithShape="1">
                <a:blip r:embed="rId2"/>
                <a:stretch>
                  <a:fillRect r="-1670" b="-1470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2483768" y="4941168"/>
            <a:ext cx="4392488" cy="1384995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直線上各鄰角之和是 </a:t>
            </a:r>
            <a:r>
              <a:rPr lang="en-US" altLang="zh-TW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180°</a:t>
            </a:r>
            <a:r>
              <a:rPr lang="zh-TW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【</a:t>
            </a:r>
            <a:r>
              <a:rPr lang="zh-TW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簡記：直線上的鄰角</a:t>
            </a:r>
            <a:r>
              <a:rPr lang="en-US" altLang="zh-TW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】</a:t>
            </a:r>
            <a:endParaRPr lang="zh-HK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652120" y="1628800"/>
                <a:ext cx="3436943" cy="1552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TW" altLang="en-US" sz="3200" b="1" i="0" dirty="0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∵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AOD</a:t>
                </a:r>
                <a:r>
                  <a:rPr lang="zh-TW" altLang="en-US" sz="2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是一條直線，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altLang="zh-TW" sz="2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zh-TW" altLang="en-US" sz="3200" b="1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∴</m:t>
                    </m:r>
                    <m:r>
                      <a:rPr lang="en-US" altLang="zh-TW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AOD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180°</a:t>
                </a:r>
                <a:endParaRPr lang="zh-HK" altLang="en-US" sz="2800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628800"/>
                <a:ext cx="3436943" cy="1552669"/>
              </a:xfrm>
              <a:prstGeom prst="rect">
                <a:avLst/>
              </a:prstGeom>
              <a:blipFill>
                <a:blip r:embed="rId3"/>
                <a:stretch>
                  <a:fillRect r="-177" b="-352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323528" y="4941168"/>
            <a:ext cx="1944216" cy="738664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得出結論：</a:t>
            </a:r>
            <a:endParaRPr lang="zh-HK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13</a:t>
            </a:fld>
            <a:endParaRPr lang="zh-HK" altLang="en-US"/>
          </a:p>
        </p:txBody>
      </p:sp>
      <p:grpSp>
        <p:nvGrpSpPr>
          <p:cNvPr id="17" name="群組 16"/>
          <p:cNvGrpSpPr/>
          <p:nvPr/>
        </p:nvGrpSpPr>
        <p:grpSpPr>
          <a:xfrm>
            <a:off x="373958" y="1456489"/>
            <a:ext cx="5112584" cy="2907580"/>
            <a:chOff x="2220099" y="1456489"/>
            <a:chExt cx="5112584" cy="290758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0099" y="1456489"/>
              <a:ext cx="5112584" cy="2907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文字方塊 18"/>
            <p:cNvSpPr txBox="1"/>
            <p:nvPr/>
          </p:nvSpPr>
          <p:spPr>
            <a:xfrm>
              <a:off x="4225374" y="3529706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HK" altLang="en-US" sz="24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4739597" y="3210371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HK" altLang="en-US" sz="24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093101" y="3585380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HK" altLang="en-US" sz="24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04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7" grpId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0344" y="0"/>
            <a:ext cx="2818656" cy="936104"/>
          </a:xfrm>
        </p:spPr>
        <p:txBody>
          <a:bodyPr>
            <a:noAutofit/>
          </a:bodyPr>
          <a:lstStyle/>
          <a:p>
            <a:r>
              <a:rPr lang="zh-TW" altLang="en-US" sz="3600" b="1" u="sng" dirty="0" smtClean="0">
                <a:solidFill>
                  <a:schemeClr val="bg1"/>
                </a:solidFill>
              </a:rPr>
              <a:t>例子及應用</a:t>
            </a:r>
            <a:endParaRPr lang="zh-HK" altLang="en-US" sz="3600" b="1" u="sng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908720"/>
            <a:ext cx="5610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在圖中，</a:t>
            </a:r>
            <a:r>
              <a:rPr lang="en-US" altLang="zh-TW" sz="2800" b="1" i="1" dirty="0" smtClean="0">
                <a:solidFill>
                  <a:schemeClr val="bg1"/>
                </a:solidFill>
                <a:cs typeface="Times New Roman" pitchFamily="18" charset="0"/>
              </a:rPr>
              <a:t>AOD </a:t>
            </a:r>
            <a:r>
              <a:rPr lang="zh-TW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是</a:t>
            </a:r>
            <a:r>
              <a:rPr lang="zh-TW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一條</a:t>
            </a:r>
            <a:r>
              <a:rPr lang="zh-TW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直線，求 </a:t>
            </a:r>
            <a:r>
              <a:rPr lang="en-US" altLang="zh-TW" sz="2800" b="1" i="1" dirty="0" smtClean="0">
                <a:solidFill>
                  <a:schemeClr val="bg1"/>
                </a:solidFill>
                <a:cs typeface="Times New Roman" pitchFamily="18" charset="0"/>
              </a:rPr>
              <a:t>a </a:t>
            </a:r>
            <a:r>
              <a:rPr lang="zh-TW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zh-HK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714048" y="4149080"/>
                <a:ext cx="8064896" cy="814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AOB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altLang="zh-TW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BOC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altLang="zh-TW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COD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180°     (</a:t>
                </a:r>
                <a:r>
                  <a:rPr lang="zh-TW" altLang="en-US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直線上的鄰角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)</a:t>
                </a:r>
                <a:r>
                  <a:rPr lang="en-US" altLang="zh-HK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                    </a:t>
                </a:r>
                <a:endParaRPr lang="zh-HK" altLang="en-US" sz="2800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048" y="4149080"/>
                <a:ext cx="8064896" cy="814005"/>
              </a:xfrm>
              <a:prstGeom prst="rect">
                <a:avLst/>
              </a:prstGeom>
              <a:blipFill>
                <a:blip r:embed="rId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345907" y="4823377"/>
                <a:ext cx="30243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a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+ </a:t>
                </a:r>
                <a:r>
                  <a:rPr lang="en-US" altLang="zh-TW" sz="2800" b="1" dirty="0">
                    <a:solidFill>
                      <a:schemeClr val="bg1"/>
                    </a:solidFill>
                    <a:cs typeface="Times New Roman" pitchFamily="18" charset="0"/>
                  </a:rPr>
                  <a:t>48° +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65°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180°</a:t>
                </a: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907" y="4823377"/>
                <a:ext cx="3024336" cy="738664"/>
              </a:xfrm>
              <a:prstGeom prst="rect">
                <a:avLst/>
              </a:prstGeom>
              <a:blipFill>
                <a:blip r:embed="rId3"/>
                <a:stretch>
                  <a:fillRect l="-4234" r="-3024" b="-140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845967" y="6021288"/>
                <a:ext cx="1338828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a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67</a:t>
                </a:r>
                <a:r>
                  <a:rPr lang="en-US" altLang="zh-TW" sz="2800" b="1" dirty="0">
                    <a:solidFill>
                      <a:schemeClr val="bg1"/>
                    </a:solidFill>
                    <a:cs typeface="Times New Roman" pitchFamily="18" charset="0"/>
                  </a:rPr>
                  <a:t>°</a:t>
                </a:r>
                <a:endParaRPr lang="zh-HK" altLang="en-US" sz="2800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967" y="6021288"/>
                <a:ext cx="1338828" cy="738664"/>
              </a:xfrm>
              <a:prstGeom prst="rect">
                <a:avLst/>
              </a:prstGeom>
              <a:blipFill>
                <a:blip r:embed="rId4"/>
                <a:stretch>
                  <a:fillRect l="-9545" r="-7727" b="-140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雲朵形圖說文字 2"/>
          <p:cNvSpPr/>
          <p:nvPr/>
        </p:nvSpPr>
        <p:spPr>
          <a:xfrm>
            <a:off x="5724128" y="5229200"/>
            <a:ext cx="2592288" cy="648072"/>
          </a:xfrm>
          <a:prstGeom prst="cloudCallout">
            <a:avLst>
              <a:gd name="adj1" fmla="val -14311"/>
              <a:gd name="adj2" fmla="val -103553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rgbClr val="1A1AF2"/>
                </a:solidFill>
                <a:latin typeface="+mj-ea"/>
                <a:ea typeface="+mj-ea"/>
              </a:rPr>
              <a:t>勿忘寫簡記！</a:t>
            </a:r>
            <a:endParaRPr lang="zh-HK" altLang="en-US" sz="2000" dirty="0">
              <a:solidFill>
                <a:srgbClr val="1A1AF2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2949418" y="5422333"/>
                <a:ext cx="252643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a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+ 113°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180°</a:t>
                </a: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418" y="5422333"/>
                <a:ext cx="2526434" cy="738664"/>
              </a:xfrm>
              <a:prstGeom prst="rect">
                <a:avLst/>
              </a:prstGeom>
              <a:blipFill>
                <a:blip r:embed="rId5"/>
                <a:stretch>
                  <a:fillRect l="-5072" b="-131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14</a:t>
            </a:fld>
            <a:endParaRPr lang="zh-HK" alt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44" y="1454572"/>
            <a:ext cx="5328592" cy="279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34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" grpId="0"/>
      <p:bldP spid="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1143000"/>
          </a:xfrm>
        </p:spPr>
        <p:txBody>
          <a:bodyPr/>
          <a:lstStyle/>
          <a:p>
            <a:r>
              <a:rPr lang="zh-TW" altLang="en-US" b="1" u="sng" dirty="0" smtClean="0">
                <a:solidFill>
                  <a:schemeClr val="bg1"/>
                </a:solidFill>
              </a:rPr>
              <a:t>鄰角</a:t>
            </a:r>
            <a:endParaRPr lang="zh-HK" altLang="en-US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314478" y="4293096"/>
                <a:ext cx="642587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TW" altLang="en-US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反過來說，如果上圖中 </a:t>
                </a:r>
                <a:r>
                  <a:rPr lang="en-US" altLang="zh-TW" sz="2800" b="1" i="1" dirty="0" smtClean="0">
                    <a:solidFill>
                      <a:schemeClr val="bg1"/>
                    </a:solidFill>
                  </a:rPr>
                  <a:t>p </a:t>
                </a:r>
                <a:r>
                  <a:rPr lang="en-US" altLang="zh-TW" sz="2800" b="1" dirty="0">
                    <a:solidFill>
                      <a:schemeClr val="bg1"/>
                    </a:solidFill>
                  </a:rPr>
                  <a:t>+</a:t>
                </a:r>
                <a:r>
                  <a:rPr lang="en-US" altLang="zh-TW" sz="2800" b="1" i="1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TW" sz="2800" b="1" i="1" dirty="0" smtClean="0">
                    <a:solidFill>
                      <a:schemeClr val="bg1"/>
                    </a:solidFill>
                  </a:rPr>
                  <a:t>q </a:t>
                </a:r>
                <a:r>
                  <a:rPr lang="en-US" altLang="zh-TW" sz="2800" b="1" dirty="0">
                    <a:solidFill>
                      <a:schemeClr val="bg1"/>
                    </a:solidFill>
                  </a:rPr>
                  <a:t>+</a:t>
                </a:r>
                <a:r>
                  <a:rPr lang="en-US" altLang="zh-TW" sz="2800" b="1" i="1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TW" sz="2800" b="1" i="1" dirty="0" smtClean="0">
                    <a:solidFill>
                      <a:schemeClr val="bg1"/>
                    </a:solidFill>
                  </a:rPr>
                  <a:t>r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>
                    <a:solidFill>
                      <a:schemeClr val="bg1"/>
                    </a:solidFill>
                    <a:cs typeface="Times New Roman" pitchFamily="18" charset="0"/>
                  </a:rPr>
                  <a:t> 180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°</a:t>
                </a:r>
                <a:r>
                  <a:rPr lang="zh-TW" altLang="en-US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，</a:t>
                </a:r>
                <a:endParaRPr lang="zh-HK" altLang="en-US" sz="2800" b="1" dirty="0">
                  <a:solidFill>
                    <a:schemeClr val="bg1"/>
                  </a:solidFill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TW" altLang="en-US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我們也能證明 </a:t>
                </a:r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POS </a:t>
                </a:r>
                <a:r>
                  <a:rPr lang="zh-TW" altLang="en-US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是一條直線。</a:t>
                </a:r>
                <a:endParaRPr lang="zh-HK" altLang="en-US" sz="2800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478" y="4293096"/>
                <a:ext cx="6425874" cy="1384995"/>
              </a:xfrm>
              <a:prstGeom prst="rect">
                <a:avLst/>
              </a:prstGeom>
              <a:blipFill>
                <a:blip r:embed="rId2"/>
                <a:stretch>
                  <a:fillRect l="-1992" r="-1613" b="-704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15</a:t>
            </a:fld>
            <a:endParaRPr lang="zh-HK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1702845" y="1489830"/>
            <a:ext cx="5468080" cy="2465201"/>
            <a:chOff x="1691680" y="1484784"/>
            <a:chExt cx="5468080" cy="2465201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1484784"/>
              <a:ext cx="5468080" cy="2465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文字方塊 5"/>
            <p:cNvSpPr txBox="1"/>
            <p:nvPr/>
          </p:nvSpPr>
          <p:spPr>
            <a:xfrm>
              <a:off x="3677382" y="2983698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zh-HK" altLang="en-US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4152209" y="2486551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endParaRPr lang="zh-HK" altLang="en-US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4824792" y="2938597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zh-HK" altLang="en-US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785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0344" y="0"/>
            <a:ext cx="1697360" cy="936104"/>
          </a:xfrm>
        </p:spPr>
        <p:txBody>
          <a:bodyPr>
            <a:noAutofit/>
          </a:bodyPr>
          <a:lstStyle/>
          <a:p>
            <a:r>
              <a:rPr lang="zh-TW" altLang="en-US" sz="3600" b="1" u="sng" dirty="0" smtClean="0">
                <a:solidFill>
                  <a:schemeClr val="bg1"/>
                </a:solidFill>
              </a:rPr>
              <a:t>例子</a:t>
            </a:r>
            <a:endParaRPr lang="zh-HK" altLang="en-US" sz="3600" b="1" u="sng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908720"/>
            <a:ext cx="3998339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在圖中，</a:t>
            </a:r>
            <a:r>
              <a:rPr lang="en-US" altLang="zh-TW" sz="28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en-US" altLang="zh-TW" sz="28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en-US" altLang="zh-TW" sz="2800" b="1" dirty="0" smtClean="0">
                <a:solidFill>
                  <a:schemeClr val="bg1"/>
                </a:solidFill>
                <a:cs typeface="Times New Roman" pitchFamily="18" charset="0"/>
              </a:rPr>
              <a:t>(a) </a:t>
            </a:r>
            <a:r>
              <a:rPr lang="en-US" altLang="zh-TW" sz="2800" b="1" i="1" dirty="0" smtClean="0">
                <a:solidFill>
                  <a:schemeClr val="bg1"/>
                </a:solidFill>
                <a:cs typeface="Times New Roman" pitchFamily="18" charset="0"/>
              </a:rPr>
              <a:t>HOF </a:t>
            </a:r>
            <a:r>
              <a:rPr lang="zh-TW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是</a:t>
            </a:r>
            <a:r>
              <a:rPr lang="zh-TW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一條</a:t>
            </a:r>
            <a:r>
              <a:rPr lang="zh-TW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直線嗎？</a:t>
            </a:r>
            <a:r>
              <a:rPr lang="en-US" altLang="zh-TW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800" b="1" dirty="0" smtClean="0">
                <a:solidFill>
                  <a:schemeClr val="bg1"/>
                </a:solidFill>
                <a:cs typeface="Times New Roman" pitchFamily="18" charset="0"/>
              </a:rPr>
              <a:t>(b) </a:t>
            </a:r>
            <a:r>
              <a:rPr lang="en-US" altLang="zh-TW" sz="2800" b="1" i="1" dirty="0" smtClean="0">
                <a:solidFill>
                  <a:schemeClr val="bg1"/>
                </a:solidFill>
                <a:cs typeface="Times New Roman" pitchFamily="18" charset="0"/>
              </a:rPr>
              <a:t>EOG </a:t>
            </a:r>
            <a:r>
              <a:rPr lang="zh-TW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是</a:t>
            </a:r>
            <a:r>
              <a:rPr lang="zh-TW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一條</a:t>
            </a:r>
            <a:r>
              <a:rPr lang="zh-TW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直線嗎？</a:t>
            </a:r>
            <a:endParaRPr lang="zh-HK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79512" y="3640352"/>
                <a:ext cx="41044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3200" b="1" dirty="0" smtClean="0">
                    <a:solidFill>
                      <a:schemeClr val="bg1"/>
                    </a:solidFill>
                    <a:ea typeface="Cambria Math"/>
                    <a:cs typeface="Times New Roman" pitchFamily="18" charset="0"/>
                  </a:rPr>
                  <a:t>(a) </a:t>
                </a:r>
                <a14:m>
                  <m:oMath xmlns:m="http://schemas.openxmlformats.org/officeDocument/2006/math">
                    <m:r>
                      <a:rPr lang="en-US" altLang="zh-TW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HOF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26° </a:t>
                </a:r>
                <a:r>
                  <a:rPr lang="en-US" altLang="zh-TW" sz="2800" b="1" dirty="0">
                    <a:solidFill>
                      <a:schemeClr val="bg1"/>
                    </a:solidFill>
                    <a:cs typeface="Times New Roman" pitchFamily="18" charset="0"/>
                  </a:rPr>
                  <a:t>+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90° </a:t>
                </a:r>
                <a:r>
                  <a:rPr lang="en-US" altLang="zh-TW" sz="2800" b="1" dirty="0">
                    <a:solidFill>
                      <a:schemeClr val="bg1"/>
                    </a:solidFill>
                    <a:cs typeface="Times New Roman" pitchFamily="18" charset="0"/>
                  </a:rPr>
                  <a:t>+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64°</a:t>
                </a:r>
                <a:endParaRPr lang="zh-HK" altLang="en-US" sz="2800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640352"/>
                <a:ext cx="4104456" cy="830997"/>
              </a:xfrm>
              <a:prstGeom prst="rect">
                <a:avLst/>
              </a:prstGeom>
              <a:blipFill>
                <a:blip r:embed="rId2"/>
                <a:stretch>
                  <a:fillRect l="-3709" r="-2077" b="-1470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688829" y="4370595"/>
                <a:ext cx="126130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180°</a:t>
                </a: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829" y="4370595"/>
                <a:ext cx="1261308" cy="738664"/>
              </a:xfrm>
              <a:prstGeom prst="rect">
                <a:avLst/>
              </a:prstGeom>
              <a:blipFill>
                <a:blip r:embed="rId3"/>
                <a:stretch>
                  <a:fillRect r="-966" b="-140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67544" y="5008504"/>
                <a:ext cx="3722855" cy="904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TW" altLang="en-US" sz="3600" b="1" i="0" dirty="0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</a:rPr>
                  <a:t> HOF </a:t>
                </a:r>
                <a:r>
                  <a:rPr lang="zh-TW" altLang="en-US" sz="2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是</a:t>
                </a:r>
                <a:r>
                  <a:rPr lang="zh-TW" alt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一條</a:t>
                </a:r>
                <a:r>
                  <a:rPr lang="zh-TW" altLang="en-US" sz="2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直線。</a:t>
                </a:r>
                <a:endParaRPr lang="zh-HK" altLang="en-US" sz="2800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008504"/>
                <a:ext cx="3722855" cy="904222"/>
              </a:xfrm>
              <a:prstGeom prst="rect">
                <a:avLst/>
              </a:prstGeom>
              <a:blipFill>
                <a:blip r:embed="rId4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499992" y="3640352"/>
                <a:ext cx="38884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3200" b="1" dirty="0" smtClean="0">
                    <a:solidFill>
                      <a:schemeClr val="bg1"/>
                    </a:solidFill>
                    <a:ea typeface="Cambria Math"/>
                    <a:cs typeface="Times New Roman" pitchFamily="18" charset="0"/>
                  </a:rPr>
                  <a:t>(b) </a:t>
                </a:r>
                <a14:m>
                  <m:oMath xmlns:m="http://schemas.openxmlformats.org/officeDocument/2006/math">
                    <m:r>
                      <a:rPr lang="en-US" altLang="zh-TW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EOG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64° </a:t>
                </a:r>
                <a:r>
                  <a:rPr lang="en-US" altLang="zh-TW" sz="2800" b="1" dirty="0">
                    <a:solidFill>
                      <a:schemeClr val="bg1"/>
                    </a:solidFill>
                    <a:cs typeface="Times New Roman" pitchFamily="18" charset="0"/>
                  </a:rPr>
                  <a:t>+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115°</a:t>
                </a:r>
                <a:endParaRPr lang="zh-HK" altLang="en-US" sz="2800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640352"/>
                <a:ext cx="3888432" cy="830997"/>
              </a:xfrm>
              <a:prstGeom prst="rect">
                <a:avLst/>
              </a:prstGeom>
              <a:blipFill>
                <a:blip r:embed="rId5"/>
                <a:stretch>
                  <a:fillRect l="-3918" b="-1470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041205" y="4375539"/>
                <a:ext cx="147733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8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179°</a:t>
                </a: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205" y="4375539"/>
                <a:ext cx="1477332" cy="738664"/>
              </a:xfrm>
              <a:prstGeom prst="rect">
                <a:avLst/>
              </a:prstGeom>
              <a:blipFill>
                <a:blip r:embed="rId6"/>
                <a:stretch>
                  <a:fillRect b="-140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932040" y="5661248"/>
                <a:ext cx="3880146" cy="904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TW" altLang="en-US" sz="3600" b="1" i="0" dirty="0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</a:rPr>
                  <a:t> EOG </a:t>
                </a:r>
                <a:r>
                  <a:rPr lang="zh-TW" altLang="en-US" sz="2800" b="1" dirty="0" smtClean="0">
                    <a:solidFill>
                      <a:schemeClr val="bg1"/>
                    </a:solidFill>
                  </a:rPr>
                  <a:t>不是</a:t>
                </a:r>
                <a:r>
                  <a:rPr lang="zh-TW" altLang="en-US" sz="2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一</a:t>
                </a:r>
                <a:r>
                  <a:rPr lang="zh-TW" alt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條</a:t>
                </a:r>
                <a:r>
                  <a:rPr lang="zh-TW" altLang="en-US" sz="2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直線。</a:t>
                </a:r>
                <a:endParaRPr lang="zh-HK" altLang="en-US" sz="2800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661248"/>
                <a:ext cx="3880146" cy="904222"/>
              </a:xfrm>
              <a:prstGeom prst="rect">
                <a:avLst/>
              </a:prstGeom>
              <a:blipFill>
                <a:blip r:embed="rId7"/>
                <a:stretch>
                  <a:fillRect r="-1413" b="-675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6041205" y="5018393"/>
                <a:ext cx="133331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8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≠</m:t>
                    </m:r>
                  </m:oMath>
                </a14:m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180°</a:t>
                </a: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205" y="5018393"/>
                <a:ext cx="1333316" cy="738664"/>
              </a:xfrm>
              <a:prstGeom prst="rect">
                <a:avLst/>
              </a:prstGeom>
              <a:blipFill>
                <a:blip r:embed="rId8"/>
                <a:stretch>
                  <a:fillRect b="-140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16</a:t>
            </a:fld>
            <a:endParaRPr lang="zh-HK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171"/>
            <a:ext cx="3960440" cy="326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49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0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83568" y="24208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 smtClean="0">
                <a:solidFill>
                  <a:schemeClr val="bg1"/>
                </a:solidFill>
                <a:latin typeface="細明體" pitchFamily="49" charset="-120"/>
                <a:ea typeface="細明體" pitchFamily="49" charset="-120"/>
              </a:rPr>
              <a:t>同</a:t>
            </a:r>
            <a:r>
              <a:rPr lang="zh-TW" altLang="en-US" sz="4800" b="1" dirty="0">
                <a:solidFill>
                  <a:schemeClr val="bg1"/>
                </a:solidFill>
                <a:latin typeface="細明體" pitchFamily="49" charset="-120"/>
                <a:ea typeface="細明體" pitchFamily="49" charset="-120"/>
              </a:rPr>
              <a:t>頂</a:t>
            </a:r>
            <a:r>
              <a:rPr lang="zh-TW" altLang="en-US" sz="4800" b="1" dirty="0" smtClean="0">
                <a:solidFill>
                  <a:schemeClr val="bg1"/>
                </a:solidFill>
                <a:latin typeface="細明體" pitchFamily="49" charset="-120"/>
                <a:ea typeface="細明體" pitchFamily="49" charset="-120"/>
              </a:rPr>
              <a:t>角</a:t>
            </a:r>
            <a:endParaRPr lang="zh-HK" altLang="en-US" sz="4800" b="1" dirty="0">
              <a:solidFill>
                <a:schemeClr val="bg1"/>
              </a:solidFill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3822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2812618" y="1259630"/>
            <a:ext cx="3695700" cy="2809875"/>
            <a:chOff x="2812618" y="1259630"/>
            <a:chExt cx="3695700" cy="2809875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618" y="1259630"/>
              <a:ext cx="3695700" cy="280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文字方塊 12"/>
            <p:cNvSpPr txBox="1"/>
            <p:nvPr/>
          </p:nvSpPr>
          <p:spPr>
            <a:xfrm>
              <a:off x="4055919" y="2505068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HK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4572757" y="2735901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HK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4394140" y="3377908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HK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3669853" y="3008386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HK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1143000"/>
          </a:xfrm>
        </p:spPr>
        <p:txBody>
          <a:bodyPr/>
          <a:lstStyle/>
          <a:p>
            <a:r>
              <a:rPr lang="zh-TW" altLang="en-US" b="1" u="sng" dirty="0" smtClean="0">
                <a:solidFill>
                  <a:schemeClr val="bg1"/>
                </a:solidFill>
              </a:rPr>
              <a:t>同</a:t>
            </a:r>
            <a:r>
              <a:rPr lang="zh-TW" altLang="en-US" b="1" u="sng" dirty="0">
                <a:solidFill>
                  <a:schemeClr val="bg1"/>
                </a:solidFill>
              </a:rPr>
              <a:t>頂</a:t>
            </a:r>
            <a:r>
              <a:rPr lang="zh-TW" altLang="en-US" b="1" u="sng" dirty="0" smtClean="0">
                <a:solidFill>
                  <a:schemeClr val="bg1"/>
                </a:solidFill>
              </a:rPr>
              <a:t>角</a:t>
            </a:r>
            <a:endParaRPr lang="zh-HK" altLang="en-US" b="1" u="sng" dirty="0">
              <a:solidFill>
                <a:schemeClr val="bg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65260" y="4293096"/>
            <a:ext cx="6489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chemeClr val="bg1"/>
                </a:solidFill>
              </a:rPr>
              <a:t>在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圖中，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a</a:t>
            </a:r>
            <a:r>
              <a:rPr lang="zh-TW" altLang="en-US" sz="2800" b="1" dirty="0">
                <a:solidFill>
                  <a:schemeClr val="bg1"/>
                </a:solidFill>
              </a:rPr>
              <a:t>、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b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、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c</a:t>
            </a:r>
            <a:r>
              <a:rPr lang="zh-TW" altLang="en-US" sz="2800" b="1" i="1" dirty="0">
                <a:solidFill>
                  <a:schemeClr val="bg1"/>
                </a:solidFill>
              </a:rPr>
              <a:t> 、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d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有共同的頂點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O</a:t>
            </a:r>
            <a:r>
              <a:rPr lang="zh-TW" altLang="en-US" sz="2800" b="1" dirty="0">
                <a:solidFill>
                  <a:schemeClr val="bg1"/>
                </a:solidFill>
              </a:rPr>
              <a:t>，</a:t>
            </a:r>
            <a:endParaRPr lang="zh-HK" alt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465260" y="5044728"/>
            <a:ext cx="7380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</a:rPr>
              <a:t>且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a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和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b</a:t>
            </a:r>
            <a:r>
              <a:rPr lang="zh-TW" altLang="en-US" sz="2800" b="1" i="1" dirty="0" smtClean="0">
                <a:solidFill>
                  <a:schemeClr val="bg1"/>
                </a:solidFill>
              </a:rPr>
              <a:t>、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b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和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c</a:t>
            </a:r>
            <a:r>
              <a:rPr lang="zh-TW" altLang="en-US" sz="2800" b="1" i="1" dirty="0" smtClean="0">
                <a:solidFill>
                  <a:schemeClr val="bg1"/>
                </a:solidFill>
              </a:rPr>
              <a:t>、</a:t>
            </a:r>
            <a:r>
              <a:rPr lang="en-US" altLang="zh-TW" sz="2800" b="1" i="1" dirty="0">
                <a:solidFill>
                  <a:schemeClr val="bg1"/>
                </a:solidFill>
              </a:rPr>
              <a:t>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c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和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d</a:t>
            </a:r>
            <a:r>
              <a:rPr lang="zh-TW" altLang="en-US" sz="2800" b="1" i="1" dirty="0" smtClean="0">
                <a:solidFill>
                  <a:schemeClr val="bg1"/>
                </a:solidFill>
              </a:rPr>
              <a:t>、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 d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和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a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為四對</a:t>
            </a:r>
            <a:r>
              <a:rPr lang="zh-TW" altLang="en-US" sz="2800" b="1" dirty="0">
                <a:solidFill>
                  <a:schemeClr val="bg1"/>
                </a:solidFill>
              </a:rPr>
              <a:t>鄰角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，</a:t>
            </a:r>
            <a:endParaRPr lang="zh-HK" alt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465260" y="5783392"/>
            <a:ext cx="4824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</a:rPr>
              <a:t>我們稱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a</a:t>
            </a:r>
            <a:r>
              <a:rPr lang="zh-TW" altLang="en-US" sz="2800" b="1" i="1" dirty="0" smtClean="0">
                <a:solidFill>
                  <a:schemeClr val="bg1"/>
                </a:solidFill>
              </a:rPr>
              <a:t>、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b</a:t>
            </a:r>
            <a:r>
              <a:rPr lang="zh-TW" altLang="en-US" sz="2800" b="1" i="1" dirty="0" smtClean="0">
                <a:solidFill>
                  <a:schemeClr val="bg1"/>
                </a:solidFill>
              </a:rPr>
              <a:t>、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c</a:t>
            </a:r>
            <a:r>
              <a:rPr lang="zh-TW" altLang="en-US" sz="2800" b="1" i="1" dirty="0" smtClean="0">
                <a:solidFill>
                  <a:schemeClr val="bg1"/>
                </a:solidFill>
              </a:rPr>
              <a:t>、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d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為</a:t>
            </a:r>
            <a:r>
              <a:rPr lang="zh-TW" altLang="en-US" sz="2800" b="1" dirty="0" smtClean="0">
                <a:solidFill>
                  <a:srgbClr val="FFFF00"/>
                </a:solidFill>
                <a:latin typeface="+mn-ea"/>
              </a:rPr>
              <a:t>同頂角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。</a:t>
            </a:r>
            <a:endParaRPr lang="zh-HK" alt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圓形圖 17"/>
          <p:cNvSpPr/>
          <p:nvPr/>
        </p:nvSpPr>
        <p:spPr>
          <a:xfrm rot="16015085">
            <a:off x="4093580" y="2960979"/>
            <a:ext cx="625790" cy="574049"/>
          </a:xfrm>
          <a:prstGeom prst="pie">
            <a:avLst>
              <a:gd name="adj1" fmla="val 18295034"/>
              <a:gd name="adj2" fmla="val 1336608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21" name="圓形圖 20"/>
          <p:cNvSpPr/>
          <p:nvPr/>
        </p:nvSpPr>
        <p:spPr>
          <a:xfrm rot="17672675">
            <a:off x="4210353" y="3024268"/>
            <a:ext cx="409666" cy="411797"/>
          </a:xfrm>
          <a:prstGeom prst="pie">
            <a:avLst>
              <a:gd name="adj1" fmla="val 21390332"/>
              <a:gd name="adj2" fmla="val 4053706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22" name="圓形圖 21"/>
          <p:cNvSpPr/>
          <p:nvPr/>
        </p:nvSpPr>
        <p:spPr>
          <a:xfrm rot="3665076">
            <a:off x="4148981" y="2961641"/>
            <a:ext cx="549827" cy="537050"/>
          </a:xfrm>
          <a:prstGeom prst="pie">
            <a:avLst>
              <a:gd name="adj1" fmla="val 18101335"/>
              <a:gd name="adj2" fmla="val 5179463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4373394" y="3186849"/>
            <a:ext cx="83583" cy="8663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1A1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0" name="圓形圖 19"/>
          <p:cNvSpPr/>
          <p:nvPr/>
        </p:nvSpPr>
        <p:spPr>
          <a:xfrm rot="9318684">
            <a:off x="4077511" y="2937927"/>
            <a:ext cx="591764" cy="601896"/>
          </a:xfrm>
          <a:prstGeom prst="pie">
            <a:avLst>
              <a:gd name="adj1" fmla="val 21209895"/>
              <a:gd name="adj2" fmla="val 3321075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649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8" grpId="3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  <p:bldP spid="17" grpId="0" animBg="1"/>
      <p:bldP spid="17" grpId="1" animBg="1"/>
      <p:bldP spid="17" grpId="2" animBg="1"/>
      <p:bldP spid="20" grpId="0" animBg="1"/>
      <p:bldP spid="20" grpId="1" animBg="1"/>
      <p:bldP spid="20" grpId="2" animBg="1"/>
      <p:bldP spid="20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1143000"/>
          </a:xfrm>
        </p:spPr>
        <p:txBody>
          <a:bodyPr/>
          <a:lstStyle/>
          <a:p>
            <a:r>
              <a:rPr lang="zh-TW" altLang="en-US" b="1" u="sng" dirty="0" smtClean="0">
                <a:solidFill>
                  <a:schemeClr val="bg1"/>
                </a:solidFill>
              </a:rPr>
              <a:t>同</a:t>
            </a:r>
            <a:r>
              <a:rPr lang="zh-TW" altLang="en-US" b="1" u="sng" dirty="0">
                <a:solidFill>
                  <a:schemeClr val="bg1"/>
                </a:solidFill>
              </a:rPr>
              <a:t>頂</a:t>
            </a:r>
            <a:r>
              <a:rPr lang="zh-TW" altLang="en-US" b="1" u="sng" dirty="0" smtClean="0">
                <a:solidFill>
                  <a:schemeClr val="bg1"/>
                </a:solidFill>
              </a:rPr>
              <a:t>角</a:t>
            </a:r>
            <a:endParaRPr lang="zh-HK" altLang="en-US" b="1" u="sng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3607" y="1443474"/>
            <a:ext cx="69847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</a:rPr>
              <a:t>這種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角又叫甚麼名稱呢？它的角度是多少？</a:t>
            </a:r>
            <a:endParaRPr lang="zh-HK" altLang="en-US" sz="2800" dirty="0"/>
          </a:p>
        </p:txBody>
      </p:sp>
      <p:grpSp>
        <p:nvGrpSpPr>
          <p:cNvPr id="4098" name="群組 4097"/>
          <p:cNvGrpSpPr/>
          <p:nvPr/>
        </p:nvGrpSpPr>
        <p:grpSpPr>
          <a:xfrm>
            <a:off x="2766192" y="2211127"/>
            <a:ext cx="3572714" cy="1857338"/>
            <a:chOff x="2982907" y="2211127"/>
            <a:chExt cx="3572714" cy="185733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2907" y="2211127"/>
              <a:ext cx="3572714" cy="1857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圓形圖 2"/>
            <p:cNvSpPr/>
            <p:nvPr/>
          </p:nvSpPr>
          <p:spPr>
            <a:xfrm rot="5400000">
              <a:off x="3805254" y="2802541"/>
              <a:ext cx="670762" cy="674510"/>
            </a:xfrm>
            <a:prstGeom prst="pie">
              <a:avLst>
                <a:gd name="adj1" fmla="val 16134525"/>
                <a:gd name="adj2" fmla="val 16051452"/>
              </a:avLst>
            </a:prstGeom>
            <a:solidFill>
              <a:srgbClr val="FFC000">
                <a:alpha val="52000"/>
              </a:srgbClr>
            </a:solidFill>
            <a:ln>
              <a:solidFill>
                <a:schemeClr val="accent6">
                  <a:lumMod val="75000"/>
                  <a:alpha val="5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  <p:pic>
          <p:nvPicPr>
            <p:cNvPr id="5126" name="Picture 6" descr="C:\Users\christinayychung\AppData\Local\Microsoft\Windows\Temporary Internet Files\Content.IE5\KK4Q7X3W\arrow-curved-blue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30375" flipH="1">
              <a:off x="4239207" y="2566336"/>
              <a:ext cx="593574" cy="298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6" descr="C:\Users\christinayychung\AppData\Local\Microsoft\Windows\Temporary Internet Files\Content.IE5\KK4Q7X3W\arrow-curved-blue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291811" flipH="1">
              <a:off x="3258996" y="2804720"/>
              <a:ext cx="593574" cy="298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C:\Users\christinayychung\AppData\Local\Microsoft\Windows\Temporary Internet Files\Content.IE5\KK4Q7X3W\arrow-curved-blue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04976" flipH="1">
              <a:off x="4023183" y="3555719"/>
              <a:ext cx="593574" cy="298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文字方塊 40"/>
          <p:cNvSpPr txBox="1"/>
          <p:nvPr/>
        </p:nvSpPr>
        <p:spPr>
          <a:xfrm>
            <a:off x="5043124" y="342476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B050"/>
                </a:solidFill>
                <a:latin typeface="+mn-ea"/>
              </a:rPr>
              <a:t>周角</a:t>
            </a:r>
            <a:endParaRPr lang="zh-HK" altLang="en-US" sz="2400" b="1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4097" name="向下箭號 4096"/>
          <p:cNvSpPr/>
          <p:nvPr/>
        </p:nvSpPr>
        <p:spPr>
          <a:xfrm rot="6475204">
            <a:off x="4627512" y="3037991"/>
            <a:ext cx="220512" cy="773545"/>
          </a:xfrm>
          <a:prstGeom prst="downArrow">
            <a:avLst>
              <a:gd name="adj1" fmla="val 50000"/>
              <a:gd name="adj2" fmla="val 8159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3" name="文字方塊 42"/>
          <p:cNvSpPr txBox="1"/>
          <p:nvPr/>
        </p:nvSpPr>
        <p:spPr>
          <a:xfrm>
            <a:off x="3097566" y="3326723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dirty="0" smtClean="0">
                <a:solidFill>
                  <a:srgbClr val="00B050"/>
                </a:solidFill>
              </a:rPr>
              <a:t>360°</a:t>
            </a:r>
            <a:endParaRPr lang="zh-HK" altLang="en-US" sz="2000" dirty="0">
              <a:solidFill>
                <a:srgbClr val="00B050"/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3785218" y="4653136"/>
            <a:ext cx="4796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</a:rPr>
              <a:t>現在觀看左圖的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a</a:t>
            </a:r>
            <a:r>
              <a:rPr lang="zh-TW" altLang="en-US" sz="2800" b="1" i="1" dirty="0">
                <a:solidFill>
                  <a:schemeClr val="bg1"/>
                </a:solidFill>
              </a:rPr>
              <a:t>、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b</a:t>
            </a:r>
            <a:r>
              <a:rPr lang="zh-TW" altLang="en-US" sz="2800" b="1" i="1" dirty="0" smtClean="0">
                <a:solidFill>
                  <a:schemeClr val="bg1"/>
                </a:solidFill>
              </a:rPr>
              <a:t>、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c</a:t>
            </a:r>
            <a:r>
              <a:rPr lang="zh-TW" altLang="en-US" sz="2800" b="1" i="1" dirty="0" smtClean="0">
                <a:solidFill>
                  <a:schemeClr val="bg1"/>
                </a:solidFill>
              </a:rPr>
              <a:t>、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d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，</a:t>
            </a:r>
            <a:endParaRPr lang="en-US" altLang="zh-TW" sz="28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</a:rPr>
              <a:t>你能推論出甚麼嗎？</a:t>
            </a:r>
            <a:endParaRPr lang="zh-HK" alt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19</a:t>
            </a:fld>
            <a:endParaRPr lang="zh-HK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346305" y="4255997"/>
            <a:ext cx="3240360" cy="2463676"/>
            <a:chOff x="2812618" y="1259630"/>
            <a:chExt cx="3695700" cy="2809875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618" y="1259630"/>
              <a:ext cx="3695700" cy="280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文字方塊 17"/>
            <p:cNvSpPr txBox="1"/>
            <p:nvPr/>
          </p:nvSpPr>
          <p:spPr>
            <a:xfrm>
              <a:off x="4045594" y="2463767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HK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4593408" y="2715251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HK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4363165" y="3357257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HK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3651747" y="2999333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HK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580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1" grpId="0"/>
      <p:bldP spid="4097" grpId="0" animBg="1"/>
      <p:bldP spid="43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83568" y="24208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 smtClean="0">
                <a:solidFill>
                  <a:schemeClr val="bg1"/>
                </a:solidFill>
                <a:latin typeface="細明體" pitchFamily="49" charset="-120"/>
                <a:ea typeface="細明體" pitchFamily="49" charset="-120"/>
              </a:rPr>
              <a:t>鄰角</a:t>
            </a:r>
            <a:endParaRPr lang="zh-HK" altLang="en-US" sz="4800" b="1" dirty="0">
              <a:solidFill>
                <a:schemeClr val="bg1"/>
              </a:solidFill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1968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1143000"/>
          </a:xfrm>
        </p:spPr>
        <p:txBody>
          <a:bodyPr/>
          <a:lstStyle/>
          <a:p>
            <a:r>
              <a:rPr lang="zh-TW" altLang="en-US" b="1" u="sng" dirty="0" smtClean="0">
                <a:solidFill>
                  <a:schemeClr val="bg1"/>
                </a:solidFill>
              </a:rPr>
              <a:t>同</a:t>
            </a:r>
            <a:r>
              <a:rPr lang="zh-TW" altLang="en-US" b="1" u="sng" dirty="0">
                <a:solidFill>
                  <a:schemeClr val="bg1"/>
                </a:solidFill>
              </a:rPr>
              <a:t>頂</a:t>
            </a:r>
            <a:r>
              <a:rPr lang="zh-TW" altLang="en-US" b="1" u="sng" dirty="0" smtClean="0">
                <a:solidFill>
                  <a:schemeClr val="bg1"/>
                </a:solidFill>
              </a:rPr>
              <a:t>角</a:t>
            </a:r>
            <a:endParaRPr lang="zh-HK" altLang="en-US" b="1" u="sng" dirty="0">
              <a:solidFill>
                <a:schemeClr val="bg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324816" y="1436301"/>
            <a:ext cx="4063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b="1" i="1" dirty="0" smtClean="0">
                <a:solidFill>
                  <a:schemeClr val="bg1"/>
                </a:solidFill>
              </a:rPr>
              <a:t>a</a:t>
            </a:r>
            <a:r>
              <a:rPr lang="zh-TW" altLang="en-US" sz="2800" b="1" dirty="0">
                <a:solidFill>
                  <a:schemeClr val="bg1"/>
                </a:solidFill>
              </a:rPr>
              <a:t>、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b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、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c</a:t>
            </a:r>
            <a:r>
              <a:rPr lang="zh-TW" altLang="en-US" sz="2800" b="1" i="1" dirty="0" smtClean="0">
                <a:solidFill>
                  <a:schemeClr val="bg1"/>
                </a:solidFill>
              </a:rPr>
              <a:t>、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d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四隻同頂角拼合成</a:t>
            </a:r>
            <a:r>
              <a:rPr lang="zh-TW" altLang="en-US" sz="2800" b="1" dirty="0">
                <a:solidFill>
                  <a:schemeClr val="bg1"/>
                </a:solidFill>
              </a:rPr>
              <a:t>一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周角</a:t>
            </a:r>
            <a:r>
              <a:rPr lang="zh-TW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zh-HK" altLang="en-US" sz="2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215429" y="2783822"/>
                <a:ext cx="3991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TW" altLang="en-US" sz="3200" b="1" i="1" dirty="0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altLang="zh-TW" sz="3200" b="1" i="1" dirty="0" smtClean="0">
                    <a:solidFill>
                      <a:schemeClr val="bg1"/>
                    </a:solidFill>
                  </a:rPr>
                  <a:t> a </a:t>
                </a:r>
                <a:r>
                  <a:rPr lang="en-US" altLang="zh-TW" sz="3200" b="1" dirty="0" smtClean="0">
                    <a:solidFill>
                      <a:schemeClr val="bg1"/>
                    </a:solidFill>
                  </a:rPr>
                  <a:t>+</a:t>
                </a:r>
                <a:r>
                  <a:rPr lang="en-US" altLang="zh-TW" sz="3200" b="1" i="1" dirty="0" smtClean="0">
                    <a:solidFill>
                      <a:schemeClr val="bg1"/>
                    </a:solidFill>
                  </a:rPr>
                  <a:t> b </a:t>
                </a:r>
                <a:r>
                  <a:rPr lang="en-US" altLang="zh-TW" sz="3200" b="1" dirty="0">
                    <a:solidFill>
                      <a:schemeClr val="bg1"/>
                    </a:solidFill>
                  </a:rPr>
                  <a:t>+</a:t>
                </a:r>
                <a:r>
                  <a:rPr lang="en-US" altLang="zh-TW" sz="3200" b="1" i="1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TW" sz="3200" b="1" i="1" dirty="0" smtClean="0">
                    <a:solidFill>
                      <a:schemeClr val="bg1"/>
                    </a:solidFill>
                  </a:rPr>
                  <a:t>c </a:t>
                </a:r>
                <a:r>
                  <a:rPr lang="en-US" altLang="zh-TW" sz="3200" b="1" dirty="0" smtClean="0">
                    <a:solidFill>
                      <a:schemeClr val="bg1"/>
                    </a:solidFill>
                  </a:rPr>
                  <a:t>+</a:t>
                </a:r>
                <a:r>
                  <a:rPr lang="en-US" altLang="zh-TW" sz="3200" b="1" i="1" dirty="0" smtClean="0">
                    <a:solidFill>
                      <a:schemeClr val="bg1"/>
                    </a:solidFill>
                  </a:rPr>
                  <a:t> d </a:t>
                </a:r>
                <a14:m>
                  <m:oMath xmlns:m="http://schemas.openxmlformats.org/officeDocument/2006/math">
                    <m:r>
                      <a:rPr lang="en-US" altLang="zh-TW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32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360°</a:t>
                </a:r>
                <a:endParaRPr lang="zh-HK" altLang="en-US" sz="3200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429" y="2783822"/>
                <a:ext cx="3991600" cy="830997"/>
              </a:xfrm>
              <a:prstGeom prst="rect">
                <a:avLst/>
              </a:prstGeom>
              <a:blipFill rotWithShape="1">
                <a:blip r:embed="rId3"/>
                <a:stretch>
                  <a:fillRect r="-153" b="-1470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2771799" y="4869160"/>
            <a:ext cx="3312369" cy="1384995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同頂角之和是 </a:t>
            </a:r>
            <a:r>
              <a:rPr lang="en-US" altLang="zh-TW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360°</a:t>
            </a:r>
            <a:r>
              <a:rPr lang="zh-TW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【</a:t>
            </a:r>
            <a:r>
              <a:rPr lang="zh-TW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簡記：同頂角</a:t>
            </a:r>
            <a:r>
              <a:rPr lang="en-US" altLang="zh-TW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】</a:t>
            </a:r>
            <a:endParaRPr lang="zh-HK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11614" y="4869160"/>
            <a:ext cx="1944216" cy="738664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得出結論：</a:t>
            </a:r>
            <a:endParaRPr lang="zh-HK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20</a:t>
            </a:fld>
            <a:endParaRPr lang="zh-HK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466847" y="1436301"/>
            <a:ext cx="3695700" cy="2809875"/>
            <a:chOff x="2812618" y="1259630"/>
            <a:chExt cx="3695700" cy="280987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618" y="1259630"/>
              <a:ext cx="3695700" cy="280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文字方塊 10"/>
            <p:cNvSpPr txBox="1"/>
            <p:nvPr/>
          </p:nvSpPr>
          <p:spPr>
            <a:xfrm>
              <a:off x="4055919" y="2505068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HK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4572757" y="2735901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HK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4394140" y="3377908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HK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3669853" y="3017439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HK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270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0344" y="0"/>
            <a:ext cx="2818656" cy="936104"/>
          </a:xfrm>
        </p:spPr>
        <p:txBody>
          <a:bodyPr>
            <a:noAutofit/>
          </a:bodyPr>
          <a:lstStyle/>
          <a:p>
            <a:r>
              <a:rPr lang="zh-TW" altLang="en-US" sz="3600" b="1" u="sng" dirty="0" smtClean="0">
                <a:solidFill>
                  <a:schemeClr val="bg1"/>
                </a:solidFill>
              </a:rPr>
              <a:t>例子及應用</a:t>
            </a:r>
            <a:endParaRPr lang="zh-HK" altLang="en-US" sz="3600" b="1" u="sng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1077" y="1556792"/>
            <a:ext cx="2332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求</a:t>
            </a:r>
            <a:r>
              <a:rPr lang="zh-TW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圖中的 </a:t>
            </a:r>
            <a:r>
              <a:rPr lang="en-US" altLang="zh-TW" sz="2800" b="1" i="1" dirty="0" smtClean="0">
                <a:solidFill>
                  <a:schemeClr val="bg1"/>
                </a:solidFill>
                <a:cs typeface="Times New Roman" pitchFamily="18" charset="0"/>
              </a:rPr>
              <a:t>a </a:t>
            </a:r>
            <a:r>
              <a:rPr lang="zh-TW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zh-HK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673042" y="4634493"/>
                <a:ext cx="491171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a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+ 38° + 82° + 116°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360°    </a:t>
                </a:r>
                <a:r>
                  <a:rPr lang="en-US" altLang="zh-HK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                </a:t>
                </a:r>
                <a:endParaRPr lang="zh-HK" altLang="en-US" sz="2800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42" y="4634493"/>
                <a:ext cx="4911715" cy="738664"/>
              </a:xfrm>
              <a:prstGeom prst="rect">
                <a:avLst/>
              </a:prstGeom>
              <a:blipFill>
                <a:blip r:embed="rId2"/>
                <a:stretch>
                  <a:fillRect l="-2481" b="-140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243328" y="5313281"/>
                <a:ext cx="273630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a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+ 236°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360°</a:t>
                </a: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328" y="5313281"/>
                <a:ext cx="2736304" cy="738664"/>
              </a:xfrm>
              <a:prstGeom prst="rect">
                <a:avLst/>
              </a:prstGeom>
              <a:blipFill>
                <a:blip r:embed="rId3"/>
                <a:stretch>
                  <a:fillRect l="-4454" b="-140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148389" y="5992068"/>
                <a:ext cx="1521570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a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124°</a:t>
                </a:r>
                <a:endParaRPr lang="zh-HK" altLang="en-US" sz="2800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389" y="5992068"/>
                <a:ext cx="1521570" cy="738664"/>
              </a:xfrm>
              <a:prstGeom prst="rect">
                <a:avLst/>
              </a:prstGeom>
              <a:blipFill>
                <a:blip r:embed="rId4"/>
                <a:stretch>
                  <a:fillRect l="-8434" r="-6827" b="-140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735256" y="3880364"/>
                <a:ext cx="7617541" cy="814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AOB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altLang="zh-TW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BOC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altLang="zh-TW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COD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altLang="zh-TW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DOA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360°     (</a:t>
                </a:r>
                <a:r>
                  <a:rPr lang="zh-TW" altLang="en-US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同頂角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)</a:t>
                </a:r>
                <a:r>
                  <a:rPr lang="en-US" altLang="zh-HK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                    </a:t>
                </a:r>
                <a:endParaRPr lang="zh-HK" altLang="en-US" sz="2800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56" y="3880364"/>
                <a:ext cx="7617541" cy="814005"/>
              </a:xfrm>
              <a:prstGeom prst="rect">
                <a:avLst/>
              </a:prstGeom>
              <a:blipFill>
                <a:blip r:embed="rId5"/>
                <a:stretch>
                  <a:fillRect r="-1601" b="-1052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21</a:t>
            </a:fld>
            <a:endParaRPr lang="zh-HK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t="5138" r="2381" b="2966"/>
          <a:stretch/>
        </p:blipFill>
        <p:spPr bwMode="auto">
          <a:xfrm>
            <a:off x="4427145" y="404664"/>
            <a:ext cx="4006064" cy="358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12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83568" y="24208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solidFill>
                  <a:schemeClr val="bg1"/>
                </a:solidFill>
                <a:latin typeface="細明體" pitchFamily="49" charset="-120"/>
                <a:ea typeface="細明體" pitchFamily="49" charset="-120"/>
              </a:rPr>
              <a:t>對</a:t>
            </a:r>
            <a:r>
              <a:rPr lang="zh-TW" altLang="en-US" sz="4800" b="1" dirty="0" smtClean="0">
                <a:solidFill>
                  <a:schemeClr val="bg1"/>
                </a:solidFill>
                <a:latin typeface="細明體" pitchFamily="49" charset="-120"/>
                <a:ea typeface="細明體" pitchFamily="49" charset="-120"/>
              </a:rPr>
              <a:t>頂角</a:t>
            </a:r>
            <a:endParaRPr lang="zh-HK" altLang="en-US" sz="4800" b="1" dirty="0">
              <a:solidFill>
                <a:schemeClr val="bg1"/>
              </a:solidFill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22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4055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963608" y="1423388"/>
            <a:ext cx="5076825" cy="2400300"/>
            <a:chOff x="1963608" y="1423388"/>
            <a:chExt cx="5076825" cy="2400300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608" y="1423388"/>
              <a:ext cx="5076825" cy="2400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文字方塊 18"/>
            <p:cNvSpPr txBox="1"/>
            <p:nvPr/>
          </p:nvSpPr>
          <p:spPr>
            <a:xfrm>
              <a:off x="3637193" y="2353316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4823462" y="2362368"/>
              <a:ext cx="3826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4242854" y="1869364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HK" alt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4209161" y="2898052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HK" alt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1143000"/>
          </a:xfrm>
        </p:spPr>
        <p:txBody>
          <a:bodyPr/>
          <a:lstStyle/>
          <a:p>
            <a:r>
              <a:rPr lang="zh-TW" altLang="en-US" b="1" u="sng" dirty="0" smtClean="0">
                <a:solidFill>
                  <a:schemeClr val="bg1"/>
                </a:solidFill>
              </a:rPr>
              <a:t>對</a:t>
            </a:r>
            <a:r>
              <a:rPr lang="zh-TW" altLang="en-US" b="1" u="sng" dirty="0">
                <a:solidFill>
                  <a:schemeClr val="bg1"/>
                </a:solidFill>
              </a:rPr>
              <a:t>頂</a:t>
            </a:r>
            <a:r>
              <a:rPr lang="zh-TW" altLang="en-US" b="1" u="sng" dirty="0" smtClean="0">
                <a:solidFill>
                  <a:schemeClr val="bg1"/>
                </a:solidFill>
              </a:rPr>
              <a:t>角</a:t>
            </a:r>
            <a:endParaRPr lang="zh-HK" altLang="en-US" b="1" u="sng" dirty="0">
              <a:solidFill>
                <a:schemeClr val="bg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33826" y="3789040"/>
            <a:ext cx="83596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chemeClr val="bg1"/>
                </a:solidFill>
              </a:rPr>
              <a:t>在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圖中，兩條直線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AB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和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CD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相交於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O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點，</a:t>
            </a:r>
            <a:endParaRPr lang="zh-HK" alt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33824" y="4437112"/>
            <a:ext cx="83596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</a:rPr>
              <a:t>形成四個有共同頂點的角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a </a:t>
            </a:r>
            <a:r>
              <a:rPr lang="zh-TW" altLang="en-US" sz="2800" b="1" i="1" dirty="0" smtClean="0">
                <a:solidFill>
                  <a:schemeClr val="bg1"/>
                </a:solidFill>
              </a:rPr>
              <a:t>、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b</a:t>
            </a:r>
            <a:r>
              <a:rPr lang="zh-TW" altLang="en-US" sz="2800" b="1" i="1" dirty="0" smtClean="0">
                <a:solidFill>
                  <a:schemeClr val="bg1"/>
                </a:solidFill>
              </a:rPr>
              <a:t>、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c</a:t>
            </a:r>
            <a:r>
              <a:rPr lang="zh-TW" altLang="en-US" sz="2800" b="1" i="1" dirty="0" smtClean="0">
                <a:solidFill>
                  <a:schemeClr val="bg1"/>
                </a:solidFill>
              </a:rPr>
              <a:t>、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d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，</a:t>
            </a:r>
            <a:endParaRPr lang="zh-HK" altLang="en-US" sz="2800" b="1" dirty="0">
              <a:solidFill>
                <a:schemeClr val="bg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33824" y="5110145"/>
            <a:ext cx="8712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</a:rPr>
              <a:t>其中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a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和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b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沒有共同的邊，我們稱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a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和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b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為一對</a:t>
            </a:r>
            <a:r>
              <a:rPr lang="zh-TW" altLang="en-US" sz="2800" b="1" dirty="0" smtClean="0">
                <a:solidFill>
                  <a:srgbClr val="FFFF00"/>
                </a:solidFill>
                <a:latin typeface="+mn-ea"/>
              </a:rPr>
              <a:t>對頂角</a:t>
            </a:r>
            <a:r>
              <a:rPr lang="zh-TW" altLang="en-US" sz="2800" b="1" dirty="0" smtClean="0">
                <a:solidFill>
                  <a:schemeClr val="bg1"/>
                </a:solidFill>
                <a:latin typeface="+mn-ea"/>
              </a:rPr>
              <a:t>。</a:t>
            </a:r>
            <a:endParaRPr lang="zh-HK" alt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33824" y="5805264"/>
            <a:ext cx="83596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  <a:latin typeface="+mn-ea"/>
              </a:rPr>
              <a:t>同理，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c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和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d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也是一對</a:t>
            </a:r>
            <a:r>
              <a:rPr lang="zh-TW" altLang="en-US" sz="2800" b="1" dirty="0" smtClean="0">
                <a:solidFill>
                  <a:srgbClr val="FFFF00"/>
                </a:solidFill>
                <a:latin typeface="+mn-ea"/>
              </a:rPr>
              <a:t>對頂角</a:t>
            </a:r>
            <a:r>
              <a:rPr lang="zh-TW" altLang="en-US" sz="2800" b="1" dirty="0">
                <a:solidFill>
                  <a:schemeClr val="bg1"/>
                </a:solidFill>
                <a:latin typeface="+mn-ea"/>
              </a:rPr>
              <a:t>。</a:t>
            </a:r>
            <a:endParaRPr lang="zh-HK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2475059" y="1962713"/>
            <a:ext cx="3888432" cy="1296144"/>
            <a:chOff x="2475059" y="1962713"/>
            <a:chExt cx="3888432" cy="1296144"/>
          </a:xfrm>
        </p:grpSpPr>
        <p:cxnSp>
          <p:nvCxnSpPr>
            <p:cNvPr id="20" name="直線接點 19"/>
            <p:cNvCxnSpPr/>
            <p:nvPr/>
          </p:nvCxnSpPr>
          <p:spPr>
            <a:xfrm flipV="1">
              <a:off x="2475059" y="1962713"/>
              <a:ext cx="3888432" cy="1296144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2475059" y="1962713"/>
              <a:ext cx="3888432" cy="1296144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圓形圖 27"/>
          <p:cNvSpPr/>
          <p:nvPr/>
        </p:nvSpPr>
        <p:spPr>
          <a:xfrm rot="10800000">
            <a:off x="4021596" y="2321976"/>
            <a:ext cx="625790" cy="574049"/>
          </a:xfrm>
          <a:prstGeom prst="pie">
            <a:avLst>
              <a:gd name="adj1" fmla="val 20324804"/>
              <a:gd name="adj2" fmla="val 1336608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29" name="圓形圖 28"/>
          <p:cNvSpPr/>
          <p:nvPr/>
        </p:nvSpPr>
        <p:spPr>
          <a:xfrm>
            <a:off x="4176983" y="2315051"/>
            <a:ext cx="625790" cy="574049"/>
          </a:xfrm>
          <a:prstGeom prst="pie">
            <a:avLst>
              <a:gd name="adj1" fmla="val 20324804"/>
              <a:gd name="adj2" fmla="val 1336608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4142147" y="2303000"/>
            <a:ext cx="538932" cy="610740"/>
            <a:chOff x="4142147" y="2294291"/>
            <a:chExt cx="538932" cy="610740"/>
          </a:xfrm>
        </p:grpSpPr>
        <p:sp>
          <p:nvSpPr>
            <p:cNvPr id="14" name="圓形圖 13"/>
            <p:cNvSpPr/>
            <p:nvPr/>
          </p:nvSpPr>
          <p:spPr>
            <a:xfrm rot="5400000">
              <a:off x="4121411" y="2315027"/>
              <a:ext cx="580404" cy="538932"/>
            </a:xfrm>
            <a:prstGeom prst="pie">
              <a:avLst>
                <a:gd name="adj1" fmla="val 6601594"/>
                <a:gd name="adj2" fmla="val 1494658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圓形圖 34"/>
            <p:cNvSpPr/>
            <p:nvPr/>
          </p:nvSpPr>
          <p:spPr>
            <a:xfrm rot="16200000">
              <a:off x="4121411" y="2345363"/>
              <a:ext cx="580404" cy="538932"/>
            </a:xfrm>
            <a:prstGeom prst="pie">
              <a:avLst>
                <a:gd name="adj1" fmla="val 6601594"/>
                <a:gd name="adj2" fmla="val 1494658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23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394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29" grpId="2" animBg="1"/>
      <p:bldP spid="29" grpId="3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1143000"/>
          </a:xfrm>
        </p:spPr>
        <p:txBody>
          <a:bodyPr/>
          <a:lstStyle/>
          <a:p>
            <a:r>
              <a:rPr lang="zh-TW" altLang="en-US" b="1" u="sng" dirty="0" smtClean="0">
                <a:solidFill>
                  <a:schemeClr val="bg1"/>
                </a:solidFill>
              </a:rPr>
              <a:t>對</a:t>
            </a:r>
            <a:r>
              <a:rPr lang="zh-TW" altLang="en-US" b="1" u="sng" dirty="0">
                <a:solidFill>
                  <a:schemeClr val="bg1"/>
                </a:solidFill>
              </a:rPr>
              <a:t>頂</a:t>
            </a:r>
            <a:r>
              <a:rPr lang="zh-TW" altLang="en-US" b="1" u="sng" dirty="0" smtClean="0">
                <a:solidFill>
                  <a:schemeClr val="bg1"/>
                </a:solidFill>
              </a:rPr>
              <a:t>角</a:t>
            </a:r>
            <a:endParaRPr lang="zh-HK" altLang="en-US" b="1" u="sng" dirty="0">
              <a:solidFill>
                <a:schemeClr val="bg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39552" y="1215274"/>
            <a:ext cx="4176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</a:rPr>
              <a:t>下列哪幾組角是對頂角？</a:t>
            </a:r>
            <a:endParaRPr lang="zh-HK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4208569" y="2353491"/>
            <a:ext cx="5143650" cy="3168415"/>
            <a:chOff x="4208569" y="1937033"/>
            <a:chExt cx="5143650" cy="3168415"/>
          </a:xfrm>
        </p:grpSpPr>
        <p:grpSp>
          <p:nvGrpSpPr>
            <p:cNvPr id="14" name="群組 13"/>
            <p:cNvGrpSpPr/>
            <p:nvPr/>
          </p:nvGrpSpPr>
          <p:grpSpPr>
            <a:xfrm>
              <a:off x="4644008" y="2486004"/>
              <a:ext cx="4003866" cy="2619444"/>
              <a:chOff x="4716016" y="2605279"/>
              <a:chExt cx="3829050" cy="2505075"/>
            </a:xfrm>
          </p:grpSpPr>
          <p:pic>
            <p:nvPicPr>
              <p:cNvPr id="13315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6016" y="2605279"/>
                <a:ext cx="3829050" cy="2505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" name="文字方塊 29"/>
              <p:cNvSpPr txBox="1"/>
              <p:nvPr/>
            </p:nvSpPr>
            <p:spPr>
              <a:xfrm>
                <a:off x="6341674" y="3059907"/>
                <a:ext cx="4382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2400" b="1" i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zh-HK" altLang="en-US" sz="24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文字方塊 30"/>
              <p:cNvSpPr txBox="1"/>
              <p:nvPr/>
            </p:nvSpPr>
            <p:spPr>
              <a:xfrm>
                <a:off x="6876256" y="3493047"/>
                <a:ext cx="4382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2400" b="1" i="1" dirty="0" smtClean="0">
                    <a:solidFill>
                      <a:srgbClr val="1A1AF2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zh-HK" altLang="en-US" sz="2400" b="1" i="1" dirty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5" name="文字方塊 24"/>
            <p:cNvSpPr txBox="1"/>
            <p:nvPr/>
          </p:nvSpPr>
          <p:spPr>
            <a:xfrm>
              <a:off x="4208569" y="1937033"/>
              <a:ext cx="5143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  <a:r>
                <a:rPr lang="en-US" altLang="zh-HK" sz="2400" b="1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.</a:t>
              </a:r>
              <a:r>
                <a:rPr lang="en-US" altLang="zh-HK" sz="2400" b="1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zh-TW" altLang="en-US" sz="2400" b="1" dirty="0">
                  <a:solidFill>
                    <a:schemeClr val="bg1"/>
                  </a:solidFill>
                </a:rPr>
                <a:t>在</a:t>
              </a:r>
              <a:r>
                <a:rPr lang="zh-TW" altLang="en-US" sz="2400" b="1" dirty="0" smtClean="0">
                  <a:solidFill>
                    <a:schemeClr val="bg1"/>
                  </a:solidFill>
                </a:rPr>
                <a:t>圖</a:t>
              </a:r>
              <a:r>
                <a:rPr lang="zh-TW" altLang="en-US" sz="2400" b="1" dirty="0">
                  <a:solidFill>
                    <a:schemeClr val="bg1"/>
                  </a:solidFill>
                </a:rPr>
                <a:t>中，</a:t>
              </a:r>
              <a:r>
                <a:rPr lang="en-US" altLang="zh-TW" sz="2400" b="1" i="1" dirty="0" smtClean="0">
                  <a:solidFill>
                    <a:schemeClr val="bg1"/>
                  </a:solidFill>
                </a:rPr>
                <a:t>AOC </a:t>
              </a:r>
              <a:r>
                <a:rPr lang="zh-TW" altLang="en-US" sz="2400" b="1" dirty="0" smtClean="0">
                  <a:solidFill>
                    <a:schemeClr val="bg1"/>
                  </a:solidFill>
                </a:rPr>
                <a:t>和 </a:t>
              </a:r>
              <a:r>
                <a:rPr lang="en-US" altLang="zh-TW" sz="2400" b="1" i="1" dirty="0" smtClean="0">
                  <a:solidFill>
                    <a:schemeClr val="bg1"/>
                  </a:solidFill>
                </a:rPr>
                <a:t>BOD </a:t>
              </a:r>
              <a:r>
                <a:rPr lang="zh-TW" altLang="en-US" sz="2400" b="1" dirty="0" smtClean="0">
                  <a:solidFill>
                    <a:schemeClr val="bg1"/>
                  </a:solidFill>
                </a:rPr>
                <a:t>均為直線</a:t>
              </a:r>
              <a:r>
                <a:rPr lang="zh-TW" altLang="en-US" sz="2400" b="1" dirty="0">
                  <a:solidFill>
                    <a:schemeClr val="bg1"/>
                  </a:solidFill>
                </a:rPr>
                <a:t>。</a:t>
              </a:r>
              <a:r>
                <a:rPr lang="en-US" altLang="zh-HK" sz="2400" b="1" dirty="0">
                  <a:solidFill>
                    <a:schemeClr val="bg1"/>
                  </a:solidFill>
                </a:rPr>
                <a:t> </a:t>
              </a:r>
              <a:endParaRPr lang="zh-HK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文字方塊 46"/>
          <p:cNvSpPr txBox="1"/>
          <p:nvPr/>
        </p:nvSpPr>
        <p:spPr>
          <a:xfrm>
            <a:off x="1072892" y="5861682"/>
            <a:ext cx="2049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u="sng" dirty="0" smtClean="0">
                <a:solidFill>
                  <a:srgbClr val="FFFF00"/>
                </a:solidFill>
              </a:rPr>
              <a:t>*</a:t>
            </a:r>
            <a:r>
              <a:rPr lang="en-US" altLang="zh-TW" sz="2000" b="1" i="1" u="sng" dirty="0" smtClean="0">
                <a:solidFill>
                  <a:srgbClr val="FFFF00"/>
                </a:solidFill>
              </a:rPr>
              <a:t>BOD </a:t>
            </a:r>
            <a:r>
              <a:rPr lang="zh-TW" altLang="en-US" sz="2000" b="1" u="sng" dirty="0" smtClean="0">
                <a:solidFill>
                  <a:srgbClr val="FFFF00"/>
                </a:solidFill>
              </a:rPr>
              <a:t>不是直線</a:t>
            </a:r>
            <a:endParaRPr lang="zh-HK" altLang="en-US" sz="2000" b="1" u="sng" dirty="0">
              <a:solidFill>
                <a:srgbClr val="FFFF00"/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5556558" y="5783722"/>
            <a:ext cx="2447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u="sng" dirty="0" smtClean="0">
                <a:solidFill>
                  <a:srgbClr val="FFFF00"/>
                </a:solidFill>
              </a:rPr>
              <a:t>*</a:t>
            </a:r>
            <a:r>
              <a:rPr lang="en-US" altLang="zh-TW" sz="2000" b="1" i="1" u="sng" dirty="0" smtClean="0">
                <a:solidFill>
                  <a:srgbClr val="FFFF00"/>
                </a:solidFill>
              </a:rPr>
              <a:t>c </a:t>
            </a:r>
            <a:r>
              <a:rPr lang="zh-TW" altLang="en-US" sz="2000" b="1" u="sng" dirty="0" smtClean="0">
                <a:solidFill>
                  <a:srgbClr val="FFFF00"/>
                </a:solidFill>
              </a:rPr>
              <a:t>和 </a:t>
            </a:r>
            <a:r>
              <a:rPr lang="en-US" altLang="zh-TW" sz="2000" b="1" i="1" u="sng" dirty="0" smtClean="0">
                <a:solidFill>
                  <a:srgbClr val="FFFF00"/>
                </a:solidFill>
              </a:rPr>
              <a:t>d </a:t>
            </a:r>
            <a:r>
              <a:rPr lang="zh-TW" altLang="en-US" sz="2000" b="1" u="sng" dirty="0" smtClean="0">
                <a:solidFill>
                  <a:srgbClr val="FFFF00"/>
                </a:solidFill>
              </a:rPr>
              <a:t>有共同的邊</a:t>
            </a:r>
            <a:endParaRPr lang="zh-HK" altLang="en-US" sz="2000" b="1" u="sng" dirty="0">
              <a:solidFill>
                <a:srgbClr val="FFFF00"/>
              </a:solidFill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131834" y="2353491"/>
            <a:ext cx="4412800" cy="3302565"/>
            <a:chOff x="131834" y="1937033"/>
            <a:chExt cx="4412800" cy="3302565"/>
          </a:xfrm>
        </p:grpSpPr>
        <p:sp>
          <p:nvSpPr>
            <p:cNvPr id="7" name="文字方塊 6"/>
            <p:cNvSpPr txBox="1"/>
            <p:nvPr/>
          </p:nvSpPr>
          <p:spPr>
            <a:xfrm>
              <a:off x="131834" y="1937033"/>
              <a:ext cx="4412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1.</a:t>
              </a:r>
              <a:r>
                <a:rPr lang="en-US" altLang="zh-HK" sz="2400" b="1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zh-TW" altLang="en-US" sz="2400" b="1" dirty="0">
                  <a:solidFill>
                    <a:schemeClr val="bg1"/>
                  </a:solidFill>
                </a:rPr>
                <a:t>在</a:t>
              </a:r>
              <a:r>
                <a:rPr lang="zh-TW" altLang="en-US" sz="2400" b="1" dirty="0" smtClean="0">
                  <a:solidFill>
                    <a:schemeClr val="bg1"/>
                  </a:solidFill>
                </a:rPr>
                <a:t>圖中，</a:t>
              </a:r>
              <a:r>
                <a:rPr lang="en-US" altLang="zh-TW" sz="2400" b="1" i="1" dirty="0" smtClean="0">
                  <a:solidFill>
                    <a:schemeClr val="bg1"/>
                  </a:solidFill>
                </a:rPr>
                <a:t>AOC </a:t>
              </a:r>
              <a:r>
                <a:rPr lang="zh-TW" altLang="en-US" sz="2400" b="1" dirty="0" smtClean="0">
                  <a:solidFill>
                    <a:schemeClr val="bg1"/>
                  </a:solidFill>
                </a:rPr>
                <a:t>為一直線。</a:t>
              </a:r>
              <a:r>
                <a:rPr lang="en-US" altLang="zh-HK" sz="2400" b="1" dirty="0" smtClean="0">
                  <a:solidFill>
                    <a:schemeClr val="bg1"/>
                  </a:solidFill>
                </a:rPr>
                <a:t> </a:t>
              </a:r>
              <a:endParaRPr lang="zh-HK" altLang="en-US" sz="2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2" name="群組 11"/>
            <p:cNvGrpSpPr/>
            <p:nvPr/>
          </p:nvGrpSpPr>
          <p:grpSpPr>
            <a:xfrm>
              <a:off x="306562" y="2476036"/>
              <a:ext cx="3508352" cy="2763562"/>
              <a:chOff x="306562" y="2476036"/>
              <a:chExt cx="3508352" cy="2763562"/>
            </a:xfrm>
          </p:grpSpPr>
          <p:pic>
            <p:nvPicPr>
              <p:cNvPr id="13314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562" y="2476036"/>
                <a:ext cx="3508352" cy="27635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文字方塊 23"/>
              <p:cNvSpPr txBox="1"/>
              <p:nvPr/>
            </p:nvSpPr>
            <p:spPr>
              <a:xfrm>
                <a:off x="1453457" y="3617931"/>
                <a:ext cx="4382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2400" b="1" i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zh-HK" altLang="en-US" sz="24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文字方塊 25"/>
              <p:cNvSpPr txBox="1"/>
              <p:nvPr/>
            </p:nvSpPr>
            <p:spPr>
              <a:xfrm>
                <a:off x="2347287" y="3147213"/>
                <a:ext cx="4382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2400" b="1" i="1" dirty="0" smtClean="0">
                    <a:solidFill>
                      <a:srgbClr val="1A1AF2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zh-HK" altLang="en-US" sz="2400" b="1" i="1" dirty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1038" name="Picture 14" descr="C:\Users\christinayychung\AppData\Local\Microsoft\Windows\Temporary Internet Files\Content.IE5\QLS8X10D\119498563188281957tasto_8_architetto_franc_01.svg.med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908" y="5287364"/>
            <a:ext cx="703479" cy="70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C:\Users\christinayychung\AppData\Local\Microsoft\Windows\Temporary Internet Files\Content.IE5\QLS8X10D\119498563188281957tasto_8_architetto_franc_01.svg.med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134" y="5158203"/>
            <a:ext cx="703479" cy="70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24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4166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1143000"/>
          </a:xfrm>
        </p:spPr>
        <p:txBody>
          <a:bodyPr/>
          <a:lstStyle/>
          <a:p>
            <a:r>
              <a:rPr lang="zh-TW" altLang="en-US" b="1" u="sng" dirty="0" smtClean="0">
                <a:solidFill>
                  <a:schemeClr val="bg1"/>
                </a:solidFill>
              </a:rPr>
              <a:t>對</a:t>
            </a:r>
            <a:r>
              <a:rPr lang="zh-TW" altLang="en-US" b="1" u="sng" dirty="0">
                <a:solidFill>
                  <a:schemeClr val="bg1"/>
                </a:solidFill>
              </a:rPr>
              <a:t>頂</a:t>
            </a:r>
            <a:r>
              <a:rPr lang="zh-TW" altLang="en-US" b="1" u="sng" dirty="0" smtClean="0">
                <a:solidFill>
                  <a:schemeClr val="bg1"/>
                </a:solidFill>
              </a:rPr>
              <a:t>角</a:t>
            </a:r>
            <a:endParaRPr lang="zh-HK" altLang="en-US" b="1" u="sng" dirty="0">
              <a:solidFill>
                <a:schemeClr val="bg1"/>
              </a:solidFill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5429432" y="5187290"/>
            <a:ext cx="291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u="sng" dirty="0" smtClean="0">
                <a:solidFill>
                  <a:srgbClr val="FFFF00"/>
                </a:solidFill>
              </a:rPr>
              <a:t>*</a:t>
            </a:r>
            <a:r>
              <a:rPr lang="en-US" altLang="zh-TW" sz="2000" b="1" i="1" u="sng" dirty="0" smtClean="0">
                <a:solidFill>
                  <a:srgbClr val="FFFF00"/>
                </a:solidFill>
              </a:rPr>
              <a:t>h </a:t>
            </a:r>
            <a:r>
              <a:rPr lang="zh-TW" altLang="en-US" sz="2000" b="1" u="sng" dirty="0" smtClean="0">
                <a:solidFill>
                  <a:srgbClr val="FFFF00"/>
                </a:solidFill>
              </a:rPr>
              <a:t>和 </a:t>
            </a:r>
            <a:r>
              <a:rPr lang="en-US" altLang="zh-TW" sz="2000" b="1" i="1" u="sng" dirty="0" smtClean="0">
                <a:solidFill>
                  <a:srgbClr val="FFFF00"/>
                </a:solidFill>
              </a:rPr>
              <a:t>k </a:t>
            </a:r>
            <a:r>
              <a:rPr lang="zh-TW" altLang="en-US" sz="2000" b="1" u="sng" dirty="0" smtClean="0">
                <a:solidFill>
                  <a:srgbClr val="FFFF00"/>
                </a:solidFill>
              </a:rPr>
              <a:t>沒有共同的頂點</a:t>
            </a:r>
            <a:endParaRPr lang="zh-HK" altLang="en-US" sz="2000" b="1" u="sng" dirty="0">
              <a:solidFill>
                <a:srgbClr val="FFFF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25</a:t>
            </a:fld>
            <a:endParaRPr lang="zh-HK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539552" y="1215274"/>
            <a:ext cx="4176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</a:rPr>
              <a:t>下列哪幾組角是對頂角？</a:t>
            </a:r>
            <a:endParaRPr lang="zh-HK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63058" y="2407607"/>
            <a:ext cx="4791763" cy="3338708"/>
            <a:chOff x="63058" y="1873453"/>
            <a:chExt cx="4791763" cy="3338708"/>
          </a:xfrm>
        </p:grpSpPr>
        <p:sp>
          <p:nvSpPr>
            <p:cNvPr id="34" name="文字方塊 33"/>
            <p:cNvSpPr txBox="1"/>
            <p:nvPr/>
          </p:nvSpPr>
          <p:spPr>
            <a:xfrm>
              <a:off x="63058" y="1873453"/>
              <a:ext cx="4791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1463" indent="-271463"/>
              <a:r>
                <a:rPr lang="en-US" altLang="zh-HK" sz="2400" b="1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3.</a:t>
              </a:r>
              <a:r>
                <a:rPr lang="en-US" altLang="zh-HK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zh-TW" altLang="en-US" sz="2400" b="1" dirty="0">
                  <a:solidFill>
                    <a:schemeClr val="bg1"/>
                  </a:solidFill>
                </a:rPr>
                <a:t>在</a:t>
              </a:r>
              <a:r>
                <a:rPr lang="zh-TW" altLang="en-US" sz="2400" b="1" dirty="0" smtClean="0">
                  <a:solidFill>
                    <a:schemeClr val="bg1"/>
                  </a:solidFill>
                </a:rPr>
                <a:t>圖</a:t>
              </a:r>
              <a:r>
                <a:rPr lang="zh-TW" altLang="en-US" sz="2400" b="1" dirty="0">
                  <a:solidFill>
                    <a:schemeClr val="bg1"/>
                  </a:solidFill>
                </a:rPr>
                <a:t>中，</a:t>
              </a:r>
              <a:r>
                <a:rPr lang="en-US" altLang="zh-TW" sz="2400" b="1" i="1" dirty="0" smtClean="0">
                  <a:solidFill>
                    <a:schemeClr val="bg1"/>
                  </a:solidFill>
                </a:rPr>
                <a:t>AOC </a:t>
              </a:r>
              <a:r>
                <a:rPr lang="zh-TW" altLang="en-US" sz="2400" b="1" dirty="0" smtClean="0">
                  <a:solidFill>
                    <a:schemeClr val="bg1"/>
                  </a:solidFill>
                </a:rPr>
                <a:t>和 </a:t>
              </a:r>
              <a:r>
                <a:rPr lang="en-US" altLang="zh-TW" sz="2400" b="1" i="1" dirty="0" smtClean="0">
                  <a:solidFill>
                    <a:schemeClr val="bg1"/>
                  </a:solidFill>
                </a:rPr>
                <a:t>BOD </a:t>
              </a:r>
              <a:r>
                <a:rPr lang="zh-TW" altLang="en-US" sz="2400" b="1" dirty="0" smtClean="0">
                  <a:solidFill>
                    <a:schemeClr val="bg1"/>
                  </a:solidFill>
                </a:rPr>
                <a:t>均為直線</a:t>
              </a:r>
              <a:r>
                <a:rPr lang="zh-TW" altLang="en-US" sz="2400" b="1" dirty="0">
                  <a:solidFill>
                    <a:schemeClr val="bg1"/>
                  </a:solidFill>
                </a:rPr>
                <a:t>。</a:t>
              </a:r>
              <a:r>
                <a:rPr lang="en-US" altLang="zh-HK" sz="2400" b="1" dirty="0">
                  <a:solidFill>
                    <a:schemeClr val="bg1"/>
                  </a:solidFill>
                </a:rPr>
                <a:t> </a:t>
              </a:r>
              <a:endParaRPr lang="en-US" altLang="zh-HK" sz="2400" b="1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12" name="群組 11"/>
            <p:cNvGrpSpPr/>
            <p:nvPr/>
          </p:nvGrpSpPr>
          <p:grpSpPr>
            <a:xfrm>
              <a:off x="495988" y="2373711"/>
              <a:ext cx="4000500" cy="2838450"/>
              <a:chOff x="3779912" y="3515738"/>
              <a:chExt cx="4000500" cy="2838450"/>
            </a:xfrm>
          </p:grpSpPr>
          <p:pic>
            <p:nvPicPr>
              <p:cNvPr id="1433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9912" y="3515738"/>
                <a:ext cx="4000500" cy="28384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文字方塊 25"/>
              <p:cNvSpPr txBox="1"/>
              <p:nvPr/>
            </p:nvSpPr>
            <p:spPr>
              <a:xfrm>
                <a:off x="5405449" y="4213456"/>
                <a:ext cx="4382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2400" b="1" i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zh-HK" altLang="en-US" sz="24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文字方塊 26"/>
              <p:cNvSpPr txBox="1"/>
              <p:nvPr/>
            </p:nvSpPr>
            <p:spPr>
              <a:xfrm>
                <a:off x="5973570" y="5124425"/>
                <a:ext cx="4382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2400" b="1" i="1" dirty="0" smtClean="0">
                    <a:solidFill>
                      <a:srgbClr val="1A1AF2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zh-HK" altLang="en-US" sz="2400" b="1" i="1" dirty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1037" name="Picture 13" descr="C:\Users\christinayychung\AppData\Local\Microsoft\Windows\Temporary Internet Files\Content.IE5\0AKUF3XZ\green-tic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431" y="5246828"/>
            <a:ext cx="808632" cy="80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群組 13"/>
          <p:cNvGrpSpPr/>
          <p:nvPr/>
        </p:nvGrpSpPr>
        <p:grpSpPr>
          <a:xfrm>
            <a:off x="4805673" y="2397562"/>
            <a:ext cx="4038515" cy="2615798"/>
            <a:chOff x="4805673" y="1863408"/>
            <a:chExt cx="4038515" cy="2615798"/>
          </a:xfrm>
        </p:grpSpPr>
        <p:sp>
          <p:nvSpPr>
            <p:cNvPr id="36" name="文字方塊 35"/>
            <p:cNvSpPr txBox="1"/>
            <p:nvPr/>
          </p:nvSpPr>
          <p:spPr>
            <a:xfrm>
              <a:off x="4805673" y="1863408"/>
              <a:ext cx="4035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4</a:t>
              </a:r>
              <a:r>
                <a:rPr lang="en-US" altLang="zh-HK" sz="2400" b="1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.</a:t>
              </a:r>
              <a:r>
                <a:rPr lang="en-US" altLang="zh-HK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zh-TW" altLang="en-US" sz="2400" b="1" dirty="0">
                  <a:solidFill>
                    <a:schemeClr val="bg1"/>
                  </a:solidFill>
                </a:rPr>
                <a:t>在</a:t>
              </a:r>
              <a:r>
                <a:rPr lang="zh-TW" altLang="en-US" sz="2400" b="1" dirty="0" smtClean="0">
                  <a:solidFill>
                    <a:schemeClr val="bg1"/>
                  </a:solidFill>
                </a:rPr>
                <a:t>圖</a:t>
              </a:r>
              <a:r>
                <a:rPr lang="zh-TW" altLang="en-US" sz="2400" b="1" dirty="0">
                  <a:solidFill>
                    <a:schemeClr val="bg1"/>
                  </a:solidFill>
                </a:rPr>
                <a:t>中，</a:t>
              </a:r>
              <a:r>
                <a:rPr lang="en-US" altLang="zh-TW" sz="2400" b="1" i="1" dirty="0" smtClean="0">
                  <a:solidFill>
                    <a:schemeClr val="bg1"/>
                  </a:solidFill>
                </a:rPr>
                <a:t>ABCD </a:t>
              </a:r>
              <a:r>
                <a:rPr lang="zh-TW" altLang="en-US" sz="2400" b="1" dirty="0" smtClean="0">
                  <a:solidFill>
                    <a:schemeClr val="bg1"/>
                  </a:solidFill>
                </a:rPr>
                <a:t>為一直線。</a:t>
              </a:r>
              <a:r>
                <a:rPr lang="en-US" altLang="zh-HK" sz="2400" b="1" dirty="0" smtClean="0">
                  <a:solidFill>
                    <a:schemeClr val="bg1"/>
                  </a:solidFill>
                </a:rPr>
                <a:t> </a:t>
              </a:r>
              <a:endParaRPr lang="zh-HK" altLang="en-US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413" y="2374181"/>
              <a:ext cx="3914775" cy="210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文字方塊 30"/>
            <p:cNvSpPr txBox="1"/>
            <p:nvPr/>
          </p:nvSpPr>
          <p:spPr>
            <a:xfrm>
              <a:off x="7281561" y="2411189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zh-HK" altLang="en-US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6102690" y="3913018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6" name="Picture 14" descr="C:\Users\christinayychung\AppData\Local\Microsoft\Windows\Temporary Internet Files\Content.IE5\QLS8X10D\119498563188281957tasto_8_architetto_franc_01.svg.med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342" y="4747610"/>
            <a:ext cx="703479" cy="70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15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2079721" y="1301136"/>
            <a:ext cx="5076825" cy="2400300"/>
            <a:chOff x="1963608" y="1423388"/>
            <a:chExt cx="5076825" cy="24003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608" y="1423388"/>
              <a:ext cx="5076825" cy="2400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文字方塊 14"/>
            <p:cNvSpPr txBox="1"/>
            <p:nvPr/>
          </p:nvSpPr>
          <p:spPr>
            <a:xfrm>
              <a:off x="3637193" y="2353316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4823462" y="2362368"/>
              <a:ext cx="3826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4242854" y="1869364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HK" alt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209161" y="2898052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HK" alt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1143000"/>
          </a:xfrm>
        </p:spPr>
        <p:txBody>
          <a:bodyPr/>
          <a:lstStyle/>
          <a:p>
            <a:r>
              <a:rPr lang="zh-TW" altLang="en-US" b="1" u="sng" dirty="0" smtClean="0">
                <a:solidFill>
                  <a:schemeClr val="bg1"/>
                </a:solidFill>
              </a:rPr>
              <a:t>對</a:t>
            </a:r>
            <a:r>
              <a:rPr lang="zh-TW" altLang="en-US" b="1" u="sng" dirty="0">
                <a:solidFill>
                  <a:schemeClr val="bg1"/>
                </a:solidFill>
              </a:rPr>
              <a:t>頂</a:t>
            </a:r>
            <a:r>
              <a:rPr lang="zh-TW" altLang="en-US" b="1" u="sng" dirty="0" smtClean="0">
                <a:solidFill>
                  <a:schemeClr val="bg1"/>
                </a:solidFill>
              </a:rPr>
              <a:t>角</a:t>
            </a:r>
            <a:endParaRPr lang="zh-HK" altLang="en-US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446180" y="3717032"/>
                <a:ext cx="3816423" cy="814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TW" altLang="en-US" sz="3200" b="1" dirty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∵</m:t>
                    </m:r>
                  </m:oMath>
                </a14:m>
                <a:r>
                  <a:rPr lang="zh-TW" alt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altLang="zh-TW" sz="2800" b="1" i="1" dirty="0" smtClean="0">
                    <a:solidFill>
                      <a:schemeClr val="bg1"/>
                    </a:solidFill>
                  </a:rPr>
                  <a:t>COD </a:t>
                </a:r>
                <a:r>
                  <a:rPr lang="zh-TW" altLang="en-US" sz="2800" b="1" dirty="0" smtClean="0">
                    <a:solidFill>
                      <a:schemeClr val="bg1"/>
                    </a:solidFill>
                  </a:rPr>
                  <a:t>是一條直線，</a:t>
                </a:r>
                <a:endParaRPr lang="zh-HK" alt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180" y="3717032"/>
                <a:ext cx="3816423" cy="814005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272816" y="5169468"/>
                <a:ext cx="2045367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800" b="1" i="1" dirty="0" smtClean="0">
                    <a:solidFill>
                      <a:schemeClr val="bg1"/>
                    </a:solidFill>
                  </a:rPr>
                  <a:t>a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</a:rPr>
                  <a:t>+</a:t>
                </a:r>
                <a:r>
                  <a:rPr lang="en-US" altLang="zh-TW" sz="2800" b="1" i="1" dirty="0" smtClean="0">
                    <a:solidFill>
                      <a:schemeClr val="bg1"/>
                    </a:solidFill>
                  </a:rPr>
                  <a:t> c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180°</a:t>
                </a:r>
                <a:endParaRPr lang="zh-HK" altLang="en-US" sz="2800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816" y="5169468"/>
                <a:ext cx="2045367" cy="738664"/>
              </a:xfrm>
              <a:prstGeom prst="rect">
                <a:avLst/>
              </a:prstGeom>
              <a:blipFill>
                <a:blip r:embed="rId4"/>
                <a:stretch>
                  <a:fillRect l="-6269" b="-140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3755120" y="5820346"/>
                <a:ext cx="216024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800" b="1" i="1" dirty="0" smtClean="0">
                    <a:solidFill>
                      <a:schemeClr val="bg1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180° </a:t>
                </a:r>
                <a14:m>
                  <m:oMath xmlns:m="http://schemas.openxmlformats.org/officeDocument/2006/math">
                    <m:r>
                      <a:rPr lang="en-US" altLang="zh-TW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:r>
                  <a:rPr lang="en-US" altLang="zh-TW" sz="2800" b="1" i="1" dirty="0" smtClean="0">
                    <a:solidFill>
                      <a:schemeClr val="bg1"/>
                    </a:solidFill>
                  </a:rPr>
                  <a:t>c</a:t>
                </a:r>
                <a:endParaRPr lang="zh-HK" altLang="en-US" sz="2800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120" y="5820346"/>
                <a:ext cx="2160240" cy="738664"/>
              </a:xfrm>
              <a:prstGeom prst="rect">
                <a:avLst/>
              </a:prstGeom>
              <a:blipFill>
                <a:blip r:embed="rId5"/>
                <a:stretch>
                  <a:fillRect l="-5932" b="-140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群組 5"/>
          <p:cNvGrpSpPr/>
          <p:nvPr/>
        </p:nvGrpSpPr>
        <p:grpSpPr>
          <a:xfrm>
            <a:off x="4136901" y="2174135"/>
            <a:ext cx="655520" cy="596069"/>
            <a:chOff x="4136901" y="2174135"/>
            <a:chExt cx="655520" cy="596069"/>
          </a:xfrm>
        </p:grpSpPr>
        <p:sp>
          <p:nvSpPr>
            <p:cNvPr id="8" name="圓形圖 7"/>
            <p:cNvSpPr/>
            <p:nvPr/>
          </p:nvSpPr>
          <p:spPr>
            <a:xfrm rot="5400000">
              <a:off x="4232753" y="2194871"/>
              <a:ext cx="580404" cy="538932"/>
            </a:xfrm>
            <a:prstGeom prst="pie">
              <a:avLst>
                <a:gd name="adj1" fmla="val 6601594"/>
                <a:gd name="adj2" fmla="val 1494658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圓形圖 9"/>
            <p:cNvSpPr/>
            <p:nvPr/>
          </p:nvSpPr>
          <p:spPr>
            <a:xfrm rot="10800000">
              <a:off x="4136901" y="2196155"/>
              <a:ext cx="625790" cy="574049"/>
            </a:xfrm>
            <a:prstGeom prst="pie">
              <a:avLst>
                <a:gd name="adj1" fmla="val 20324804"/>
                <a:gd name="adj2" fmla="val 1336608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444199" y="4443250"/>
                <a:ext cx="6280179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TW" altLang="en-US" sz="3200" b="1" i="1" dirty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∴</m:t>
                    </m:r>
                    <m:r>
                      <a:rPr lang="en-US" altLang="zh-TW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COA</a:t>
                </a:r>
                <a:r>
                  <a:rPr lang="en-US" altLang="zh-TW" sz="2800" b="1" i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</a:rPr>
                  <a:t>+</a:t>
                </a:r>
                <a:r>
                  <a:rPr lang="en-US" altLang="zh-TW" sz="2800" b="1" i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AOD</a:t>
                </a:r>
                <a:r>
                  <a:rPr lang="en-US" altLang="zh-TW" sz="2800" b="1" i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180°  (</a:t>
                </a:r>
                <a:r>
                  <a:rPr lang="zh-TW" altLang="en-US" sz="2800" b="1" dirty="0">
                    <a:solidFill>
                      <a:schemeClr val="bg1"/>
                    </a:solidFill>
                    <a:cs typeface="Times New Roman" pitchFamily="18" charset="0"/>
                  </a:rPr>
                  <a:t>直線上的鄰角</a:t>
                </a:r>
                <a:r>
                  <a:rPr lang="en-US" altLang="zh-TW" sz="2800" b="1" dirty="0">
                    <a:solidFill>
                      <a:schemeClr val="bg1"/>
                    </a:solidFill>
                    <a:cs typeface="Times New Roman" pitchFamily="18" charset="0"/>
                  </a:rPr>
                  <a:t>)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         </a:t>
                </a:r>
                <a:endParaRPr lang="zh-HK" altLang="en-US" sz="2800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199" y="4443250"/>
                <a:ext cx="6280179" cy="814005"/>
              </a:xfrm>
              <a:prstGeom prst="rect">
                <a:avLst/>
              </a:prstGeom>
              <a:blipFill>
                <a:blip r:embed="rId6"/>
                <a:stretch>
                  <a:fillRect r="-1942" b="-1052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26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9764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群組 22"/>
          <p:cNvGrpSpPr/>
          <p:nvPr/>
        </p:nvGrpSpPr>
        <p:grpSpPr>
          <a:xfrm>
            <a:off x="2079721" y="1301136"/>
            <a:ext cx="5076825" cy="2400300"/>
            <a:chOff x="1963608" y="1423388"/>
            <a:chExt cx="5076825" cy="2400300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608" y="1423388"/>
              <a:ext cx="5076825" cy="2400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文字方塊 24"/>
            <p:cNvSpPr txBox="1"/>
            <p:nvPr/>
          </p:nvSpPr>
          <p:spPr>
            <a:xfrm>
              <a:off x="3637193" y="2353316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4823462" y="2362368"/>
              <a:ext cx="3826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4242854" y="1869364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HK" alt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4209161" y="2898052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HK" alt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1143000"/>
          </a:xfrm>
        </p:spPr>
        <p:txBody>
          <a:bodyPr/>
          <a:lstStyle/>
          <a:p>
            <a:r>
              <a:rPr lang="zh-TW" altLang="en-US" b="1" u="sng" dirty="0" smtClean="0">
                <a:solidFill>
                  <a:schemeClr val="bg1"/>
                </a:solidFill>
              </a:rPr>
              <a:t>對</a:t>
            </a:r>
            <a:r>
              <a:rPr lang="zh-TW" altLang="en-US" b="1" u="sng" dirty="0">
                <a:solidFill>
                  <a:schemeClr val="bg1"/>
                </a:solidFill>
              </a:rPr>
              <a:t>頂</a:t>
            </a:r>
            <a:r>
              <a:rPr lang="zh-TW" altLang="en-US" b="1" u="sng" dirty="0" smtClean="0">
                <a:solidFill>
                  <a:schemeClr val="bg1"/>
                </a:solidFill>
              </a:rPr>
              <a:t>角</a:t>
            </a:r>
            <a:endParaRPr lang="zh-HK" altLang="en-US" b="1" u="sng" dirty="0">
              <a:solidFill>
                <a:schemeClr val="bg1"/>
              </a:solidFill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4262198" y="2196467"/>
            <a:ext cx="660721" cy="580404"/>
            <a:chOff x="4262198" y="2196467"/>
            <a:chExt cx="660721" cy="580404"/>
          </a:xfrm>
        </p:grpSpPr>
        <p:sp>
          <p:nvSpPr>
            <p:cNvPr id="8" name="圓形圖 7"/>
            <p:cNvSpPr/>
            <p:nvPr/>
          </p:nvSpPr>
          <p:spPr>
            <a:xfrm>
              <a:off x="4297129" y="2196467"/>
              <a:ext cx="625790" cy="574049"/>
            </a:xfrm>
            <a:prstGeom prst="pie">
              <a:avLst>
                <a:gd name="adj1" fmla="val 20324804"/>
                <a:gd name="adj2" fmla="val 1336608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圓形圖 8"/>
            <p:cNvSpPr/>
            <p:nvPr/>
          </p:nvSpPr>
          <p:spPr>
            <a:xfrm rot="5400000">
              <a:off x="4241462" y="2217203"/>
              <a:ext cx="580404" cy="538932"/>
            </a:xfrm>
            <a:prstGeom prst="pie">
              <a:avLst>
                <a:gd name="adj1" fmla="val 6601594"/>
                <a:gd name="adj2" fmla="val 1494658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433756" y="5169468"/>
                <a:ext cx="2045367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800" b="1" i="1" dirty="0" smtClean="0">
                    <a:solidFill>
                      <a:schemeClr val="bg1"/>
                    </a:solidFill>
                  </a:rPr>
                  <a:t>c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</a:rPr>
                  <a:t>+</a:t>
                </a:r>
                <a:r>
                  <a:rPr lang="en-US" altLang="zh-TW" sz="2800" b="1" i="1" dirty="0" smtClean="0">
                    <a:solidFill>
                      <a:schemeClr val="bg1"/>
                    </a:solidFill>
                  </a:rPr>
                  <a:t> b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180°</a:t>
                </a:r>
                <a:endParaRPr lang="zh-HK" altLang="en-US" sz="2800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756" y="5169468"/>
                <a:ext cx="2045367" cy="738664"/>
              </a:xfrm>
              <a:prstGeom prst="rect">
                <a:avLst/>
              </a:prstGeom>
              <a:blipFill>
                <a:blip r:embed="rId3"/>
                <a:stretch>
                  <a:fillRect l="-5952" b="-140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3920734" y="5820346"/>
                <a:ext cx="216024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800" b="1" i="1" dirty="0">
                    <a:solidFill>
                      <a:schemeClr val="bg1"/>
                    </a:solidFill>
                  </a:rPr>
                  <a:t>b</a:t>
                </a:r>
                <a:r>
                  <a:rPr lang="en-US" altLang="zh-TW" sz="2800" b="1" i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180° </a:t>
                </a:r>
                <a14:m>
                  <m:oMath xmlns:m="http://schemas.openxmlformats.org/officeDocument/2006/math">
                    <m:r>
                      <a:rPr lang="en-US" altLang="zh-TW" sz="28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:r>
                  <a:rPr lang="en-US" altLang="zh-TW" sz="2800" b="1" i="1" dirty="0" smtClean="0">
                    <a:solidFill>
                      <a:schemeClr val="bg1"/>
                    </a:solidFill>
                  </a:rPr>
                  <a:t>c</a:t>
                </a:r>
                <a:endParaRPr lang="zh-HK" altLang="en-US" sz="2800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734" y="5820346"/>
                <a:ext cx="2160240" cy="738664"/>
              </a:xfrm>
              <a:prstGeom prst="rect">
                <a:avLst/>
              </a:prstGeom>
              <a:blipFill>
                <a:blip r:embed="rId4"/>
                <a:stretch>
                  <a:fillRect l="-5634" b="-140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1546347" y="4443250"/>
                <a:ext cx="6552728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TW" altLang="en-US" sz="3200" b="1" i="1" dirty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∴</m:t>
                    </m:r>
                    <m:r>
                      <a:rPr lang="en-US" altLang="zh-TW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AOD</a:t>
                </a:r>
                <a:r>
                  <a:rPr lang="en-US" altLang="zh-TW" sz="2800" b="1" i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</a:rPr>
                  <a:t>+</a:t>
                </a:r>
                <a:r>
                  <a:rPr lang="en-US" altLang="zh-TW" sz="2800" b="1" i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DOB</a:t>
                </a:r>
                <a:r>
                  <a:rPr lang="en-US" altLang="zh-TW" sz="2800" b="1" i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180°  (</a:t>
                </a:r>
                <a:r>
                  <a:rPr lang="zh-TW" altLang="en-US" sz="2800" b="1" dirty="0">
                    <a:solidFill>
                      <a:schemeClr val="bg1"/>
                    </a:solidFill>
                    <a:cs typeface="Times New Roman" pitchFamily="18" charset="0"/>
                  </a:rPr>
                  <a:t>直線上的鄰角</a:t>
                </a:r>
                <a:r>
                  <a:rPr lang="en-US" altLang="zh-TW" sz="2800" b="1" dirty="0">
                    <a:solidFill>
                      <a:schemeClr val="bg1"/>
                    </a:solidFill>
                    <a:cs typeface="Times New Roman" pitchFamily="18" charset="0"/>
                  </a:rPr>
                  <a:t>)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         </a:t>
                </a:r>
                <a:endParaRPr lang="zh-HK" altLang="en-US" sz="2800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347" y="4443250"/>
                <a:ext cx="6552728" cy="814005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27</a:t>
            </a:fld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548328" y="3717032"/>
                <a:ext cx="3816423" cy="814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TW" altLang="en-US" sz="3200" b="1" dirty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∵</m:t>
                    </m:r>
                  </m:oMath>
                </a14:m>
                <a:r>
                  <a:rPr lang="zh-TW" altLang="en-US" sz="28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altLang="zh-TW" sz="2800" b="1" i="1" dirty="0" smtClean="0">
                    <a:solidFill>
                      <a:schemeClr val="bg1"/>
                    </a:solidFill>
                  </a:rPr>
                  <a:t>AOB </a:t>
                </a:r>
                <a:r>
                  <a:rPr lang="zh-TW" altLang="en-US" sz="2800" b="1" dirty="0" smtClean="0">
                    <a:solidFill>
                      <a:schemeClr val="bg1"/>
                    </a:solidFill>
                  </a:rPr>
                  <a:t>也是一條直線，</a:t>
                </a:r>
                <a:endParaRPr lang="zh-HK" alt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328" y="3717032"/>
                <a:ext cx="3816423" cy="814005"/>
              </a:xfrm>
              <a:prstGeom prst="rect">
                <a:avLst/>
              </a:prstGeom>
              <a:blipFill>
                <a:blip r:embed="rId6"/>
                <a:stretch>
                  <a:fillRect r="-958" b="-1052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886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群組 16"/>
          <p:cNvGrpSpPr/>
          <p:nvPr/>
        </p:nvGrpSpPr>
        <p:grpSpPr>
          <a:xfrm>
            <a:off x="2079721" y="1301136"/>
            <a:ext cx="5076825" cy="2400300"/>
            <a:chOff x="1963608" y="1423388"/>
            <a:chExt cx="5076825" cy="240030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608" y="1423388"/>
              <a:ext cx="5076825" cy="2400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文字方塊 19"/>
            <p:cNvSpPr txBox="1"/>
            <p:nvPr/>
          </p:nvSpPr>
          <p:spPr>
            <a:xfrm>
              <a:off x="3637193" y="2353316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4823462" y="2362368"/>
              <a:ext cx="3826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4242854" y="1869364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HK" alt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4209161" y="2898052"/>
              <a:ext cx="438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HK" alt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1143000"/>
          </a:xfrm>
        </p:spPr>
        <p:txBody>
          <a:bodyPr/>
          <a:lstStyle/>
          <a:p>
            <a:r>
              <a:rPr lang="zh-TW" altLang="en-US" b="1" u="sng" dirty="0" smtClean="0">
                <a:solidFill>
                  <a:schemeClr val="bg1"/>
                </a:solidFill>
              </a:rPr>
              <a:t>對</a:t>
            </a:r>
            <a:r>
              <a:rPr lang="zh-TW" altLang="en-US" b="1" u="sng" dirty="0">
                <a:solidFill>
                  <a:schemeClr val="bg1"/>
                </a:solidFill>
              </a:rPr>
              <a:t>頂</a:t>
            </a:r>
            <a:r>
              <a:rPr lang="zh-TW" altLang="en-US" b="1" u="sng" dirty="0" smtClean="0">
                <a:solidFill>
                  <a:schemeClr val="bg1"/>
                </a:solidFill>
              </a:rPr>
              <a:t>角</a:t>
            </a:r>
            <a:endParaRPr lang="zh-HK" altLang="en-US" b="1" u="sng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2378" y="3244334"/>
            <a:ext cx="279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i="1" dirty="0">
                <a:solidFill>
                  <a:schemeClr val="bg1"/>
                </a:solidFill>
              </a:rPr>
              <a:t>c</a:t>
            </a:r>
            <a:endParaRPr lang="zh-HK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699792" y="5229200"/>
            <a:ext cx="5616624" cy="1384995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兩條直線相交形成的對頂角相等。</a:t>
            </a:r>
            <a:endParaRPr lang="en-US" altLang="zh-TW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【</a:t>
            </a:r>
            <a:r>
              <a:rPr lang="zh-TW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簡記：對頂角</a:t>
            </a:r>
            <a:r>
              <a:rPr lang="en-US" altLang="zh-TW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】</a:t>
            </a:r>
            <a:endParaRPr lang="zh-HK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1520" y="5229200"/>
            <a:ext cx="1944216" cy="738664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得出結論：</a:t>
            </a:r>
            <a:endParaRPr lang="zh-HK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581904" y="4255952"/>
                <a:ext cx="2848174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TW" altLang="en-US" sz="2800" b="1" dirty="0" smtClean="0">
                    <a:solidFill>
                      <a:schemeClr val="bg1"/>
                    </a:solidFill>
                    <a:ea typeface="Cambria Math"/>
                    <a:cs typeface="Times New Roman" pitchFamily="18" charset="0"/>
                  </a:rPr>
                  <a:t>同理，     </a:t>
                </a:r>
                <a:r>
                  <a:rPr lang="en-US" altLang="zh-TW" sz="2800" b="1" i="1" dirty="0" smtClean="0">
                    <a:solidFill>
                      <a:schemeClr val="bg1"/>
                    </a:solidFill>
                    <a:ea typeface="Cambria Math"/>
                    <a:cs typeface="Times New Roman" pitchFamily="18" charset="0"/>
                  </a:rPr>
                  <a:t>c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d</a:t>
                </a:r>
                <a:endParaRPr lang="zh-HK" altLang="en-US" sz="2800" b="1" i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904" y="4255952"/>
                <a:ext cx="2848174" cy="738664"/>
              </a:xfrm>
              <a:prstGeom prst="rect">
                <a:avLst/>
              </a:prstGeom>
              <a:blipFill rotWithShape="1">
                <a:blip r:embed="rId3"/>
                <a:stretch>
                  <a:fillRect l="-4497" b="-140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3678045" y="3603815"/>
                <a:ext cx="1404157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TW" altLang="en-US" sz="3200" b="1" i="1" dirty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∴ 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:r>
                  <a:rPr lang="en-US" altLang="zh-TW" sz="2800" b="1" i="1" dirty="0" smtClean="0">
                    <a:solidFill>
                      <a:schemeClr val="bg1"/>
                    </a:solidFill>
                  </a:rPr>
                  <a:t>b</a:t>
                </a:r>
                <a:endParaRPr lang="zh-HK" altLang="en-US" sz="2800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045" y="3603815"/>
                <a:ext cx="1404157" cy="814005"/>
              </a:xfrm>
              <a:prstGeom prst="rect">
                <a:avLst/>
              </a:prstGeom>
              <a:blipFill rotWithShape="1">
                <a:blip r:embed="rId4"/>
                <a:stretch>
                  <a:fillRect r="-1732" b="-970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群組 2"/>
          <p:cNvGrpSpPr/>
          <p:nvPr/>
        </p:nvGrpSpPr>
        <p:grpSpPr>
          <a:xfrm>
            <a:off x="4145610" y="2196155"/>
            <a:ext cx="755050" cy="575833"/>
            <a:chOff x="4145610" y="2196155"/>
            <a:chExt cx="755050" cy="575833"/>
          </a:xfrm>
        </p:grpSpPr>
        <p:sp>
          <p:nvSpPr>
            <p:cNvPr id="10" name="圓形圖 9"/>
            <p:cNvSpPr/>
            <p:nvPr/>
          </p:nvSpPr>
          <p:spPr>
            <a:xfrm rot="10800000">
              <a:off x="4145610" y="2196155"/>
              <a:ext cx="625790" cy="574049"/>
            </a:xfrm>
            <a:prstGeom prst="pie">
              <a:avLst>
                <a:gd name="adj1" fmla="val 20324804"/>
                <a:gd name="adj2" fmla="val 1336608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圓形圖 12"/>
            <p:cNvSpPr/>
            <p:nvPr/>
          </p:nvSpPr>
          <p:spPr>
            <a:xfrm>
              <a:off x="4274870" y="2197939"/>
              <a:ext cx="625790" cy="574049"/>
            </a:xfrm>
            <a:prstGeom prst="pie">
              <a:avLst>
                <a:gd name="adj1" fmla="val 20324804"/>
                <a:gd name="adj2" fmla="val 1336608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4253092" y="2169957"/>
            <a:ext cx="538932" cy="610740"/>
            <a:chOff x="4142147" y="2294291"/>
            <a:chExt cx="538932" cy="610740"/>
          </a:xfrm>
        </p:grpSpPr>
        <p:sp>
          <p:nvSpPr>
            <p:cNvPr id="15" name="圓形圖 14"/>
            <p:cNvSpPr/>
            <p:nvPr/>
          </p:nvSpPr>
          <p:spPr>
            <a:xfrm rot="5400000">
              <a:off x="4121411" y="2315027"/>
              <a:ext cx="580404" cy="538932"/>
            </a:xfrm>
            <a:prstGeom prst="pie">
              <a:avLst>
                <a:gd name="adj1" fmla="val 6601594"/>
                <a:gd name="adj2" fmla="val 1494658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圓形圖 15"/>
            <p:cNvSpPr/>
            <p:nvPr/>
          </p:nvSpPr>
          <p:spPr>
            <a:xfrm rot="16200000">
              <a:off x="4121411" y="2345363"/>
              <a:ext cx="580404" cy="538932"/>
            </a:xfrm>
            <a:prstGeom prst="pie">
              <a:avLst>
                <a:gd name="adj1" fmla="val 6601594"/>
                <a:gd name="adj2" fmla="val 1494658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28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6242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0344" y="0"/>
            <a:ext cx="2818656" cy="936104"/>
          </a:xfrm>
        </p:spPr>
        <p:txBody>
          <a:bodyPr>
            <a:noAutofit/>
          </a:bodyPr>
          <a:lstStyle/>
          <a:p>
            <a:r>
              <a:rPr lang="zh-TW" altLang="en-US" sz="3600" b="1" u="sng" dirty="0" smtClean="0">
                <a:solidFill>
                  <a:schemeClr val="bg1"/>
                </a:solidFill>
              </a:rPr>
              <a:t>例子及應用</a:t>
            </a:r>
            <a:endParaRPr lang="zh-HK" altLang="en-US" sz="3600" b="1" u="sng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536" y="908720"/>
            <a:ext cx="60486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chemeClr val="bg1"/>
                </a:solidFill>
                <a:cs typeface="Times New Roman" pitchFamily="18" charset="0"/>
              </a:rPr>
              <a:t>在</a:t>
            </a:r>
            <a:r>
              <a:rPr lang="zh-TW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圖中，</a:t>
            </a:r>
            <a:r>
              <a:rPr lang="en-US" altLang="zh-TW" sz="2800" b="1" i="1" dirty="0" smtClean="0">
                <a:solidFill>
                  <a:schemeClr val="bg1"/>
                </a:solidFill>
                <a:cs typeface="Times New Roman" pitchFamily="18" charset="0"/>
              </a:rPr>
              <a:t>AOC </a:t>
            </a:r>
            <a:r>
              <a:rPr lang="zh-TW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和 </a:t>
            </a:r>
            <a:r>
              <a:rPr lang="en-US" altLang="zh-TW" sz="2800" b="1" i="1" dirty="0" smtClean="0">
                <a:solidFill>
                  <a:schemeClr val="bg1"/>
                </a:solidFill>
                <a:cs typeface="Times New Roman" pitchFamily="18" charset="0"/>
              </a:rPr>
              <a:t>BOD </a:t>
            </a:r>
            <a:r>
              <a:rPr lang="zh-TW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都是直線，求 </a:t>
            </a:r>
            <a:r>
              <a:rPr lang="en-US" altLang="zh-TW" sz="2800" b="1" i="1" dirty="0" smtClean="0">
                <a:solidFill>
                  <a:schemeClr val="bg1"/>
                </a:solidFill>
                <a:cs typeface="Times New Roman" pitchFamily="18" charset="0"/>
              </a:rPr>
              <a:t>a</a:t>
            </a:r>
            <a:r>
              <a:rPr lang="zh-TW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zh-HK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3069992" y="5790204"/>
                <a:ext cx="1944216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   a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101°</a:t>
                </a:r>
                <a:endParaRPr lang="zh-HK" altLang="en-US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992" y="5790204"/>
                <a:ext cx="1944216" cy="738664"/>
              </a:xfrm>
              <a:prstGeom prst="rect">
                <a:avLst/>
              </a:prstGeom>
              <a:blipFill rotWithShape="1">
                <a:blip r:embed="rId2"/>
                <a:stretch>
                  <a:fillRect b="-140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668424" y="5027746"/>
                <a:ext cx="4320480" cy="814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AOB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800" b="1" i="1" dirty="0">
                    <a:solidFill>
                      <a:schemeClr val="bg1"/>
                    </a:solidFill>
                    <a:cs typeface="Times New Roman" pitchFamily="18" charset="0"/>
                  </a:rPr>
                  <a:t>COD</a:t>
                </a:r>
                <a:r>
                  <a:rPr lang="en-US" altLang="zh-TW" sz="2800" b="1" dirty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   (</a:t>
                </a:r>
                <a:r>
                  <a:rPr lang="zh-TW" altLang="en-US" sz="2800" b="1" dirty="0">
                    <a:solidFill>
                      <a:schemeClr val="bg1"/>
                    </a:solidFill>
                    <a:cs typeface="Times New Roman" pitchFamily="18" charset="0"/>
                  </a:rPr>
                  <a:t>對頂角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)</a:t>
                </a:r>
                <a:r>
                  <a:rPr lang="en-US" altLang="zh-HK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                    </a:t>
                </a:r>
                <a:endParaRPr lang="zh-HK" altLang="en-US" sz="2800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424" y="5027746"/>
                <a:ext cx="4320480" cy="814005"/>
              </a:xfrm>
              <a:prstGeom prst="rect">
                <a:avLst/>
              </a:prstGeom>
              <a:blipFill rotWithShape="1"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29</a:t>
            </a:fld>
            <a:endParaRPr lang="zh-HK" alt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3810578" cy="327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2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03781" y="1824097"/>
            <a:ext cx="3829050" cy="2095500"/>
            <a:chOff x="-1548680" y="1878415"/>
            <a:chExt cx="3829050" cy="20955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48680" y="1878415"/>
              <a:ext cx="3829050" cy="209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文字方塊 6"/>
            <p:cNvSpPr txBox="1"/>
            <p:nvPr/>
          </p:nvSpPr>
          <p:spPr>
            <a:xfrm>
              <a:off x="-459507" y="2910241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9053" y="3168232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1143000"/>
          </a:xfrm>
        </p:spPr>
        <p:txBody>
          <a:bodyPr/>
          <a:lstStyle/>
          <a:p>
            <a:r>
              <a:rPr lang="zh-TW" altLang="en-US" b="1" u="sng" dirty="0" smtClean="0">
                <a:solidFill>
                  <a:schemeClr val="bg1"/>
                </a:solidFill>
              </a:rPr>
              <a:t>鄰角</a:t>
            </a:r>
            <a:endParaRPr lang="zh-HK" altLang="en-US" b="1" u="sng" dirty="0">
              <a:solidFill>
                <a:schemeClr val="bg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907704" y="4285330"/>
            <a:ext cx="5688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chemeClr val="bg1"/>
                </a:solidFill>
              </a:rPr>
              <a:t>在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圖中，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a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和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b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在共同邊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OB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的兩側</a:t>
            </a:r>
            <a:r>
              <a:rPr lang="zh-TW" altLang="en-US" sz="2800" b="1" dirty="0">
                <a:solidFill>
                  <a:schemeClr val="bg1"/>
                </a:solidFill>
              </a:rPr>
              <a:t>，</a:t>
            </a:r>
            <a:endParaRPr lang="zh-HK" alt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907704" y="4933402"/>
            <a:ext cx="4104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</a:rPr>
              <a:t>且有一個共同的頂點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O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，</a:t>
            </a:r>
            <a:endParaRPr lang="zh-HK" alt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907704" y="5650550"/>
            <a:ext cx="4104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</a:rPr>
              <a:t>我們稱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a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和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b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為一對</a:t>
            </a:r>
            <a:r>
              <a:rPr lang="zh-TW" altLang="en-US" sz="2800" b="1" dirty="0" smtClean="0">
                <a:solidFill>
                  <a:srgbClr val="FFFF00"/>
                </a:solidFill>
                <a:latin typeface="+mn-ea"/>
              </a:rPr>
              <a:t>鄰角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。</a:t>
            </a:r>
            <a:endParaRPr lang="zh-HK" altLang="en-US" sz="2800" b="1" dirty="0">
              <a:solidFill>
                <a:schemeClr val="bg1"/>
              </a:solidFill>
            </a:endParaRPr>
          </a:p>
        </p:txBody>
      </p:sp>
      <p:cxnSp>
        <p:nvCxnSpPr>
          <p:cNvPr id="19" name="直線接點 18"/>
          <p:cNvCxnSpPr/>
          <p:nvPr/>
        </p:nvCxnSpPr>
        <p:spPr>
          <a:xfrm flipH="1">
            <a:off x="3904174" y="2278093"/>
            <a:ext cx="1296144" cy="129614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橢圓 31"/>
          <p:cNvSpPr/>
          <p:nvPr/>
        </p:nvSpPr>
        <p:spPr>
          <a:xfrm>
            <a:off x="3868172" y="3530919"/>
            <a:ext cx="83583" cy="8663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1A1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4" name="矩形 33"/>
          <p:cNvSpPr/>
          <p:nvPr/>
        </p:nvSpPr>
        <p:spPr>
          <a:xfrm rot="18889035">
            <a:off x="3115606" y="1653405"/>
            <a:ext cx="1779054" cy="1490615"/>
          </a:xfrm>
          <a:custGeom>
            <a:avLst/>
            <a:gdLst>
              <a:gd name="connsiteX0" fmla="*/ 0 w 1779054"/>
              <a:gd name="connsiteY0" fmla="*/ 0 h 1294468"/>
              <a:gd name="connsiteX1" fmla="*/ 1779054 w 1779054"/>
              <a:gd name="connsiteY1" fmla="*/ 0 h 1294468"/>
              <a:gd name="connsiteX2" fmla="*/ 1779054 w 1779054"/>
              <a:gd name="connsiteY2" fmla="*/ 1294468 h 1294468"/>
              <a:gd name="connsiteX3" fmla="*/ 0 w 1779054"/>
              <a:gd name="connsiteY3" fmla="*/ 1294468 h 1294468"/>
              <a:gd name="connsiteX4" fmla="*/ 0 w 1779054"/>
              <a:gd name="connsiteY4" fmla="*/ 0 h 1294468"/>
              <a:gd name="connsiteX0" fmla="*/ 283889 w 1779054"/>
              <a:gd name="connsiteY0" fmla="*/ 0 h 1490615"/>
              <a:gd name="connsiteX1" fmla="*/ 1779054 w 1779054"/>
              <a:gd name="connsiteY1" fmla="*/ 196147 h 1490615"/>
              <a:gd name="connsiteX2" fmla="*/ 1779054 w 1779054"/>
              <a:gd name="connsiteY2" fmla="*/ 1490615 h 1490615"/>
              <a:gd name="connsiteX3" fmla="*/ 0 w 1779054"/>
              <a:gd name="connsiteY3" fmla="*/ 1490615 h 1490615"/>
              <a:gd name="connsiteX4" fmla="*/ 283889 w 1779054"/>
              <a:gd name="connsiteY4" fmla="*/ 0 h 1490615"/>
              <a:gd name="connsiteX0" fmla="*/ 283889 w 1779054"/>
              <a:gd name="connsiteY0" fmla="*/ 0 h 1490615"/>
              <a:gd name="connsiteX1" fmla="*/ 1277734 w 1779054"/>
              <a:gd name="connsiteY1" fmla="*/ 988919 h 1490615"/>
              <a:gd name="connsiteX2" fmla="*/ 1779054 w 1779054"/>
              <a:gd name="connsiteY2" fmla="*/ 1490615 h 1490615"/>
              <a:gd name="connsiteX3" fmla="*/ 0 w 1779054"/>
              <a:gd name="connsiteY3" fmla="*/ 1490615 h 1490615"/>
              <a:gd name="connsiteX4" fmla="*/ 283889 w 1779054"/>
              <a:gd name="connsiteY4" fmla="*/ 0 h 1490615"/>
              <a:gd name="connsiteX0" fmla="*/ 283889 w 1779054"/>
              <a:gd name="connsiteY0" fmla="*/ 0 h 1490615"/>
              <a:gd name="connsiteX1" fmla="*/ 1283873 w 1779054"/>
              <a:gd name="connsiteY1" fmla="*/ 995097 h 1490615"/>
              <a:gd name="connsiteX2" fmla="*/ 1779054 w 1779054"/>
              <a:gd name="connsiteY2" fmla="*/ 1490615 h 1490615"/>
              <a:gd name="connsiteX3" fmla="*/ 0 w 1779054"/>
              <a:gd name="connsiteY3" fmla="*/ 1490615 h 1490615"/>
              <a:gd name="connsiteX4" fmla="*/ 283889 w 1779054"/>
              <a:gd name="connsiteY4" fmla="*/ 0 h 1490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9054" h="1490615">
                <a:moveTo>
                  <a:pt x="283889" y="0"/>
                </a:moveTo>
                <a:lnTo>
                  <a:pt x="1283873" y="995097"/>
                </a:lnTo>
                <a:lnTo>
                  <a:pt x="1779054" y="1490615"/>
                </a:lnTo>
                <a:lnTo>
                  <a:pt x="0" y="1490615"/>
                </a:lnTo>
                <a:lnTo>
                  <a:pt x="283889" y="0"/>
                </a:lnTo>
                <a:close/>
              </a:path>
            </a:pathLst>
          </a:custGeom>
          <a:solidFill>
            <a:srgbClr val="FF7C8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6" name="矩形 35"/>
          <p:cNvSpPr/>
          <p:nvPr/>
        </p:nvSpPr>
        <p:spPr>
          <a:xfrm rot="18889035">
            <a:off x="4200817" y="2718302"/>
            <a:ext cx="1779054" cy="1488268"/>
          </a:xfrm>
          <a:custGeom>
            <a:avLst/>
            <a:gdLst>
              <a:gd name="connsiteX0" fmla="*/ 0 w 1779054"/>
              <a:gd name="connsiteY0" fmla="*/ 0 h 1378369"/>
              <a:gd name="connsiteX1" fmla="*/ 1779054 w 1779054"/>
              <a:gd name="connsiteY1" fmla="*/ 0 h 1378369"/>
              <a:gd name="connsiteX2" fmla="*/ 1779054 w 1779054"/>
              <a:gd name="connsiteY2" fmla="*/ 1378369 h 1378369"/>
              <a:gd name="connsiteX3" fmla="*/ 0 w 1779054"/>
              <a:gd name="connsiteY3" fmla="*/ 1378369 h 1378369"/>
              <a:gd name="connsiteX4" fmla="*/ 0 w 1779054"/>
              <a:gd name="connsiteY4" fmla="*/ 0 h 1378369"/>
              <a:gd name="connsiteX0" fmla="*/ 0 w 1779054"/>
              <a:gd name="connsiteY0" fmla="*/ 0 h 1488268"/>
              <a:gd name="connsiteX1" fmla="*/ 1779054 w 1779054"/>
              <a:gd name="connsiteY1" fmla="*/ 0 h 1488268"/>
              <a:gd name="connsiteX2" fmla="*/ 1483124 w 1779054"/>
              <a:gd name="connsiteY2" fmla="*/ 1488268 h 1488268"/>
              <a:gd name="connsiteX3" fmla="*/ 0 w 1779054"/>
              <a:gd name="connsiteY3" fmla="*/ 1378369 h 1488268"/>
              <a:gd name="connsiteX4" fmla="*/ 0 w 1779054"/>
              <a:gd name="connsiteY4" fmla="*/ 0 h 1488268"/>
              <a:gd name="connsiteX0" fmla="*/ 0 w 1779054"/>
              <a:gd name="connsiteY0" fmla="*/ 0 h 1488268"/>
              <a:gd name="connsiteX1" fmla="*/ 1779054 w 1779054"/>
              <a:gd name="connsiteY1" fmla="*/ 0 h 1488268"/>
              <a:gd name="connsiteX2" fmla="*/ 1483124 w 1779054"/>
              <a:gd name="connsiteY2" fmla="*/ 1488268 h 1488268"/>
              <a:gd name="connsiteX3" fmla="*/ 691880 w 1779054"/>
              <a:gd name="connsiteY3" fmla="*/ 690889 h 1488268"/>
              <a:gd name="connsiteX4" fmla="*/ 0 w 1779054"/>
              <a:gd name="connsiteY4" fmla="*/ 0 h 148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9054" h="1488268">
                <a:moveTo>
                  <a:pt x="0" y="0"/>
                </a:moveTo>
                <a:lnTo>
                  <a:pt x="1779054" y="0"/>
                </a:lnTo>
                <a:lnTo>
                  <a:pt x="1483124" y="1488268"/>
                </a:lnTo>
                <a:lnTo>
                  <a:pt x="691880" y="69088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8549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0" presetClass="emph" presetSubtype="0" repeatCount="3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4" grpId="0" animBg="1"/>
      <p:bldP spid="34" grpId="1" animBg="1"/>
      <p:bldP spid="36" grpId="0" animBg="1"/>
      <p:bldP spid="3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83568" y="24208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 smtClean="0">
                <a:solidFill>
                  <a:schemeClr val="bg1"/>
                </a:solidFill>
                <a:latin typeface="細明體" pitchFamily="49" charset="-120"/>
                <a:ea typeface="細明體" pitchFamily="49" charset="-120"/>
              </a:rPr>
              <a:t>小練習</a:t>
            </a:r>
            <a:endParaRPr lang="zh-HK" altLang="en-US" sz="4800" b="1" dirty="0">
              <a:solidFill>
                <a:schemeClr val="bg1"/>
              </a:solidFill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30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373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2457830" cy="936104"/>
          </a:xfrm>
        </p:spPr>
        <p:txBody>
          <a:bodyPr>
            <a:noAutofit/>
          </a:bodyPr>
          <a:lstStyle/>
          <a:p>
            <a:r>
              <a:rPr lang="zh-TW" altLang="en-US" sz="3600" b="1" u="sng" dirty="0" smtClean="0">
                <a:solidFill>
                  <a:schemeClr val="bg1"/>
                </a:solidFill>
              </a:rPr>
              <a:t>小練習</a:t>
            </a:r>
            <a:endParaRPr lang="zh-HK" altLang="en-US" sz="3600" b="1" u="sng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536" y="1124744"/>
            <a:ext cx="30963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1.</a:t>
            </a:r>
            <a:r>
              <a:rPr lang="en-US" altLang="zh-TW" sz="28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zh-TW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求圖中的 </a:t>
            </a:r>
            <a:r>
              <a:rPr lang="en-US" altLang="zh-TW" sz="2800" b="1" i="1" dirty="0" smtClean="0">
                <a:solidFill>
                  <a:schemeClr val="bg1"/>
                </a:solidFill>
                <a:cs typeface="Times New Roman" pitchFamily="18" charset="0"/>
              </a:rPr>
              <a:t>a </a:t>
            </a:r>
            <a:r>
              <a:rPr lang="zh-TW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。</a:t>
            </a:r>
            <a:endParaRPr lang="zh-HK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854316" y="3848616"/>
                <a:ext cx="7776864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AOB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altLang="zh-TW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BOC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altLang="zh-TW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COD</a:t>
                </a:r>
                <a:r>
                  <a:rPr lang="en-US" altLang="zh-TW" sz="2800" b="1" dirty="0">
                    <a:solidFill>
                      <a:schemeClr val="bg1"/>
                    </a:solidFill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altLang="zh-TW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DOA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360°   (</a:t>
                </a:r>
                <a:r>
                  <a:rPr lang="zh-TW" altLang="en-US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同頂角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)</a:t>
                </a:r>
                <a:endParaRPr lang="zh-HK" altLang="en-US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16" y="3848616"/>
                <a:ext cx="7776864" cy="814005"/>
              </a:xfrm>
              <a:prstGeom prst="rect">
                <a:avLst/>
              </a:prstGeom>
              <a:blipFill>
                <a:blip r:embed="rId2"/>
                <a:stretch>
                  <a:fillRect b="-970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5339995" y="5886544"/>
                <a:ext cx="127756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a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80°</a:t>
                </a:r>
                <a:endParaRPr lang="zh-HK" altLang="en-US" sz="2800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995" y="5886544"/>
                <a:ext cx="1277567" cy="738664"/>
              </a:xfrm>
              <a:prstGeom prst="rect">
                <a:avLst/>
              </a:prstGeom>
              <a:blipFill>
                <a:blip r:embed="rId3"/>
                <a:stretch>
                  <a:fillRect l="-10000" r="-6190" b="-140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4263750" y="5232349"/>
                <a:ext cx="2745577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a </a:t>
                </a:r>
                <a:r>
                  <a:rPr lang="en-US" altLang="zh-TW" sz="2800" b="1" dirty="0">
                    <a:solidFill>
                      <a:schemeClr val="bg1"/>
                    </a:solidFill>
                    <a:cs typeface="Times New Roman" pitchFamily="18" charset="0"/>
                  </a:rPr>
                  <a:t>+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280</a:t>
                </a:r>
                <a:r>
                  <a:rPr lang="en-US" altLang="zh-TW" sz="2800" b="1" dirty="0">
                    <a:solidFill>
                      <a:schemeClr val="bg1"/>
                    </a:solidFill>
                    <a:cs typeface="Times New Roman" pitchFamily="18" charset="0"/>
                  </a:rPr>
                  <a:t>°</a:t>
                </a:r>
                <a:r>
                  <a:rPr lang="en-US" altLang="zh-TW" sz="2800" b="1" i="1" dirty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360°</a:t>
                </a:r>
                <a:endParaRPr lang="zh-HK" altLang="en-US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750" y="5232349"/>
                <a:ext cx="2745577" cy="738664"/>
              </a:xfrm>
              <a:prstGeom prst="rect">
                <a:avLst/>
              </a:prstGeom>
              <a:blipFill>
                <a:blip r:embed="rId4"/>
                <a:stretch>
                  <a:fillRect l="-1552" b="-140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990760" y="4578153"/>
                <a:ext cx="4896543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a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+ 50°</a:t>
                </a:r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+ 28° </a:t>
                </a:r>
                <a:r>
                  <a:rPr lang="en-US" altLang="zh-TW" sz="2800" b="1" dirty="0">
                    <a:solidFill>
                      <a:schemeClr val="bg1"/>
                    </a:solidFill>
                    <a:cs typeface="Times New Roman" pitchFamily="18" charset="0"/>
                  </a:rPr>
                  <a:t>+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70</a:t>
                </a:r>
                <a:r>
                  <a:rPr lang="en-US" altLang="zh-TW" sz="2800" b="1" dirty="0">
                    <a:solidFill>
                      <a:schemeClr val="bg1"/>
                    </a:solidFill>
                    <a:cs typeface="Times New Roman" pitchFamily="18" charset="0"/>
                  </a:rPr>
                  <a:t>° +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132°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360°</a:t>
                </a:r>
                <a:endParaRPr lang="zh-HK" altLang="en-US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760" y="4578153"/>
                <a:ext cx="4896543" cy="738664"/>
              </a:xfrm>
              <a:prstGeom prst="rect">
                <a:avLst/>
              </a:prstGeom>
              <a:blipFill>
                <a:blip r:embed="rId5"/>
                <a:stretch>
                  <a:fillRect l="-2615" b="-140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31</a:t>
            </a:fld>
            <a:endParaRPr lang="zh-HK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94" y="620688"/>
            <a:ext cx="3894872" cy="324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52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4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2457830" cy="936104"/>
          </a:xfrm>
        </p:spPr>
        <p:txBody>
          <a:bodyPr>
            <a:noAutofit/>
          </a:bodyPr>
          <a:lstStyle/>
          <a:p>
            <a:r>
              <a:rPr lang="zh-TW" altLang="en-US" sz="3600" b="1" u="sng" dirty="0" smtClean="0">
                <a:solidFill>
                  <a:schemeClr val="bg1"/>
                </a:solidFill>
              </a:rPr>
              <a:t>小練習</a:t>
            </a:r>
            <a:endParaRPr lang="zh-HK" altLang="en-US" sz="3600" b="1" u="sng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536" y="1124744"/>
            <a:ext cx="4320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</a:pPr>
            <a:r>
              <a:rPr lang="en-US" altLang="zh-TW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2. </a:t>
            </a:r>
            <a:r>
              <a:rPr lang="zh-TW" altLang="en-US" sz="2800" b="1" dirty="0">
                <a:solidFill>
                  <a:schemeClr val="bg1"/>
                </a:solidFill>
                <a:cs typeface="Times New Roman" pitchFamily="18" charset="0"/>
              </a:rPr>
              <a:t>在</a:t>
            </a:r>
            <a:r>
              <a:rPr lang="zh-TW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圖中，</a:t>
            </a:r>
            <a:r>
              <a:rPr lang="en-US" altLang="zh-TW" sz="2800" b="1" i="1" dirty="0" smtClean="0">
                <a:solidFill>
                  <a:schemeClr val="bg1"/>
                </a:solidFill>
                <a:cs typeface="Times New Roman" pitchFamily="18" charset="0"/>
              </a:rPr>
              <a:t>BOE </a:t>
            </a:r>
            <a:r>
              <a:rPr lang="zh-TW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為一直線。</a:t>
            </a:r>
            <a:r>
              <a:rPr lang="en-US" altLang="zh-TW" sz="28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en-US" altLang="zh-TW" sz="28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en-US" altLang="zh-TW" sz="2800" b="1" dirty="0" smtClean="0">
                <a:solidFill>
                  <a:schemeClr val="bg1"/>
                </a:solidFill>
                <a:cs typeface="Times New Roman" pitchFamily="18" charset="0"/>
              </a:rPr>
              <a:t>(a) </a:t>
            </a:r>
            <a:r>
              <a:rPr lang="zh-TW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求 </a:t>
            </a:r>
            <a:r>
              <a:rPr lang="en-US" altLang="zh-TW" sz="2800" b="1" i="1" dirty="0" smtClean="0">
                <a:solidFill>
                  <a:schemeClr val="bg1"/>
                </a:solidFill>
                <a:cs typeface="Times New Roman" pitchFamily="18" charset="0"/>
              </a:rPr>
              <a:t>r</a:t>
            </a:r>
            <a:r>
              <a:rPr lang="zh-TW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。</a:t>
            </a:r>
            <a:endParaRPr lang="en-US" altLang="zh-TW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>
              <a:lnSpc>
                <a:spcPct val="150000"/>
              </a:lnSpc>
            </a:pPr>
            <a:r>
              <a:rPr lang="en-US" altLang="zh-TW" sz="2800" b="1" dirty="0" smtClean="0">
                <a:solidFill>
                  <a:schemeClr val="bg1"/>
                </a:solidFill>
                <a:cs typeface="Times New Roman" pitchFamily="18" charset="0"/>
              </a:rPr>
              <a:t>(b) </a:t>
            </a:r>
            <a:r>
              <a:rPr lang="en-US" altLang="zh-TW" sz="2800" b="1" i="1" dirty="0" smtClean="0">
                <a:solidFill>
                  <a:schemeClr val="bg1"/>
                </a:solidFill>
                <a:cs typeface="Times New Roman" pitchFamily="18" charset="0"/>
              </a:rPr>
              <a:t>AOD </a:t>
            </a:r>
            <a:r>
              <a:rPr lang="zh-TW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是</a:t>
            </a:r>
            <a:r>
              <a:rPr lang="zh-TW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一條直線嗎</a:t>
            </a:r>
            <a:r>
              <a:rPr lang="zh-TW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？</a:t>
            </a:r>
            <a:endParaRPr lang="zh-HK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395536" y="3954946"/>
                <a:ext cx="8064896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(a) </a:t>
                </a:r>
                <a14:m>
                  <m:oMath xmlns:m="http://schemas.openxmlformats.org/officeDocument/2006/math">
                    <m:r>
                      <a:rPr lang="en-US" altLang="zh-TW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DOE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altLang="zh-TW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COD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altLang="zh-TW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BOC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180°      (</a:t>
                </a:r>
                <a:r>
                  <a:rPr lang="zh-TW" altLang="en-US" sz="2800" b="1" dirty="0">
                    <a:solidFill>
                      <a:schemeClr val="bg1"/>
                    </a:solidFill>
                    <a:cs typeface="Times New Roman" pitchFamily="18" charset="0"/>
                  </a:rPr>
                  <a:t>直線上的鄰角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)</a:t>
                </a:r>
                <a:endParaRPr lang="zh-HK" altLang="en-US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954946"/>
                <a:ext cx="8064896" cy="814005"/>
              </a:xfrm>
              <a:prstGeom prst="rect">
                <a:avLst/>
              </a:prstGeom>
              <a:blipFill>
                <a:blip r:embed="rId2"/>
                <a:stretch>
                  <a:fillRect l="-605" r="-1209" b="-1052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235313" y="5942074"/>
                <a:ext cx="140532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r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25°</a:t>
                </a:r>
                <a:endParaRPr lang="zh-HK" altLang="en-US" sz="2800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313" y="5942074"/>
                <a:ext cx="1405324" cy="738664"/>
              </a:xfrm>
              <a:prstGeom prst="rect">
                <a:avLst/>
              </a:prstGeom>
              <a:blipFill>
                <a:blip r:embed="rId3"/>
                <a:stretch>
                  <a:fillRect l="-9130" b="-140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959609" y="5304811"/>
                <a:ext cx="180020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4</a:t>
                </a:r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r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100°</a:t>
                </a:r>
                <a:endParaRPr lang="zh-HK" altLang="en-US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609" y="5304811"/>
                <a:ext cx="1800200" cy="738664"/>
              </a:xfrm>
              <a:prstGeom prst="rect">
                <a:avLst/>
              </a:prstGeom>
              <a:blipFill>
                <a:blip r:embed="rId4"/>
                <a:stretch>
                  <a:fillRect l="-2712" b="-140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776113" y="4667549"/>
                <a:ext cx="3024336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3</a:t>
                </a:r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r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+ </a:t>
                </a:r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r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+ 80°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180°</a:t>
                </a:r>
                <a:endParaRPr lang="zh-HK" altLang="en-US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113" y="4667549"/>
                <a:ext cx="3024336" cy="738664"/>
              </a:xfrm>
              <a:prstGeom prst="rect">
                <a:avLst/>
              </a:prstGeom>
              <a:blipFill>
                <a:blip r:embed="rId5"/>
                <a:stretch>
                  <a:fillRect l="-4024" b="-140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32</a:t>
            </a:fld>
            <a:endParaRPr lang="zh-HK" alt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25" y="620688"/>
            <a:ext cx="344805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7236296" y="2101795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 smtClean="0">
                <a:solidFill>
                  <a:srgbClr val="FF0000"/>
                </a:solidFill>
              </a:rPr>
              <a:t>= 25°</a:t>
            </a:r>
            <a:endParaRPr lang="zh-HK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1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4" grpId="0"/>
      <p:bldP spid="8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2457830" cy="936104"/>
          </a:xfrm>
        </p:spPr>
        <p:txBody>
          <a:bodyPr>
            <a:noAutofit/>
          </a:bodyPr>
          <a:lstStyle/>
          <a:p>
            <a:r>
              <a:rPr lang="zh-TW" altLang="en-US" sz="3600" b="1" u="sng" dirty="0" smtClean="0">
                <a:solidFill>
                  <a:schemeClr val="bg1"/>
                </a:solidFill>
              </a:rPr>
              <a:t>小練習</a:t>
            </a:r>
            <a:endParaRPr lang="zh-HK" altLang="en-US" sz="36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674401" y="3718636"/>
                <a:ext cx="4032448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(b)  </a:t>
                </a:r>
                <a14:m>
                  <m:oMath xmlns:m="http://schemas.openxmlformats.org/officeDocument/2006/math">
                    <m:r>
                      <a:rPr lang="en-US" altLang="zh-TW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AOD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r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+ 80° + 69°</a:t>
                </a:r>
                <a:endParaRPr lang="zh-HK" altLang="en-US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01" y="3718636"/>
                <a:ext cx="4032448" cy="814005"/>
              </a:xfrm>
              <a:prstGeom prst="rect">
                <a:avLst/>
              </a:prstGeom>
              <a:blipFill>
                <a:blip r:embed="rId2"/>
                <a:stretch>
                  <a:fillRect l="-1210" b="-970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345564" y="4326012"/>
                <a:ext cx="2664296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25° + </a:t>
                </a:r>
                <a:r>
                  <a:rPr lang="en-US" altLang="zh-TW" sz="2800" b="1" dirty="0">
                    <a:solidFill>
                      <a:schemeClr val="bg1"/>
                    </a:solidFill>
                    <a:cs typeface="Times New Roman" pitchFamily="18" charset="0"/>
                  </a:rPr>
                  <a:t>80° + 69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°</a:t>
                </a:r>
                <a:endParaRPr lang="zh-HK" altLang="en-US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564" y="4326012"/>
                <a:ext cx="2664296" cy="738664"/>
              </a:xfrm>
              <a:prstGeom prst="rect">
                <a:avLst/>
              </a:prstGeom>
              <a:blipFill>
                <a:blip r:embed="rId3"/>
                <a:stretch>
                  <a:fillRect r="-229" b="-140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354273" y="4858047"/>
                <a:ext cx="1332148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174°</a:t>
                </a:r>
                <a:endParaRPr lang="zh-HK" altLang="en-US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273" y="4858047"/>
                <a:ext cx="1332148" cy="738664"/>
              </a:xfrm>
              <a:prstGeom prst="rect">
                <a:avLst/>
              </a:prstGeom>
              <a:blipFill>
                <a:blip r:embed="rId4"/>
                <a:stretch>
                  <a:fillRect b="-140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191951" y="5922117"/>
                <a:ext cx="3842974" cy="904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TW" altLang="en-US" sz="3600" b="1" i="0" dirty="0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</a:rPr>
                  <a:t> AOD </a:t>
                </a:r>
                <a:r>
                  <a:rPr lang="zh-TW" altLang="en-US" sz="2800" b="1" dirty="0" smtClean="0">
                    <a:solidFill>
                      <a:schemeClr val="bg1"/>
                    </a:solidFill>
                  </a:rPr>
                  <a:t>不是</a:t>
                </a:r>
                <a:r>
                  <a:rPr lang="zh-TW" altLang="en-US" sz="2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一</a:t>
                </a:r>
                <a:r>
                  <a:rPr lang="zh-TW" alt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條</a:t>
                </a:r>
                <a:r>
                  <a:rPr lang="zh-TW" altLang="en-US" sz="2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直線。</a:t>
                </a:r>
                <a:endParaRPr lang="zh-HK" altLang="en-US" sz="2800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951" y="5922117"/>
                <a:ext cx="3842974" cy="904222"/>
              </a:xfrm>
              <a:prstGeom prst="rect">
                <a:avLst/>
              </a:prstGeom>
              <a:blipFill>
                <a:blip r:embed="rId5"/>
                <a:stretch>
                  <a:fillRect r="-2381" b="-604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354273" y="5390082"/>
                <a:ext cx="133331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8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≠</m:t>
                    </m:r>
                  </m:oMath>
                </a14:m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180°</a:t>
                </a: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273" y="5390082"/>
                <a:ext cx="1333316" cy="738664"/>
              </a:xfrm>
              <a:prstGeom prst="rect">
                <a:avLst/>
              </a:prstGeom>
              <a:blipFill>
                <a:blip r:embed="rId6"/>
                <a:stretch>
                  <a:fillRect b="-140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33</a:t>
            </a:fld>
            <a:endParaRPr lang="zh-HK" alt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25" y="620688"/>
            <a:ext cx="344805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7236296" y="2101795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 smtClean="0">
                <a:solidFill>
                  <a:srgbClr val="FF0000"/>
                </a:solidFill>
              </a:rPr>
              <a:t>= 25°</a:t>
            </a:r>
            <a:endParaRPr lang="zh-HK" alt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5536" y="1124744"/>
            <a:ext cx="4320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</a:pPr>
            <a:r>
              <a:rPr lang="en-US" altLang="zh-TW" sz="2800" b="1" dirty="0" smtClean="0">
                <a:solidFill>
                  <a:schemeClr val="bg1"/>
                </a:solidFill>
                <a:cs typeface="Times New Roman" pitchFamily="18" charset="0"/>
              </a:rPr>
              <a:t>2. </a:t>
            </a:r>
            <a:r>
              <a:rPr lang="zh-TW" altLang="en-US" sz="2800" b="1" dirty="0">
                <a:solidFill>
                  <a:schemeClr val="bg1"/>
                </a:solidFill>
                <a:cs typeface="Times New Roman" pitchFamily="18" charset="0"/>
              </a:rPr>
              <a:t>在</a:t>
            </a:r>
            <a:r>
              <a:rPr lang="zh-TW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圖中，</a:t>
            </a:r>
            <a:r>
              <a:rPr lang="en-US" altLang="zh-TW" sz="2800" b="1" i="1" dirty="0" smtClean="0">
                <a:solidFill>
                  <a:schemeClr val="bg1"/>
                </a:solidFill>
                <a:cs typeface="Times New Roman" pitchFamily="18" charset="0"/>
              </a:rPr>
              <a:t>BOE </a:t>
            </a:r>
            <a:r>
              <a:rPr lang="zh-TW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為一直線。</a:t>
            </a:r>
            <a:r>
              <a:rPr lang="en-US" altLang="zh-TW" sz="28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en-US" altLang="zh-TW" sz="28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en-US" altLang="zh-TW" sz="2800" b="1" dirty="0" smtClean="0">
                <a:solidFill>
                  <a:schemeClr val="bg1"/>
                </a:solidFill>
                <a:cs typeface="Times New Roman" pitchFamily="18" charset="0"/>
              </a:rPr>
              <a:t>(a) </a:t>
            </a:r>
            <a:r>
              <a:rPr lang="zh-TW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求 </a:t>
            </a:r>
            <a:r>
              <a:rPr lang="en-US" altLang="zh-TW" sz="2800" b="1" i="1" dirty="0" smtClean="0">
                <a:solidFill>
                  <a:schemeClr val="bg1"/>
                </a:solidFill>
                <a:cs typeface="Times New Roman" pitchFamily="18" charset="0"/>
              </a:rPr>
              <a:t>r</a:t>
            </a:r>
            <a:r>
              <a:rPr lang="zh-TW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。</a:t>
            </a:r>
            <a:endParaRPr lang="en-US" altLang="zh-TW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>
              <a:lnSpc>
                <a:spcPct val="150000"/>
              </a:lnSpc>
            </a:pPr>
            <a:r>
              <a:rPr lang="en-US" altLang="zh-TW" sz="2800" b="1" dirty="0" smtClean="0">
                <a:solidFill>
                  <a:schemeClr val="bg1"/>
                </a:solidFill>
                <a:cs typeface="Times New Roman" pitchFamily="18" charset="0"/>
              </a:rPr>
              <a:t>(b) </a:t>
            </a:r>
            <a:r>
              <a:rPr lang="en-US" altLang="zh-TW" sz="2800" b="1" i="1" dirty="0" smtClean="0">
                <a:solidFill>
                  <a:schemeClr val="bg1"/>
                </a:solidFill>
                <a:cs typeface="Times New Roman" pitchFamily="18" charset="0"/>
              </a:rPr>
              <a:t>AOD </a:t>
            </a:r>
            <a:r>
              <a:rPr lang="zh-TW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是</a:t>
            </a:r>
            <a:r>
              <a:rPr lang="zh-TW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一條直線嗎</a:t>
            </a:r>
            <a:r>
              <a:rPr lang="zh-TW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？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6681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8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2457830" cy="936104"/>
          </a:xfrm>
        </p:spPr>
        <p:txBody>
          <a:bodyPr>
            <a:noAutofit/>
          </a:bodyPr>
          <a:lstStyle/>
          <a:p>
            <a:r>
              <a:rPr lang="zh-TW" altLang="en-US" sz="3600" b="1" u="sng" dirty="0" smtClean="0">
                <a:solidFill>
                  <a:schemeClr val="bg1"/>
                </a:solidFill>
              </a:rPr>
              <a:t>小練習</a:t>
            </a:r>
            <a:endParaRPr lang="zh-HK" altLang="en-US" sz="36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501031" y="4939516"/>
                <a:ext cx="2699791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a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+ 123°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180°</a:t>
                </a:r>
                <a:endParaRPr lang="zh-HK" altLang="en-US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031" y="4939516"/>
                <a:ext cx="2699791" cy="738664"/>
              </a:xfrm>
              <a:prstGeom prst="rect">
                <a:avLst/>
              </a:prstGeom>
              <a:blipFill>
                <a:blip r:embed="rId2"/>
                <a:stretch>
                  <a:fillRect l="-1580" b="-140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491295" y="5767115"/>
                <a:ext cx="1518042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57°</a:t>
                </a:r>
                <a:endParaRPr lang="zh-HK" altLang="en-US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295" y="5767115"/>
                <a:ext cx="1518042" cy="738664"/>
              </a:xfrm>
              <a:prstGeom prst="rect">
                <a:avLst/>
              </a:prstGeom>
              <a:blipFill>
                <a:blip r:embed="rId3"/>
                <a:stretch>
                  <a:fillRect l="-3213" b="-140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582190" y="4145831"/>
                <a:ext cx="6303863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AOB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altLang="zh-TW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BOC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180°    (</a:t>
                </a:r>
                <a:r>
                  <a:rPr lang="zh-TW" altLang="en-US" sz="2800" b="1" dirty="0">
                    <a:solidFill>
                      <a:schemeClr val="bg1"/>
                    </a:solidFill>
                    <a:cs typeface="Times New Roman" pitchFamily="18" charset="0"/>
                  </a:rPr>
                  <a:t>直線上的鄰角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)</a:t>
                </a:r>
                <a:endParaRPr lang="zh-HK" altLang="en-US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190" y="4145831"/>
                <a:ext cx="6303863" cy="814005"/>
              </a:xfrm>
              <a:prstGeom prst="rect">
                <a:avLst/>
              </a:prstGeom>
              <a:blipFill>
                <a:blip r:embed="rId4"/>
                <a:stretch>
                  <a:fillRect b="-970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34</a:t>
            </a:fld>
            <a:endParaRPr lang="zh-HK" altLang="en-US"/>
          </a:p>
        </p:txBody>
      </p:sp>
      <p:sp>
        <p:nvSpPr>
          <p:cNvPr id="12" name="矩形 11"/>
          <p:cNvSpPr/>
          <p:nvPr/>
        </p:nvSpPr>
        <p:spPr>
          <a:xfrm>
            <a:off x="395536" y="1124744"/>
            <a:ext cx="3960440" cy="1316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lnSpc>
                <a:spcPct val="150000"/>
              </a:lnSpc>
            </a:pPr>
            <a:r>
              <a:rPr lang="en-US" altLang="zh-TW" sz="2800" b="1" dirty="0" smtClean="0">
                <a:solidFill>
                  <a:schemeClr val="bg1"/>
                </a:solidFill>
                <a:cs typeface="Times New Roman" pitchFamily="18" charset="0"/>
              </a:rPr>
              <a:t>3. </a:t>
            </a:r>
            <a:r>
              <a:rPr lang="zh-TW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在圖中，</a:t>
            </a:r>
            <a:r>
              <a:rPr lang="en-US" altLang="zh-TW" sz="2800" b="1" i="1" dirty="0" smtClean="0">
                <a:solidFill>
                  <a:schemeClr val="bg1"/>
                </a:solidFill>
                <a:cs typeface="Times New Roman" pitchFamily="18" charset="0"/>
              </a:rPr>
              <a:t>AOC</a:t>
            </a:r>
            <a:r>
              <a:rPr lang="zh-TW" altLang="en-US" sz="2800" b="1" i="1" dirty="0" smtClean="0">
                <a:solidFill>
                  <a:schemeClr val="bg1"/>
                </a:solidFill>
                <a:cs typeface="Times New Roman" pitchFamily="18" charset="0"/>
              </a:rPr>
              <a:t>、</a:t>
            </a:r>
            <a:r>
              <a:rPr lang="en-US" altLang="zh-TW" sz="2800" b="1" i="1" dirty="0" smtClean="0">
                <a:solidFill>
                  <a:schemeClr val="bg1"/>
                </a:solidFill>
                <a:cs typeface="Times New Roman" pitchFamily="18" charset="0"/>
              </a:rPr>
              <a:t>BOD </a:t>
            </a:r>
            <a:br>
              <a:rPr lang="en-US" altLang="zh-TW" sz="2800" b="1" i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zh-TW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 均為直線，求 </a:t>
            </a:r>
            <a:r>
              <a:rPr lang="en-US" altLang="zh-TW" sz="2800" b="1" i="1" dirty="0" smtClean="0">
                <a:solidFill>
                  <a:schemeClr val="bg1"/>
                </a:solidFill>
                <a:cs typeface="Times New Roman" pitchFamily="18" charset="0"/>
              </a:rPr>
              <a:t>a </a:t>
            </a:r>
            <a:r>
              <a:rPr lang="zh-TW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和 </a:t>
            </a:r>
            <a:r>
              <a:rPr lang="en-US" altLang="zh-TW" sz="2800" b="1" i="1" dirty="0" smtClean="0">
                <a:solidFill>
                  <a:schemeClr val="bg1"/>
                </a:solidFill>
                <a:cs typeface="Times New Roman" pitchFamily="18" charset="0"/>
              </a:rPr>
              <a:t>b</a:t>
            </a:r>
            <a:r>
              <a:rPr lang="zh-TW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zh-HK" altLang="en-US" sz="28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250" y="849948"/>
            <a:ext cx="4459222" cy="298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77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2457830" cy="936104"/>
          </a:xfrm>
        </p:spPr>
        <p:txBody>
          <a:bodyPr>
            <a:noAutofit/>
          </a:bodyPr>
          <a:lstStyle/>
          <a:p>
            <a:r>
              <a:rPr lang="zh-TW" altLang="en-US" sz="3600" b="1" u="sng" dirty="0" smtClean="0">
                <a:solidFill>
                  <a:schemeClr val="bg1"/>
                </a:solidFill>
              </a:rPr>
              <a:t>小練習</a:t>
            </a:r>
            <a:endParaRPr lang="zh-HK" altLang="en-US" sz="36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141913" y="5843692"/>
                <a:ext cx="140532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b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26°</a:t>
                </a:r>
                <a:endParaRPr lang="zh-HK" altLang="en-US" sz="2800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913" y="5843692"/>
                <a:ext cx="1405324" cy="738664"/>
              </a:xfrm>
              <a:prstGeom prst="rect">
                <a:avLst/>
              </a:prstGeom>
              <a:blipFill>
                <a:blip r:embed="rId2"/>
                <a:stretch>
                  <a:fillRect l="-8658" b="-140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3261283" y="5245157"/>
                <a:ext cx="2448272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b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+ 97°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123°</a:t>
                </a:r>
                <a:endParaRPr lang="zh-HK" altLang="en-US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283" y="5245157"/>
                <a:ext cx="2448272" cy="738664"/>
              </a:xfrm>
              <a:prstGeom prst="rect">
                <a:avLst/>
              </a:prstGeom>
              <a:blipFill>
                <a:blip r:embed="rId3"/>
                <a:stretch>
                  <a:fillRect l="-1990" b="-131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338128" y="3897407"/>
                <a:ext cx="4032448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AOD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BOC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   (</a:t>
                </a:r>
                <a:r>
                  <a:rPr lang="zh-TW" altLang="en-US" sz="2800" b="1" dirty="0">
                    <a:solidFill>
                      <a:schemeClr val="bg1"/>
                    </a:solidFill>
                    <a:cs typeface="Times New Roman" pitchFamily="18" charset="0"/>
                  </a:rPr>
                  <a:t>對頂角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)</a:t>
                </a:r>
                <a:endParaRPr lang="zh-HK" altLang="en-US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128" y="3897407"/>
                <a:ext cx="4032448" cy="814005"/>
              </a:xfrm>
              <a:prstGeom prst="rect">
                <a:avLst/>
              </a:prstGeom>
              <a:blipFill>
                <a:blip r:embed="rId4"/>
                <a:stretch>
                  <a:fillRect r="-5598" b="-970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35</a:t>
            </a:fld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185840" y="4571282"/>
                <a:ext cx="3880222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3200" b="1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AOE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altLang="zh-TW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EOD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BOC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   </a:t>
                </a:r>
                <a:endParaRPr lang="zh-HK" altLang="en-US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840" y="4571282"/>
                <a:ext cx="3880222" cy="814005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250" y="849948"/>
            <a:ext cx="4459222" cy="298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395536" y="1124744"/>
            <a:ext cx="3960440" cy="1316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lnSpc>
                <a:spcPct val="150000"/>
              </a:lnSpc>
            </a:pPr>
            <a:r>
              <a:rPr lang="en-US" altLang="zh-TW" sz="2800" b="1" dirty="0" smtClean="0">
                <a:solidFill>
                  <a:schemeClr val="bg1"/>
                </a:solidFill>
                <a:cs typeface="Times New Roman" pitchFamily="18" charset="0"/>
              </a:rPr>
              <a:t>3. </a:t>
            </a:r>
            <a:r>
              <a:rPr lang="zh-TW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在圖中，</a:t>
            </a:r>
            <a:r>
              <a:rPr lang="en-US" altLang="zh-TW" sz="2800" b="1" i="1" dirty="0" smtClean="0">
                <a:solidFill>
                  <a:schemeClr val="bg1"/>
                </a:solidFill>
                <a:cs typeface="Times New Roman" pitchFamily="18" charset="0"/>
              </a:rPr>
              <a:t>AOC</a:t>
            </a:r>
            <a:r>
              <a:rPr lang="zh-TW" altLang="en-US" sz="2800" b="1" i="1" dirty="0" smtClean="0">
                <a:solidFill>
                  <a:schemeClr val="bg1"/>
                </a:solidFill>
                <a:cs typeface="Times New Roman" pitchFamily="18" charset="0"/>
              </a:rPr>
              <a:t>、</a:t>
            </a:r>
            <a:r>
              <a:rPr lang="en-US" altLang="zh-TW" sz="2800" b="1" i="1" dirty="0" smtClean="0">
                <a:solidFill>
                  <a:schemeClr val="bg1"/>
                </a:solidFill>
                <a:cs typeface="Times New Roman" pitchFamily="18" charset="0"/>
              </a:rPr>
              <a:t>BOD </a:t>
            </a:r>
            <a:br>
              <a:rPr lang="en-US" altLang="zh-TW" sz="2800" b="1" i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zh-TW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 均為直線，求 </a:t>
            </a:r>
            <a:r>
              <a:rPr lang="en-US" altLang="zh-TW" sz="2800" b="1" i="1" dirty="0" smtClean="0">
                <a:solidFill>
                  <a:schemeClr val="bg1"/>
                </a:solidFill>
                <a:cs typeface="Times New Roman" pitchFamily="18" charset="0"/>
              </a:rPr>
              <a:t>a </a:t>
            </a:r>
            <a:r>
              <a:rPr lang="zh-TW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和 </a:t>
            </a:r>
            <a:r>
              <a:rPr lang="en-US" altLang="zh-TW" sz="2800" b="1" i="1" dirty="0" smtClean="0">
                <a:solidFill>
                  <a:schemeClr val="bg1"/>
                </a:solidFill>
                <a:cs typeface="Times New Roman" pitchFamily="18" charset="0"/>
              </a:rPr>
              <a:t>b</a:t>
            </a:r>
            <a:r>
              <a:rPr lang="zh-TW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zh-HK" altLang="en-US" sz="2800" dirty="0"/>
          </a:p>
        </p:txBody>
      </p:sp>
      <p:sp>
        <p:nvSpPr>
          <p:cNvPr id="14" name="雲朵形圖說文字 13"/>
          <p:cNvSpPr/>
          <p:nvPr/>
        </p:nvSpPr>
        <p:spPr>
          <a:xfrm>
            <a:off x="578192" y="3343848"/>
            <a:ext cx="2841679" cy="792088"/>
          </a:xfrm>
          <a:prstGeom prst="cloudCallout">
            <a:avLst>
              <a:gd name="adj1" fmla="val 48644"/>
              <a:gd name="adj2" fmla="val 65789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mtClean="0">
                <a:solidFill>
                  <a:srgbClr val="1A1AF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還有其他方法嗎</a:t>
            </a:r>
            <a:r>
              <a:rPr lang="zh-TW" altLang="en-US">
                <a:solidFill>
                  <a:srgbClr val="1A1AF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？</a:t>
            </a:r>
            <a:endParaRPr lang="zh-HK" altLang="en-US" dirty="0">
              <a:solidFill>
                <a:srgbClr val="1A1AF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76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0" grpId="0"/>
      <p:bldP spid="9" grpId="0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0" y="0"/>
            <a:ext cx="245783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u="sng" smtClean="0">
                <a:solidFill>
                  <a:schemeClr val="bg1"/>
                </a:solidFill>
              </a:rPr>
              <a:t>小練習</a:t>
            </a:r>
            <a:endParaRPr lang="zh-HK" altLang="en-US" sz="3600" b="1" u="sng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536" y="1124744"/>
            <a:ext cx="5544616" cy="1316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</a:pPr>
            <a:r>
              <a:rPr lang="en-US" altLang="zh-TW" sz="2800" b="1" dirty="0" smtClean="0">
                <a:solidFill>
                  <a:schemeClr val="bg1"/>
                </a:solidFill>
                <a:cs typeface="Times New Roman" pitchFamily="18" charset="0"/>
              </a:rPr>
              <a:t>4. </a:t>
            </a:r>
            <a:r>
              <a:rPr lang="zh-TW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在圖中，</a:t>
            </a:r>
            <a:r>
              <a:rPr lang="en-US" altLang="zh-TW" sz="2800" b="1" i="1" dirty="0" smtClean="0">
                <a:solidFill>
                  <a:schemeClr val="bg1"/>
                </a:solidFill>
                <a:cs typeface="Times New Roman" pitchFamily="18" charset="0"/>
              </a:rPr>
              <a:t>AOC</a:t>
            </a:r>
            <a:r>
              <a:rPr lang="zh-TW" altLang="en-US" sz="2800" b="1" i="1" dirty="0" smtClean="0">
                <a:solidFill>
                  <a:schemeClr val="bg1"/>
                </a:solidFill>
                <a:cs typeface="Times New Roman" pitchFamily="18" charset="0"/>
              </a:rPr>
              <a:t>、</a:t>
            </a:r>
            <a:r>
              <a:rPr lang="en-US" altLang="zh-TW" sz="2800" b="1" i="1" dirty="0" smtClean="0">
                <a:solidFill>
                  <a:schemeClr val="bg1"/>
                </a:solidFill>
                <a:cs typeface="Times New Roman" pitchFamily="18" charset="0"/>
              </a:rPr>
              <a:t>BOD </a:t>
            </a:r>
            <a:r>
              <a:rPr lang="zh-TW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均為直線，求 </a:t>
            </a:r>
            <a:r>
              <a:rPr lang="en-US" altLang="zh-TW" sz="2800" b="1" i="1" dirty="0" smtClean="0">
                <a:solidFill>
                  <a:schemeClr val="bg1"/>
                </a:solidFill>
                <a:cs typeface="Times New Roman" pitchFamily="18" charset="0"/>
              </a:rPr>
              <a:t>a </a:t>
            </a:r>
            <a:r>
              <a:rPr lang="zh-TW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和 </a:t>
            </a:r>
            <a:r>
              <a:rPr lang="en-US" altLang="zh-TW" sz="2800" b="1" i="1" dirty="0" smtClean="0">
                <a:solidFill>
                  <a:schemeClr val="bg1"/>
                </a:solidFill>
                <a:cs typeface="Times New Roman" pitchFamily="18" charset="0"/>
              </a:rPr>
              <a:t>b</a:t>
            </a:r>
            <a:r>
              <a:rPr lang="zh-TW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zh-HK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335910" y="4627877"/>
                <a:ext cx="3388765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a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+</a:t>
                </a:r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57°</a:t>
                </a:r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+ 40°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180°      </a:t>
                </a:r>
                <a:endParaRPr lang="zh-HK" altLang="en-US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910" y="4627877"/>
                <a:ext cx="3388765" cy="738664"/>
              </a:xfrm>
              <a:prstGeom prst="rect">
                <a:avLst/>
              </a:prstGeom>
              <a:blipFill>
                <a:blip r:embed="rId2"/>
                <a:stretch>
                  <a:fillRect l="-1259" b="-140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3117070" y="5295437"/>
                <a:ext cx="2607605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a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+</a:t>
                </a:r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97°</a:t>
                </a:r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180°</a:t>
                </a:r>
                <a:endParaRPr lang="zh-HK" altLang="en-US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70" y="5295437"/>
                <a:ext cx="2607605" cy="738664"/>
              </a:xfrm>
              <a:prstGeom prst="rect">
                <a:avLst/>
              </a:prstGeom>
              <a:blipFill>
                <a:blip r:embed="rId3"/>
                <a:stretch>
                  <a:fillRect l="-1636" b="-140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919167" y="5962998"/>
                <a:ext cx="1523073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83°</a:t>
                </a:r>
                <a:endParaRPr lang="zh-HK" altLang="en-US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167" y="5962998"/>
                <a:ext cx="1523073" cy="738664"/>
              </a:xfrm>
              <a:prstGeom prst="rect">
                <a:avLst/>
              </a:prstGeom>
              <a:blipFill>
                <a:blip r:embed="rId4"/>
                <a:stretch>
                  <a:fillRect l="-3200" b="-140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88896" y="3884976"/>
                <a:ext cx="8064896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COE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altLang="zh-TW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EOB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altLang="zh-TW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BOA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180°      (</a:t>
                </a:r>
                <a:r>
                  <a:rPr lang="zh-TW" altLang="en-US" sz="2800" b="1" dirty="0">
                    <a:solidFill>
                      <a:schemeClr val="bg1"/>
                    </a:solidFill>
                    <a:cs typeface="Times New Roman" pitchFamily="18" charset="0"/>
                  </a:rPr>
                  <a:t>直線上的鄰角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)</a:t>
                </a:r>
                <a:endParaRPr lang="zh-HK" altLang="en-US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96" y="3884976"/>
                <a:ext cx="8064896" cy="814005"/>
              </a:xfrm>
              <a:prstGeom prst="rect">
                <a:avLst/>
              </a:prstGeom>
              <a:blipFill>
                <a:blip r:embed="rId5"/>
                <a:stretch>
                  <a:fillRect b="-970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36</a:t>
            </a:fld>
            <a:endParaRPr lang="zh-HK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0022"/>
            <a:ext cx="2520280" cy="366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5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0" y="0"/>
            <a:ext cx="245783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u="sng" smtClean="0">
                <a:solidFill>
                  <a:schemeClr val="bg1"/>
                </a:solidFill>
              </a:rPr>
              <a:t>小練習</a:t>
            </a:r>
            <a:endParaRPr lang="zh-HK" altLang="en-US" sz="36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055985" y="2910943"/>
                <a:ext cx="4407805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DOC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AOB     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(</a:t>
                </a:r>
                <a:r>
                  <a:rPr lang="zh-TW" altLang="en-US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對頂角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)</a:t>
                </a:r>
                <a:endParaRPr lang="zh-HK" altLang="en-US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985" y="2910943"/>
                <a:ext cx="4407805" cy="814005"/>
              </a:xfrm>
              <a:prstGeom prst="rect">
                <a:avLst/>
              </a:prstGeom>
              <a:blipFill>
                <a:blip r:embed="rId2"/>
                <a:stretch>
                  <a:fillRect r="-415" b="-1052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563845" y="4854647"/>
                <a:ext cx="3255303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b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+</a:t>
                </a:r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75°</a:t>
                </a:r>
                <a:r>
                  <a:rPr lang="en-US" altLang="zh-TW" sz="2800" b="1" dirty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+ 40</a:t>
                </a:r>
                <a:r>
                  <a:rPr lang="en-US" altLang="zh-TW" sz="2800" b="1" dirty="0">
                    <a:solidFill>
                      <a:schemeClr val="bg1"/>
                    </a:solidFill>
                    <a:cs typeface="Times New Roman" pitchFamily="18" charset="0"/>
                  </a:rPr>
                  <a:t>°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180°</a:t>
                </a:r>
                <a:endParaRPr lang="zh-HK" altLang="en-US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845" y="4854647"/>
                <a:ext cx="3255303" cy="738664"/>
              </a:xfrm>
              <a:prstGeom prst="rect">
                <a:avLst/>
              </a:prstGeom>
              <a:blipFill>
                <a:blip r:embed="rId3"/>
                <a:stretch>
                  <a:fillRect l="-1498" b="-131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161016" y="6049993"/>
                <a:ext cx="1523073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65°</a:t>
                </a:r>
                <a:endParaRPr lang="zh-HK" altLang="en-US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016" y="6049993"/>
                <a:ext cx="1523073" cy="738664"/>
              </a:xfrm>
              <a:prstGeom prst="rect">
                <a:avLst/>
              </a:prstGeom>
              <a:blipFill>
                <a:blip r:embed="rId4"/>
                <a:stretch>
                  <a:fillRect l="-3213" b="-131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167200" y="5452321"/>
                <a:ext cx="2641788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b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+</a:t>
                </a:r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115°</a:t>
                </a:r>
                <a:r>
                  <a:rPr lang="en-US" altLang="zh-TW" sz="2800" b="1" dirty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180°</a:t>
                </a:r>
                <a:endParaRPr lang="zh-HK" altLang="en-US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200" y="5452321"/>
                <a:ext cx="2641788" cy="738664"/>
              </a:xfrm>
              <a:prstGeom prst="rect">
                <a:avLst/>
              </a:prstGeom>
              <a:blipFill>
                <a:blip r:embed="rId5"/>
                <a:stretch>
                  <a:fillRect l="-1848" b="-131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133380" y="3583958"/>
                <a:ext cx="1217947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40°</a:t>
                </a:r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           </a:t>
                </a:r>
                <a:endParaRPr lang="zh-HK" altLang="en-US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380" y="3583958"/>
                <a:ext cx="1217947" cy="738664"/>
              </a:xfrm>
              <a:prstGeom prst="rect">
                <a:avLst/>
              </a:prstGeom>
              <a:blipFill>
                <a:blip r:embed="rId6"/>
                <a:stretch>
                  <a:fillRect b="-140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899592" y="4181632"/>
                <a:ext cx="6768752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OCD 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+</a:t>
                </a:r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CDO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altLang="zh-TW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800" b="1" i="1" dirty="0" smtClean="0">
                    <a:solidFill>
                      <a:schemeClr val="bg1"/>
                    </a:solidFill>
                    <a:cs typeface="Times New Roman" pitchFamily="18" charset="0"/>
                  </a:rPr>
                  <a:t>DOC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 180°   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HK" altLang="zh-HK" sz="2800" b="1" dirty="0">
                        <a:solidFill>
                          <a:schemeClr val="bg1"/>
                        </a:solidFill>
                      </a:rPr>
                      <m:t>△</m:t>
                    </m:r>
                  </m:oMath>
                </a14:m>
                <a:r>
                  <a:rPr lang="zh-TW" altLang="en-US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內角和</a:t>
                </a:r>
                <a:r>
                  <a:rPr lang="en-US" altLang="zh-TW" sz="28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)</a:t>
                </a:r>
                <a:endParaRPr lang="zh-HK" altLang="en-US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181632"/>
                <a:ext cx="6768752" cy="814005"/>
              </a:xfrm>
              <a:prstGeom prst="rect">
                <a:avLst/>
              </a:prstGeom>
              <a:blipFill>
                <a:blip r:embed="rId7"/>
                <a:stretch>
                  <a:fillRect r="-1081" b="-1052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37</a:t>
            </a:fld>
            <a:endParaRPr lang="zh-HK" alt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0022"/>
            <a:ext cx="2520280" cy="366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395536" y="1124744"/>
            <a:ext cx="5544616" cy="1316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</a:pPr>
            <a:r>
              <a:rPr lang="en-US" altLang="zh-TW" sz="2800" b="1" dirty="0" smtClean="0">
                <a:solidFill>
                  <a:schemeClr val="bg1"/>
                </a:solidFill>
                <a:cs typeface="Times New Roman" pitchFamily="18" charset="0"/>
              </a:rPr>
              <a:t>4. </a:t>
            </a:r>
            <a:r>
              <a:rPr lang="zh-TW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在圖中，</a:t>
            </a:r>
            <a:r>
              <a:rPr lang="en-US" altLang="zh-TW" sz="2800" b="1" i="1" dirty="0" smtClean="0">
                <a:solidFill>
                  <a:schemeClr val="bg1"/>
                </a:solidFill>
                <a:cs typeface="Times New Roman" pitchFamily="18" charset="0"/>
              </a:rPr>
              <a:t>AOC</a:t>
            </a:r>
            <a:r>
              <a:rPr lang="zh-TW" altLang="en-US" sz="2800" b="1" i="1" dirty="0" smtClean="0">
                <a:solidFill>
                  <a:schemeClr val="bg1"/>
                </a:solidFill>
                <a:cs typeface="Times New Roman" pitchFamily="18" charset="0"/>
              </a:rPr>
              <a:t>、</a:t>
            </a:r>
            <a:r>
              <a:rPr lang="en-US" altLang="zh-TW" sz="2800" b="1" i="1" dirty="0" smtClean="0">
                <a:solidFill>
                  <a:schemeClr val="bg1"/>
                </a:solidFill>
                <a:cs typeface="Times New Roman" pitchFamily="18" charset="0"/>
              </a:rPr>
              <a:t>BOD </a:t>
            </a:r>
            <a:r>
              <a:rPr lang="zh-TW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均為直線，求 </a:t>
            </a:r>
            <a:r>
              <a:rPr lang="en-US" altLang="zh-TW" sz="2800" b="1" i="1" dirty="0" smtClean="0">
                <a:solidFill>
                  <a:schemeClr val="bg1"/>
                </a:solidFill>
                <a:cs typeface="Times New Roman" pitchFamily="18" charset="0"/>
              </a:rPr>
              <a:t>a </a:t>
            </a:r>
            <a:r>
              <a:rPr lang="zh-TW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和 </a:t>
            </a:r>
            <a:r>
              <a:rPr lang="en-US" altLang="zh-TW" sz="2800" b="1" i="1" dirty="0" smtClean="0">
                <a:solidFill>
                  <a:schemeClr val="bg1"/>
                </a:solidFill>
                <a:cs typeface="Times New Roman" pitchFamily="18" charset="0"/>
              </a:rPr>
              <a:t>b</a:t>
            </a:r>
            <a:r>
              <a:rPr lang="zh-TW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5690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83568" y="24208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800" b="1" dirty="0" smtClean="0">
                <a:solidFill>
                  <a:schemeClr val="bg1"/>
                </a:solidFill>
                <a:latin typeface="細明體" pitchFamily="49" charset="-120"/>
                <a:ea typeface="細明體" pitchFamily="49" charset="-120"/>
              </a:rPr>
              <a:t>~</a:t>
            </a:r>
            <a:r>
              <a:rPr lang="zh-TW" altLang="en-US" sz="4800" b="1" dirty="0" smtClean="0">
                <a:solidFill>
                  <a:schemeClr val="bg1"/>
                </a:solidFill>
                <a:latin typeface="細明體" pitchFamily="49" charset="-120"/>
                <a:ea typeface="細明體" pitchFamily="49" charset="-120"/>
              </a:rPr>
              <a:t>完</a:t>
            </a:r>
            <a:r>
              <a:rPr lang="en-US" altLang="zh-TW" sz="4800" b="1" dirty="0" smtClean="0">
                <a:solidFill>
                  <a:schemeClr val="bg1"/>
                </a:solidFill>
                <a:latin typeface="細明體" pitchFamily="49" charset="-120"/>
                <a:ea typeface="細明體" pitchFamily="49" charset="-120"/>
              </a:rPr>
              <a:t>~</a:t>
            </a:r>
            <a:endParaRPr lang="zh-HK" altLang="en-US" sz="4800" b="1" dirty="0">
              <a:solidFill>
                <a:schemeClr val="bg1"/>
              </a:solidFill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38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2886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1143000"/>
          </a:xfrm>
        </p:spPr>
        <p:txBody>
          <a:bodyPr/>
          <a:lstStyle/>
          <a:p>
            <a:r>
              <a:rPr lang="zh-TW" altLang="en-US" b="1" u="sng" dirty="0" smtClean="0">
                <a:solidFill>
                  <a:schemeClr val="bg1"/>
                </a:solidFill>
              </a:rPr>
              <a:t>鄰角</a:t>
            </a:r>
            <a:endParaRPr lang="zh-HK" altLang="en-US" b="1" u="sng" dirty="0">
              <a:solidFill>
                <a:schemeClr val="bg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771799" y="530574"/>
            <a:ext cx="39467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</a:rPr>
              <a:t>下列哪幾組角是鄰角？</a:t>
            </a:r>
            <a:endParaRPr lang="zh-HK" alt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02180" y="1412776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1.</a:t>
            </a:r>
            <a:endParaRPr lang="zh-HK" altLang="en-US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4211960" y="1412776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2.</a:t>
            </a:r>
            <a:endParaRPr lang="zh-HK" altLang="en-US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02180" y="3603478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3.</a:t>
            </a:r>
            <a:endParaRPr lang="zh-HK" altLang="en-US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185744" y="3892444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4.</a:t>
            </a:r>
            <a:endParaRPr lang="zh-HK" altLang="en-US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469747" y="3382600"/>
            <a:ext cx="177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u="sng" dirty="0" smtClean="0">
                <a:solidFill>
                  <a:srgbClr val="FFFF00"/>
                </a:solidFill>
              </a:rPr>
              <a:t>*</a:t>
            </a:r>
            <a:r>
              <a:rPr lang="zh-TW" altLang="en-US" b="1" u="sng" dirty="0" smtClean="0">
                <a:solidFill>
                  <a:srgbClr val="FFFF00"/>
                </a:solidFill>
              </a:rPr>
              <a:t>沒有共同的邊</a:t>
            </a:r>
            <a:endParaRPr lang="zh-HK" altLang="en-US" b="1" u="sng" dirty="0">
              <a:solidFill>
                <a:srgbClr val="FFFF00"/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7132063" y="4924067"/>
            <a:ext cx="193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u="sng" dirty="0" smtClean="0">
                <a:solidFill>
                  <a:srgbClr val="FFFF00"/>
                </a:solidFill>
              </a:rPr>
              <a:t>*</a:t>
            </a:r>
            <a:r>
              <a:rPr lang="zh-TW" altLang="en-US" b="1" u="sng" dirty="0" smtClean="0">
                <a:solidFill>
                  <a:srgbClr val="FFFF00"/>
                </a:solidFill>
              </a:rPr>
              <a:t>沒有共同的頂點</a:t>
            </a:r>
            <a:endParaRPr lang="zh-HK" altLang="en-US" b="1" u="sng" dirty="0">
              <a:solidFill>
                <a:srgbClr val="FFFF00"/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532373" y="1812587"/>
            <a:ext cx="3276600" cy="1543050"/>
            <a:chOff x="532373" y="1812587"/>
            <a:chExt cx="3276600" cy="15430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373" y="1812587"/>
              <a:ext cx="3276600" cy="154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文字方塊 33"/>
            <p:cNvSpPr txBox="1"/>
            <p:nvPr/>
          </p:nvSpPr>
          <p:spPr>
            <a:xfrm>
              <a:off x="2954175" y="2465853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2468793" y="2751311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zh-HK" altLang="en-US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4568446" y="1812587"/>
            <a:ext cx="3560885" cy="1543050"/>
            <a:chOff x="4568446" y="1812587"/>
            <a:chExt cx="3560885" cy="154305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446" y="1812587"/>
              <a:ext cx="3560885" cy="154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文字方塊 45"/>
            <p:cNvSpPr txBox="1"/>
            <p:nvPr/>
          </p:nvSpPr>
          <p:spPr>
            <a:xfrm>
              <a:off x="5670642" y="2787523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HK" altLang="en-US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6535558" y="2607758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7" name="Picture 13" descr="C:\Users\christinayychung\AppData\Local\Microsoft\Windows\Temporary Internet Files\Content.IE5\0AKUF3XZ\green-tic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591" y="2844872"/>
            <a:ext cx="808632" cy="80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C:\Users\christinayychung\AppData\Local\Microsoft\Windows\Temporary Internet Files\Content.IE5\QLS8X10D\119498563188281957tasto_8_architetto_franc_01.svg.med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132" y="2950025"/>
            <a:ext cx="703479" cy="70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495680" y="3995428"/>
            <a:ext cx="2900722" cy="2226611"/>
            <a:chOff x="495680" y="3995428"/>
            <a:chExt cx="2900722" cy="2226611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680" y="3995428"/>
              <a:ext cx="2900722" cy="22266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文字方塊 47"/>
            <p:cNvSpPr txBox="1"/>
            <p:nvPr/>
          </p:nvSpPr>
          <p:spPr>
            <a:xfrm>
              <a:off x="1580079" y="4641393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zh-HK" altLang="en-US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2195030" y="4917491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37" name="Picture 13" descr="C:\Users\christinayychung\AppData\Local\Microsoft\Windows\Temporary Internet Files\Content.IE5\0AKUF3XZ\green-tic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86" y="5770505"/>
            <a:ext cx="808632" cy="80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群組 9"/>
          <p:cNvGrpSpPr/>
          <p:nvPr/>
        </p:nvGrpSpPr>
        <p:grpSpPr>
          <a:xfrm>
            <a:off x="4573784" y="3995427"/>
            <a:ext cx="2587973" cy="2630927"/>
            <a:chOff x="4573784" y="3995427"/>
            <a:chExt cx="2587973" cy="2630927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3784" y="3995427"/>
              <a:ext cx="2587973" cy="2630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文字方塊 28"/>
            <p:cNvSpPr txBox="1"/>
            <p:nvPr/>
          </p:nvSpPr>
          <p:spPr>
            <a:xfrm>
              <a:off x="5804210" y="4888314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6386271" y="5270318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HK" altLang="en-US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38" name="Picture 14" descr="C:\Users\christinayychung\AppData\Local\Microsoft\Windows\Temporary Internet Files\Content.IE5\QLS8X10D\119498563188281957tasto_8_architetto_franc_01.svg.med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78" y="6021288"/>
            <a:ext cx="703479" cy="70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7637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1143000"/>
          </a:xfrm>
        </p:spPr>
        <p:txBody>
          <a:bodyPr/>
          <a:lstStyle/>
          <a:p>
            <a:r>
              <a:rPr lang="zh-TW" altLang="en-US" b="1" u="sng" dirty="0" smtClean="0">
                <a:solidFill>
                  <a:schemeClr val="bg1"/>
                </a:solidFill>
              </a:rPr>
              <a:t>鄰角</a:t>
            </a:r>
            <a:endParaRPr lang="zh-HK" altLang="en-US" b="1" u="sng" dirty="0">
              <a:solidFill>
                <a:schemeClr val="bg1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665968" y="1267156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5.</a:t>
            </a:r>
            <a:endParaRPr lang="zh-HK" altLang="en-US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4553998" y="1267156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6.</a:t>
            </a:r>
            <a:endParaRPr lang="zh-HK" altLang="en-US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616758" y="3789553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7</a:t>
            </a:r>
            <a:r>
              <a:rPr lang="en-US" altLang="zh-TW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zh-HK" altLang="en-US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4553998" y="4146428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8.</a:t>
            </a:r>
            <a:endParaRPr lang="zh-HK" altLang="en-US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5542532" y="3642943"/>
            <a:ext cx="2031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u="sng" dirty="0" smtClean="0">
                <a:solidFill>
                  <a:srgbClr val="FFFF00"/>
                </a:solidFill>
              </a:rPr>
              <a:t>*</a:t>
            </a:r>
            <a:r>
              <a:rPr lang="zh-TW" altLang="en-US" b="1" u="sng" dirty="0" smtClean="0">
                <a:solidFill>
                  <a:srgbClr val="FFFF00"/>
                </a:solidFill>
              </a:rPr>
              <a:t>沒有共同的頂點</a:t>
            </a:r>
            <a:endParaRPr lang="zh-HK" altLang="en-US" b="1" u="sng" dirty="0">
              <a:solidFill>
                <a:srgbClr val="FFFF00"/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1250350" y="6271124"/>
            <a:ext cx="217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u="sng" dirty="0" smtClean="0">
                <a:solidFill>
                  <a:srgbClr val="FFFF00"/>
                </a:solidFill>
              </a:rPr>
              <a:t>*</a:t>
            </a:r>
            <a:r>
              <a:rPr lang="zh-TW" altLang="en-US" b="1" u="sng" dirty="0" smtClean="0">
                <a:solidFill>
                  <a:srgbClr val="FFFF00"/>
                </a:solidFill>
              </a:rPr>
              <a:t>不在共同邊的兩側</a:t>
            </a:r>
            <a:endParaRPr lang="zh-HK" altLang="en-US" b="1" u="sng" dirty="0">
              <a:solidFill>
                <a:srgbClr val="FFFF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771800" y="530574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</a:rPr>
              <a:t>下列哪幾組角是鄰角？</a:t>
            </a:r>
            <a:endParaRPr lang="zh-HK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013641" y="1347193"/>
            <a:ext cx="2831264" cy="2275307"/>
            <a:chOff x="1013641" y="1347193"/>
            <a:chExt cx="2831264" cy="227530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641" y="1347193"/>
              <a:ext cx="2831264" cy="2275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文字方塊 19"/>
            <p:cNvSpPr txBox="1"/>
            <p:nvPr/>
          </p:nvSpPr>
          <p:spPr>
            <a:xfrm>
              <a:off x="2405838" y="1556553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1931817" y="1636215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zh-HK" altLang="en-US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4924189" y="1347192"/>
            <a:ext cx="3118390" cy="2275307"/>
            <a:chOff x="4924189" y="1347192"/>
            <a:chExt cx="3118390" cy="2275307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189" y="1347192"/>
              <a:ext cx="3118390" cy="2275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文字方塊 25"/>
            <p:cNvSpPr txBox="1"/>
            <p:nvPr/>
          </p:nvSpPr>
          <p:spPr>
            <a:xfrm>
              <a:off x="5606855" y="2097880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zh-HK" altLang="en-US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6375331" y="2500079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9" name="Picture 13" descr="C:\Users\christinayychung\AppData\Local\Microsoft\Windows\Temporary Internet Files\Content.IE5\0AKUF3XZ\green-tic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201" y="2991055"/>
            <a:ext cx="808632" cy="80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1013641" y="3863821"/>
            <a:ext cx="2982295" cy="2400384"/>
            <a:chOff x="1013641" y="3863821"/>
            <a:chExt cx="2982295" cy="2400384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641" y="3863821"/>
              <a:ext cx="2982295" cy="2400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文字方塊 29"/>
            <p:cNvSpPr txBox="1"/>
            <p:nvPr/>
          </p:nvSpPr>
          <p:spPr>
            <a:xfrm>
              <a:off x="2063311" y="5662180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1720228" y="5272149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zh-HK" altLang="en-US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2" name="Picture 14" descr="C:\Users\christinayychung\AppData\Local\Microsoft\Windows\Temporary Internet Files\Content.IE5\QLS8X10D\119498563188281957tasto_8_architetto_franc_01.svg.med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196" y="5772106"/>
            <a:ext cx="703479" cy="70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4920649" y="4237106"/>
            <a:ext cx="3332075" cy="2221383"/>
            <a:chOff x="4920649" y="4042821"/>
            <a:chExt cx="3332075" cy="2221383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649" y="4042821"/>
              <a:ext cx="3332075" cy="2221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文字方塊 36"/>
            <p:cNvSpPr txBox="1"/>
            <p:nvPr/>
          </p:nvSpPr>
          <p:spPr>
            <a:xfrm>
              <a:off x="6394652" y="5100957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endParaRPr lang="zh-HK" altLang="en-US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6576418" y="4176991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0" name="Picture 14" descr="C:\Users\christinayychung\AppData\Local\Microsoft\Windows\Temporary Internet Files\Content.IE5\QLS8X10D\119498563188281957tasto_8_architetto_franc_01.svg.med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839" y="3160341"/>
            <a:ext cx="703479" cy="70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3" descr="C:\Users\christinayychung\AppData\Local\Microsoft\Windows\Temporary Internet Files\Content.IE5\0AKUF3XZ\green-tic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408" y="5936304"/>
            <a:ext cx="808632" cy="80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7637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57200" y="274638"/>
            <a:ext cx="18825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u="sng" smtClean="0">
                <a:solidFill>
                  <a:schemeClr val="bg1"/>
                </a:solidFill>
              </a:rPr>
              <a:t>鄰角</a:t>
            </a:r>
            <a:endParaRPr lang="zh-HK" altLang="en-US" b="1" u="sng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5576" y="4653136"/>
            <a:ext cx="7848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</a:rPr>
              <a:t>如果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a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和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b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這對鄰角之和剛好成一直角，即</a:t>
            </a:r>
            <a:r>
              <a:rPr lang="en-US" altLang="zh-TW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90</a:t>
            </a:r>
            <a:r>
              <a:rPr lang="en-US" altLang="zh-TW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zh-TW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，</a:t>
            </a:r>
            <a:endParaRPr lang="zh-HK" alt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576" y="5517232"/>
            <a:ext cx="7848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b="1" i="1" dirty="0" smtClean="0">
                <a:solidFill>
                  <a:schemeClr val="bg1"/>
                </a:solidFill>
              </a:rPr>
              <a:t>a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和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b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就互為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餘角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，也稱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互餘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。</a:t>
            </a:r>
            <a:endParaRPr lang="zh-HK" alt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6</a:t>
            </a:fld>
            <a:endParaRPr lang="zh-HK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2954055" y="1071189"/>
            <a:ext cx="3417859" cy="3427795"/>
            <a:chOff x="2981214" y="1071189"/>
            <a:chExt cx="3417859" cy="342779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1214" y="1071189"/>
              <a:ext cx="3417859" cy="3427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文字方塊 6"/>
            <p:cNvSpPr txBox="1"/>
            <p:nvPr/>
          </p:nvSpPr>
          <p:spPr>
            <a:xfrm>
              <a:off x="3407650" y="3068544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3825218" y="3581005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281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1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57200" y="274638"/>
            <a:ext cx="18825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u="sng" smtClean="0">
                <a:solidFill>
                  <a:schemeClr val="bg1"/>
                </a:solidFill>
              </a:rPr>
              <a:t>鄰角</a:t>
            </a:r>
            <a:endParaRPr lang="zh-HK" altLang="en-US" b="1" u="sng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5576" y="4653136"/>
            <a:ext cx="28083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</a:rPr>
              <a:t>我們可以說成：</a:t>
            </a:r>
            <a:endParaRPr lang="zh-HK" alt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576" y="5517232"/>
            <a:ext cx="7848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b="1" i="1" dirty="0" smtClean="0">
                <a:solidFill>
                  <a:schemeClr val="bg1"/>
                </a:solidFill>
              </a:rPr>
              <a:t>a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是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b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的餘角，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b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也是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a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的</a:t>
            </a:r>
            <a:r>
              <a:rPr lang="zh-TW" altLang="en-US" sz="2800" b="1" dirty="0">
                <a:solidFill>
                  <a:schemeClr val="bg1"/>
                </a:solidFill>
              </a:rPr>
              <a:t>餘角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。</a:t>
            </a:r>
            <a:endParaRPr lang="zh-HK" alt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7</a:t>
            </a:fld>
            <a:endParaRPr lang="zh-HK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2954055" y="1071189"/>
            <a:ext cx="3417859" cy="3427795"/>
            <a:chOff x="2981214" y="1071189"/>
            <a:chExt cx="3417859" cy="342779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1214" y="1071189"/>
              <a:ext cx="3417859" cy="3427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文字方塊 9"/>
            <p:cNvSpPr txBox="1"/>
            <p:nvPr/>
          </p:nvSpPr>
          <p:spPr>
            <a:xfrm>
              <a:off x="3407650" y="3068544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3825218" y="3581005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736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934574" y="1700808"/>
            <a:ext cx="5269487" cy="2406627"/>
            <a:chOff x="2480123" y="2097660"/>
            <a:chExt cx="4400550" cy="200977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0123" y="2097660"/>
              <a:ext cx="4400550" cy="2009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文字方塊 7"/>
            <p:cNvSpPr txBox="1"/>
            <p:nvPr/>
          </p:nvSpPr>
          <p:spPr>
            <a:xfrm>
              <a:off x="4288259" y="3266967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4958173" y="3379355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1143000"/>
          </a:xfrm>
        </p:spPr>
        <p:txBody>
          <a:bodyPr/>
          <a:lstStyle/>
          <a:p>
            <a:r>
              <a:rPr lang="zh-TW" altLang="en-US" b="1" u="sng" dirty="0" smtClean="0">
                <a:solidFill>
                  <a:schemeClr val="bg1"/>
                </a:solidFill>
              </a:rPr>
              <a:t>鄰角</a:t>
            </a:r>
            <a:endParaRPr lang="zh-HK" altLang="en-US" b="1" u="sng" dirty="0">
              <a:solidFill>
                <a:schemeClr val="bg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267744" y="4354733"/>
            <a:ext cx="41040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</a:rPr>
              <a:t>如果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AOC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成一直線，</a:t>
            </a:r>
            <a:endParaRPr lang="zh-HK" altLang="en-US" sz="2800" b="1" dirty="0">
              <a:solidFill>
                <a:schemeClr val="bg1"/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2252187" y="3751470"/>
            <a:ext cx="4608512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2267744" y="5083026"/>
            <a:ext cx="55446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</a:rPr>
              <a:t>那麼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a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和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b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就是一對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直線上的鄰角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。</a:t>
            </a:r>
            <a:endParaRPr lang="zh-HK" alt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3990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0" presetClass="emph" presetSubtype="0" repeatCount="3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3"/>
          <a:stretch/>
        </p:blipFill>
        <p:spPr bwMode="auto">
          <a:xfrm>
            <a:off x="2051720" y="2027749"/>
            <a:ext cx="5295900" cy="183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1143000"/>
          </a:xfrm>
        </p:spPr>
        <p:txBody>
          <a:bodyPr/>
          <a:lstStyle/>
          <a:p>
            <a:r>
              <a:rPr lang="zh-TW" altLang="en-US" b="1" u="sng" dirty="0" smtClean="0">
                <a:solidFill>
                  <a:schemeClr val="bg1"/>
                </a:solidFill>
              </a:rPr>
              <a:t>鄰角</a:t>
            </a:r>
            <a:endParaRPr lang="zh-HK" altLang="en-US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69910" y="1196752"/>
                <a:ext cx="88924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TW" altLang="en-US" sz="2800" b="1" dirty="0" smtClean="0">
                    <a:solidFill>
                      <a:schemeClr val="bg1"/>
                    </a:solidFill>
                  </a:rPr>
                  <a:t>還記得</a:t>
                </a:r>
                <a14:m>
                  <m:oMath xmlns:m="http://schemas.openxmlformats.org/officeDocument/2006/math">
                    <m:r>
                      <a:rPr lang="en-US" altLang="zh-TW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800" b="1" i="1" dirty="0">
                    <a:solidFill>
                      <a:schemeClr val="bg1"/>
                    </a:solidFill>
                    <a:cs typeface="Times New Roman" pitchFamily="18" charset="0"/>
                  </a:rPr>
                  <a:t>AOC</a:t>
                </a:r>
                <a:r>
                  <a:rPr lang="zh-TW" altLang="en-US" sz="2800" b="1" dirty="0" smtClean="0">
                    <a:solidFill>
                      <a:schemeClr val="bg1"/>
                    </a:solidFill>
                  </a:rPr>
                  <a:t>這種角的名稱嗎？</a:t>
                </a:r>
                <a:r>
                  <a:rPr lang="en-US" altLang="zh-TW" sz="3200" b="1" dirty="0">
                    <a:solidFill>
                      <a:schemeClr val="bg1"/>
                    </a:solidFill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32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</m:oMath>
                </a14:m>
                <a:r>
                  <a:rPr lang="en-US" altLang="zh-TW" sz="2800" b="1" i="1" dirty="0">
                    <a:solidFill>
                      <a:schemeClr val="bg1"/>
                    </a:solidFill>
                    <a:cs typeface="Times New Roman" pitchFamily="18" charset="0"/>
                  </a:rPr>
                  <a:t>AOC</a:t>
                </a:r>
                <a:r>
                  <a:rPr lang="zh-TW" altLang="en-US" sz="2800" b="1" dirty="0" smtClean="0">
                    <a:solidFill>
                      <a:schemeClr val="bg1"/>
                    </a:solidFill>
                  </a:rPr>
                  <a:t>的角度是多少呢？</a:t>
                </a:r>
                <a:endParaRPr lang="zh-HK" alt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10" y="1196752"/>
                <a:ext cx="8892480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439" r="-822" b="-875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2751744" y="214241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B050"/>
                </a:solidFill>
                <a:latin typeface="+mn-ea"/>
              </a:rPr>
              <a:t>平角</a:t>
            </a:r>
            <a:endParaRPr lang="zh-HK" altLang="en-US" sz="2400" b="1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846362" y="2890379"/>
            <a:ext cx="661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dirty="0" smtClean="0">
                <a:solidFill>
                  <a:srgbClr val="00B050"/>
                </a:solidFill>
              </a:rPr>
              <a:t>180°</a:t>
            </a:r>
            <a:endParaRPr lang="zh-HK" altLang="en-US" sz="2000" dirty="0">
              <a:solidFill>
                <a:srgbClr val="00B05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5076056" y="4726394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</a:rPr>
              <a:t>再看一次左圖的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a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和 </a:t>
            </a:r>
            <a:r>
              <a:rPr lang="en-US" altLang="zh-TW" sz="2800" b="1" i="1" dirty="0" smtClean="0">
                <a:solidFill>
                  <a:schemeClr val="bg1"/>
                </a:solidFill>
              </a:rPr>
              <a:t>b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，</a:t>
            </a:r>
            <a:endParaRPr lang="en-US" altLang="zh-TW" sz="28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bg1"/>
                </a:solidFill>
              </a:rPr>
              <a:t>你能推論出甚麼嗎？</a:t>
            </a:r>
            <a:endParaRPr lang="zh-HK" alt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F69C-99BB-4531-9208-494F8683A97E}" type="slidenum">
              <a:rPr lang="zh-HK" altLang="en-US" smtClean="0"/>
              <a:t>9</a:t>
            </a:fld>
            <a:endParaRPr lang="zh-HK" altLang="en-US"/>
          </a:p>
        </p:txBody>
      </p:sp>
      <p:sp>
        <p:nvSpPr>
          <p:cNvPr id="15" name="向下箭號 14"/>
          <p:cNvSpPr/>
          <p:nvPr/>
        </p:nvSpPr>
        <p:spPr>
          <a:xfrm rot="7545052" flipV="1">
            <a:off x="3833260" y="2403018"/>
            <a:ext cx="289772" cy="989730"/>
          </a:xfrm>
          <a:prstGeom prst="downArrow">
            <a:avLst>
              <a:gd name="adj1" fmla="val 46044"/>
              <a:gd name="adj2" fmla="val 8159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141159" y="4300012"/>
            <a:ext cx="4862889" cy="2220930"/>
            <a:chOff x="2480123" y="2097660"/>
            <a:chExt cx="4400550" cy="2009775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0123" y="2097660"/>
              <a:ext cx="4400550" cy="2009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文字方塊 19"/>
            <p:cNvSpPr txBox="1"/>
            <p:nvPr/>
          </p:nvSpPr>
          <p:spPr>
            <a:xfrm>
              <a:off x="4280316" y="3242390"/>
              <a:ext cx="332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4958173" y="3362970"/>
              <a:ext cx="365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400" b="1" i="1" dirty="0" smtClean="0">
                  <a:solidFill>
                    <a:srgbClr val="1A1AF2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HK" altLang="en-US" sz="2400" b="1" i="1" dirty="0">
                <a:solidFill>
                  <a:srgbClr val="1A1A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420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9" grpId="0"/>
      <p:bldP spid="15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4249</TotalTime>
  <Words>1451</Words>
  <Application>Microsoft Office PowerPoint</Application>
  <PresentationFormat>如螢幕大小 (4:3)</PresentationFormat>
  <Paragraphs>299</Paragraphs>
  <Slides>38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45" baseType="lpstr">
      <vt:lpstr>細明體</vt:lpstr>
      <vt:lpstr>新細明體</vt:lpstr>
      <vt:lpstr>Arial</vt:lpstr>
      <vt:lpstr>Calibri</vt:lpstr>
      <vt:lpstr>Cambria Math</vt:lpstr>
      <vt:lpstr>Times New Roman</vt:lpstr>
      <vt:lpstr>Office 佈景主題</vt:lpstr>
      <vt:lpstr>認識鄰角、同頂角和對頂角</vt:lpstr>
      <vt:lpstr>PowerPoint 簡報</vt:lpstr>
      <vt:lpstr>鄰角</vt:lpstr>
      <vt:lpstr>鄰角</vt:lpstr>
      <vt:lpstr>鄰角</vt:lpstr>
      <vt:lpstr>PowerPoint 簡報</vt:lpstr>
      <vt:lpstr>PowerPoint 簡報</vt:lpstr>
      <vt:lpstr>鄰角</vt:lpstr>
      <vt:lpstr>鄰角</vt:lpstr>
      <vt:lpstr>鄰角</vt:lpstr>
      <vt:lpstr>鄰角</vt:lpstr>
      <vt:lpstr>鄰角</vt:lpstr>
      <vt:lpstr>鄰角</vt:lpstr>
      <vt:lpstr>例子及應用</vt:lpstr>
      <vt:lpstr>鄰角</vt:lpstr>
      <vt:lpstr>例子</vt:lpstr>
      <vt:lpstr>PowerPoint 簡報</vt:lpstr>
      <vt:lpstr>同頂角</vt:lpstr>
      <vt:lpstr>同頂角</vt:lpstr>
      <vt:lpstr>同頂角</vt:lpstr>
      <vt:lpstr>例子及應用</vt:lpstr>
      <vt:lpstr>PowerPoint 簡報</vt:lpstr>
      <vt:lpstr>對頂角</vt:lpstr>
      <vt:lpstr>對頂角</vt:lpstr>
      <vt:lpstr>對頂角</vt:lpstr>
      <vt:lpstr>對頂角</vt:lpstr>
      <vt:lpstr>對頂角</vt:lpstr>
      <vt:lpstr>對頂角</vt:lpstr>
      <vt:lpstr>例子及應用</vt:lpstr>
      <vt:lpstr>PowerPoint 簡報</vt:lpstr>
      <vt:lpstr>小練習</vt:lpstr>
      <vt:lpstr>小練習</vt:lpstr>
      <vt:lpstr>小練習</vt:lpstr>
      <vt:lpstr>小練習</vt:lpstr>
      <vt:lpstr>小練習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不同類別的角</dc:title>
  <dc:creator>CHUNG, Yuen-ying Christina</dc:creator>
  <cp:lastModifiedBy>CHUNG, Yuen-ying Christina</cp:lastModifiedBy>
  <cp:revision>209</cp:revision>
  <cp:lastPrinted>2017-12-11T07:10:26Z</cp:lastPrinted>
  <dcterms:created xsi:type="dcterms:W3CDTF">2017-06-16T06:09:09Z</dcterms:created>
  <dcterms:modified xsi:type="dcterms:W3CDTF">2018-06-01T09:34:48Z</dcterms:modified>
</cp:coreProperties>
</file>